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354" r:id="rId3"/>
    <p:sldId id="355" r:id="rId4"/>
    <p:sldId id="286" r:id="rId5"/>
    <p:sldId id="333" r:id="rId6"/>
    <p:sldId id="334" r:id="rId7"/>
    <p:sldId id="347" r:id="rId8"/>
    <p:sldId id="348" r:id="rId9"/>
    <p:sldId id="323" r:id="rId10"/>
    <p:sldId id="357" r:id="rId11"/>
    <p:sldId id="358" r:id="rId12"/>
    <p:sldId id="359" r:id="rId13"/>
    <p:sldId id="297" r:id="rId14"/>
    <p:sldId id="293" r:id="rId15"/>
    <p:sldId id="295" r:id="rId16"/>
    <p:sldId id="360" r:id="rId17"/>
    <p:sldId id="361" r:id="rId18"/>
    <p:sldId id="296" r:id="rId19"/>
    <p:sldId id="362" r:id="rId20"/>
    <p:sldId id="363" r:id="rId21"/>
    <p:sldId id="369" r:id="rId22"/>
    <p:sldId id="370" r:id="rId23"/>
    <p:sldId id="366" r:id="rId24"/>
    <p:sldId id="367" r:id="rId25"/>
    <p:sldId id="368" r:id="rId26"/>
    <p:sldId id="351" r:id="rId27"/>
    <p:sldId id="350" r:id="rId28"/>
    <p:sldId id="371" r:id="rId29"/>
    <p:sldId id="365" r:id="rId30"/>
    <p:sldId id="372" r:id="rId31"/>
    <p:sldId id="374" r:id="rId32"/>
    <p:sldId id="375" r:id="rId33"/>
    <p:sldId id="373" r:id="rId34"/>
    <p:sldId id="376" r:id="rId35"/>
    <p:sldId id="346" r:id="rId36"/>
    <p:sldId id="288" r:id="rId37"/>
    <p:sldId id="289" r:id="rId38"/>
    <p:sldId id="290" r:id="rId39"/>
    <p:sldId id="291" r:id="rId40"/>
    <p:sldId id="29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2" d="100"/>
          <a:sy n="82" d="100"/>
        </p:scale>
        <p:origin x="1416" y="72"/>
      </p:cViewPr>
      <p:guideLst>
        <p:guide orient="horz" pos="2136"/>
        <p:guide pos="2904"/>
      </p:guideLst>
    </p:cSldViewPr>
  </p:slideViewPr>
  <p:notesTextViewPr>
    <p:cViewPr>
      <p:scale>
        <a:sx n="1" d="1"/>
        <a:sy n="1" d="1"/>
      </p:scale>
      <p:origin x="0" y="0"/>
    </p:cViewPr>
  </p:notesTextViewPr>
  <p:sorterViewPr>
    <p:cViewPr>
      <p:scale>
        <a:sx n="100" d="100"/>
        <a:sy n="100" d="100"/>
      </p:scale>
      <p:origin x="0" y="-5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mberto Perotto" userId="e586f4bc-60f2-4df5-956e-871db175e5b6" providerId="ADAL" clId="{FE42A863-5FED-4C90-82D0-7C536C6A76C0}"/>
    <pc:docChg chg="undo custSel addSld delSld modSld sldOrd">
      <pc:chgData name="Humberto Perotto" userId="e586f4bc-60f2-4df5-956e-871db175e5b6" providerId="ADAL" clId="{FE42A863-5FED-4C90-82D0-7C536C6A76C0}" dt="2024-04-18T02:53:31.014" v="1211" actId="47"/>
      <pc:docMkLst>
        <pc:docMk/>
      </pc:docMkLst>
      <pc:sldChg chg="addSp modSp mod">
        <pc:chgData name="Humberto Perotto" userId="e586f4bc-60f2-4df5-956e-871db175e5b6" providerId="ADAL" clId="{FE42A863-5FED-4C90-82D0-7C536C6A76C0}" dt="2024-04-18T02:43:05.645" v="851" actId="1076"/>
        <pc:sldMkLst>
          <pc:docMk/>
          <pc:sldMk cId="1591647162" sldId="256"/>
        </pc:sldMkLst>
        <pc:spChg chg="mod">
          <ac:chgData name="Humberto Perotto" userId="e586f4bc-60f2-4df5-956e-871db175e5b6" providerId="ADAL" clId="{FE42A863-5FED-4C90-82D0-7C536C6A76C0}" dt="2024-04-18T01:46:06.639" v="3" actId="1076"/>
          <ac:spMkLst>
            <pc:docMk/>
            <pc:sldMk cId="1591647162" sldId="256"/>
            <ac:spMk id="2" creationId="{2FAA738E-EA4F-FDDF-0520-1308F02A937C}"/>
          </ac:spMkLst>
        </pc:spChg>
        <pc:spChg chg="mod">
          <ac:chgData name="Humberto Perotto" userId="e586f4bc-60f2-4df5-956e-871db175e5b6" providerId="ADAL" clId="{FE42A863-5FED-4C90-82D0-7C536C6A76C0}" dt="2024-04-18T02:43:05.645" v="851" actId="1076"/>
          <ac:spMkLst>
            <pc:docMk/>
            <pc:sldMk cId="1591647162" sldId="256"/>
            <ac:spMk id="6" creationId="{00000000-0000-0000-0000-000000000000}"/>
          </ac:spMkLst>
        </pc:spChg>
        <pc:picChg chg="mod modCrop">
          <ac:chgData name="Humberto Perotto" userId="e586f4bc-60f2-4df5-956e-871db175e5b6" providerId="ADAL" clId="{FE42A863-5FED-4C90-82D0-7C536C6A76C0}" dt="2024-04-18T01:47:10.621" v="97" actId="1076"/>
          <ac:picMkLst>
            <pc:docMk/>
            <pc:sldMk cId="1591647162" sldId="256"/>
            <ac:picMk id="3" creationId="{2D0398AD-9757-AA3F-62E3-BD58C8898BB7}"/>
          </ac:picMkLst>
        </pc:picChg>
        <pc:picChg chg="add mod">
          <ac:chgData name="Humberto Perotto" userId="e586f4bc-60f2-4df5-956e-871db175e5b6" providerId="ADAL" clId="{FE42A863-5FED-4C90-82D0-7C536C6A76C0}" dt="2024-04-18T01:47:59.594" v="102" actId="14100"/>
          <ac:picMkLst>
            <pc:docMk/>
            <pc:sldMk cId="1591647162" sldId="256"/>
            <ac:picMk id="10" creationId="{3B249781-B41B-CE5E-E3C5-F25743CA9085}"/>
          </ac:picMkLst>
        </pc:picChg>
      </pc:sldChg>
      <pc:sldChg chg="add del">
        <pc:chgData name="Humberto Perotto" userId="e586f4bc-60f2-4df5-956e-871db175e5b6" providerId="ADAL" clId="{FE42A863-5FED-4C90-82D0-7C536C6A76C0}" dt="2024-04-18T02:52:50.599" v="1197" actId="47"/>
        <pc:sldMkLst>
          <pc:docMk/>
          <pc:sldMk cId="2020510699" sldId="257"/>
        </pc:sldMkLst>
      </pc:sldChg>
      <pc:sldChg chg="del">
        <pc:chgData name="Humberto Perotto" userId="e586f4bc-60f2-4df5-956e-871db175e5b6" providerId="ADAL" clId="{FE42A863-5FED-4C90-82D0-7C536C6A76C0}" dt="2024-04-18T02:53:31.014" v="1211" actId="47"/>
        <pc:sldMkLst>
          <pc:docMk/>
          <pc:sldMk cId="860094416" sldId="260"/>
        </pc:sldMkLst>
      </pc:sldChg>
      <pc:sldChg chg="del">
        <pc:chgData name="Humberto Perotto" userId="e586f4bc-60f2-4df5-956e-871db175e5b6" providerId="ADAL" clId="{FE42A863-5FED-4C90-82D0-7C536C6A76C0}" dt="2024-04-18T02:51:39.766" v="1191" actId="47"/>
        <pc:sldMkLst>
          <pc:docMk/>
          <pc:sldMk cId="1381717839" sldId="278"/>
        </pc:sldMkLst>
      </pc:sldChg>
      <pc:sldChg chg="modSp mod">
        <pc:chgData name="Humberto Perotto" userId="e586f4bc-60f2-4df5-956e-871db175e5b6" providerId="ADAL" clId="{FE42A863-5FED-4C90-82D0-7C536C6A76C0}" dt="2024-04-18T01:49:17.793" v="121" actId="20577"/>
        <pc:sldMkLst>
          <pc:docMk/>
          <pc:sldMk cId="1018487658" sldId="286"/>
        </pc:sldMkLst>
        <pc:spChg chg="mod">
          <ac:chgData name="Humberto Perotto" userId="e586f4bc-60f2-4df5-956e-871db175e5b6" providerId="ADAL" clId="{FE42A863-5FED-4C90-82D0-7C536C6A76C0}" dt="2024-04-18T01:49:17.793" v="121" actId="20577"/>
          <ac:spMkLst>
            <pc:docMk/>
            <pc:sldMk cId="1018487658" sldId="286"/>
            <ac:spMk id="2" creationId="{00000000-0000-0000-0000-000000000000}"/>
          </ac:spMkLst>
        </pc:spChg>
      </pc:sldChg>
      <pc:sldChg chg="add">
        <pc:chgData name="Humberto Perotto" userId="e586f4bc-60f2-4df5-956e-871db175e5b6" providerId="ADAL" clId="{FE42A863-5FED-4C90-82D0-7C536C6A76C0}" dt="2024-04-18T02:15:32.668" v="690"/>
        <pc:sldMkLst>
          <pc:docMk/>
          <pc:sldMk cId="3653688017" sldId="293"/>
        </pc:sldMkLst>
      </pc:sldChg>
      <pc:sldChg chg="add">
        <pc:chgData name="Humberto Perotto" userId="e586f4bc-60f2-4df5-956e-871db175e5b6" providerId="ADAL" clId="{FE42A863-5FED-4C90-82D0-7C536C6A76C0}" dt="2024-04-18T02:15:32.668" v="690"/>
        <pc:sldMkLst>
          <pc:docMk/>
          <pc:sldMk cId="4197724186" sldId="295"/>
        </pc:sldMkLst>
      </pc:sldChg>
      <pc:sldChg chg="add">
        <pc:chgData name="Humberto Perotto" userId="e586f4bc-60f2-4df5-956e-871db175e5b6" providerId="ADAL" clId="{FE42A863-5FED-4C90-82D0-7C536C6A76C0}" dt="2024-04-18T02:15:32.668" v="690"/>
        <pc:sldMkLst>
          <pc:docMk/>
          <pc:sldMk cId="2968270857" sldId="296"/>
        </pc:sldMkLst>
      </pc:sldChg>
      <pc:sldChg chg="add">
        <pc:chgData name="Humberto Perotto" userId="e586f4bc-60f2-4df5-956e-871db175e5b6" providerId="ADAL" clId="{FE42A863-5FED-4C90-82D0-7C536C6A76C0}" dt="2024-04-18T02:15:32.668" v="690"/>
        <pc:sldMkLst>
          <pc:docMk/>
          <pc:sldMk cId="2381309587" sldId="297"/>
        </pc:sldMkLst>
      </pc:sldChg>
      <pc:sldChg chg="add">
        <pc:chgData name="Humberto Perotto" userId="e586f4bc-60f2-4df5-956e-871db175e5b6" providerId="ADAL" clId="{FE42A863-5FED-4C90-82D0-7C536C6A76C0}" dt="2024-04-18T02:15:32.668" v="690"/>
        <pc:sldMkLst>
          <pc:docMk/>
          <pc:sldMk cId="643033392" sldId="323"/>
        </pc:sldMkLst>
      </pc:sldChg>
      <pc:sldChg chg="del">
        <pc:chgData name="Humberto Perotto" userId="e586f4bc-60f2-4df5-956e-871db175e5b6" providerId="ADAL" clId="{FE42A863-5FED-4C90-82D0-7C536C6A76C0}" dt="2024-04-18T02:51:24.107" v="1190" actId="47"/>
        <pc:sldMkLst>
          <pc:docMk/>
          <pc:sldMk cId="2963729800" sldId="332"/>
        </pc:sldMkLst>
      </pc:sldChg>
      <pc:sldChg chg="modSp mod">
        <pc:chgData name="Humberto Perotto" userId="e586f4bc-60f2-4df5-956e-871db175e5b6" providerId="ADAL" clId="{FE42A863-5FED-4C90-82D0-7C536C6A76C0}" dt="2024-04-18T01:50:04.902" v="168" actId="20577"/>
        <pc:sldMkLst>
          <pc:docMk/>
          <pc:sldMk cId="2282625246" sldId="333"/>
        </pc:sldMkLst>
        <pc:spChg chg="mod">
          <ac:chgData name="Humberto Perotto" userId="e586f4bc-60f2-4df5-956e-871db175e5b6" providerId="ADAL" clId="{FE42A863-5FED-4C90-82D0-7C536C6A76C0}" dt="2024-04-18T01:50:04.902" v="168" actId="20577"/>
          <ac:spMkLst>
            <pc:docMk/>
            <pc:sldMk cId="2282625246" sldId="333"/>
            <ac:spMk id="2" creationId="{00000000-0000-0000-0000-000000000000}"/>
          </ac:spMkLst>
        </pc:spChg>
      </pc:sldChg>
      <pc:sldChg chg="modSp mod">
        <pc:chgData name="Humberto Perotto" userId="e586f4bc-60f2-4df5-956e-871db175e5b6" providerId="ADAL" clId="{FE42A863-5FED-4C90-82D0-7C536C6A76C0}" dt="2024-04-18T01:49:45.221" v="154" actId="20577"/>
        <pc:sldMkLst>
          <pc:docMk/>
          <pc:sldMk cId="3351916772" sldId="334"/>
        </pc:sldMkLst>
        <pc:spChg chg="mod">
          <ac:chgData name="Humberto Perotto" userId="e586f4bc-60f2-4df5-956e-871db175e5b6" providerId="ADAL" clId="{FE42A863-5FED-4C90-82D0-7C536C6A76C0}" dt="2024-04-18T01:49:45.221" v="154" actId="20577"/>
          <ac:spMkLst>
            <pc:docMk/>
            <pc:sldMk cId="3351916772" sldId="334"/>
            <ac:spMk id="2" creationId="{00000000-0000-0000-0000-000000000000}"/>
          </ac:spMkLst>
        </pc:spChg>
        <pc:spChg chg="mod">
          <ac:chgData name="Humberto Perotto" userId="e586f4bc-60f2-4df5-956e-871db175e5b6" providerId="ADAL" clId="{FE42A863-5FED-4C90-82D0-7C536C6A76C0}" dt="2024-04-18T01:48:45.119" v="109" actId="20577"/>
          <ac:spMkLst>
            <pc:docMk/>
            <pc:sldMk cId="3351916772" sldId="334"/>
            <ac:spMk id="4" creationId="{00000000-0000-0000-0000-000000000000}"/>
          </ac:spMkLst>
        </pc:spChg>
      </pc:sldChg>
      <pc:sldChg chg="modSp mod ord">
        <pc:chgData name="Humberto Perotto" userId="e586f4bc-60f2-4df5-956e-871db175e5b6" providerId="ADAL" clId="{FE42A863-5FED-4C90-82D0-7C536C6A76C0}" dt="2024-04-18T02:53:18.656" v="1210" actId="5793"/>
        <pc:sldMkLst>
          <pc:docMk/>
          <pc:sldMk cId="2475404063" sldId="346"/>
        </pc:sldMkLst>
        <pc:spChg chg="mod">
          <ac:chgData name="Humberto Perotto" userId="e586f4bc-60f2-4df5-956e-871db175e5b6" providerId="ADAL" clId="{FE42A863-5FED-4C90-82D0-7C536C6A76C0}" dt="2024-04-18T02:53:18.656" v="1210" actId="5793"/>
          <ac:spMkLst>
            <pc:docMk/>
            <pc:sldMk cId="2475404063" sldId="346"/>
            <ac:spMk id="6" creationId="{01FB9907-8EFA-405E-B690-0E2FFB566777}"/>
          </ac:spMkLst>
        </pc:spChg>
      </pc:sldChg>
      <pc:sldChg chg="addSp delSp modSp add mod">
        <pc:chgData name="Humberto Perotto" userId="e586f4bc-60f2-4df5-956e-871db175e5b6" providerId="ADAL" clId="{FE42A863-5FED-4C90-82D0-7C536C6A76C0}" dt="2024-04-18T01:56:34.276" v="228" actId="1076"/>
        <pc:sldMkLst>
          <pc:docMk/>
          <pc:sldMk cId="4044231913" sldId="347"/>
        </pc:sldMkLst>
        <pc:spChg chg="mod">
          <ac:chgData name="Humberto Perotto" userId="e586f4bc-60f2-4df5-956e-871db175e5b6" providerId="ADAL" clId="{FE42A863-5FED-4C90-82D0-7C536C6A76C0}" dt="2024-04-18T01:56:01.480" v="220" actId="20577"/>
          <ac:spMkLst>
            <pc:docMk/>
            <pc:sldMk cId="4044231913" sldId="347"/>
            <ac:spMk id="2" creationId="{00000000-0000-0000-0000-000000000000}"/>
          </ac:spMkLst>
        </pc:spChg>
        <pc:spChg chg="del">
          <ac:chgData name="Humberto Perotto" userId="e586f4bc-60f2-4df5-956e-871db175e5b6" providerId="ADAL" clId="{FE42A863-5FED-4C90-82D0-7C536C6A76C0}" dt="2024-04-18T01:48:56.471" v="112" actId="478"/>
          <ac:spMkLst>
            <pc:docMk/>
            <pc:sldMk cId="4044231913" sldId="347"/>
            <ac:spMk id="4" creationId="{00000000-0000-0000-0000-000000000000}"/>
          </ac:spMkLst>
        </pc:spChg>
        <pc:spChg chg="add mod">
          <ac:chgData name="Humberto Perotto" userId="e586f4bc-60f2-4df5-956e-871db175e5b6" providerId="ADAL" clId="{FE42A863-5FED-4C90-82D0-7C536C6A76C0}" dt="2024-04-18T01:56:34.276" v="228" actId="1076"/>
          <ac:spMkLst>
            <pc:docMk/>
            <pc:sldMk cId="4044231913" sldId="347"/>
            <ac:spMk id="10" creationId="{68662FDB-A827-87C6-9592-5DDFB470A958}"/>
          </ac:spMkLst>
        </pc:spChg>
        <pc:spChg chg="add del">
          <ac:chgData name="Humberto Perotto" userId="e586f4bc-60f2-4df5-956e-871db175e5b6" providerId="ADAL" clId="{FE42A863-5FED-4C90-82D0-7C536C6A76C0}" dt="2024-04-18T01:54:48.914" v="191" actId="478"/>
          <ac:spMkLst>
            <pc:docMk/>
            <pc:sldMk cId="4044231913" sldId="347"/>
            <ac:spMk id="12" creationId="{9609E47C-5FD7-323E-9B6A-4DB86F71D986}"/>
          </ac:spMkLst>
        </pc:spChg>
        <pc:picChg chg="add del mod modCrop">
          <ac:chgData name="Humberto Perotto" userId="e586f4bc-60f2-4df5-956e-871db175e5b6" providerId="ADAL" clId="{FE42A863-5FED-4C90-82D0-7C536C6A76C0}" dt="2024-04-18T01:51:33.593" v="174" actId="478"/>
          <ac:picMkLst>
            <pc:docMk/>
            <pc:sldMk cId="4044231913" sldId="347"/>
            <ac:picMk id="5" creationId="{4E43642B-B78A-F670-064A-7A3239D7973D}"/>
          </ac:picMkLst>
        </pc:picChg>
        <pc:picChg chg="del">
          <ac:chgData name="Humberto Perotto" userId="e586f4bc-60f2-4df5-956e-871db175e5b6" providerId="ADAL" clId="{FE42A863-5FED-4C90-82D0-7C536C6A76C0}" dt="2024-04-18T01:48:53.308" v="111" actId="478"/>
          <ac:picMkLst>
            <pc:docMk/>
            <pc:sldMk cId="4044231913" sldId="347"/>
            <ac:picMk id="6" creationId="{C39AF40C-B01B-4AD1-A0A1-EFAE15343D5F}"/>
          </ac:picMkLst>
        </pc:picChg>
        <pc:picChg chg="add mod modCrop">
          <ac:chgData name="Humberto Perotto" userId="e586f4bc-60f2-4df5-956e-871db175e5b6" providerId="ADAL" clId="{FE42A863-5FED-4C90-82D0-7C536C6A76C0}" dt="2024-04-18T01:56:29.779" v="227" actId="1076"/>
          <ac:picMkLst>
            <pc:docMk/>
            <pc:sldMk cId="4044231913" sldId="347"/>
            <ac:picMk id="8" creationId="{4D6C8966-3D7B-D22A-294E-E3DC382532C5}"/>
          </ac:picMkLst>
        </pc:picChg>
        <pc:picChg chg="add mod modCrop">
          <ac:chgData name="Humberto Perotto" userId="e586f4bc-60f2-4df5-956e-871db175e5b6" providerId="ADAL" clId="{FE42A863-5FED-4C90-82D0-7C536C6A76C0}" dt="2024-04-18T01:56:27.288" v="226" actId="1076"/>
          <ac:picMkLst>
            <pc:docMk/>
            <pc:sldMk cId="4044231913" sldId="347"/>
            <ac:picMk id="14" creationId="{BEBCD1BE-F0DD-A8E8-88F0-715E98D03191}"/>
          </ac:picMkLst>
        </pc:picChg>
      </pc:sldChg>
      <pc:sldChg chg="addSp delSp modSp add mod">
        <pc:chgData name="Humberto Perotto" userId="e586f4bc-60f2-4df5-956e-871db175e5b6" providerId="ADAL" clId="{FE42A863-5FED-4C90-82D0-7C536C6A76C0}" dt="2024-04-18T02:02:14.513" v="270" actId="732"/>
        <pc:sldMkLst>
          <pc:docMk/>
          <pc:sldMk cId="3741633813" sldId="348"/>
        </pc:sldMkLst>
        <pc:spChg chg="del">
          <ac:chgData name="Humberto Perotto" userId="e586f4bc-60f2-4df5-956e-871db175e5b6" providerId="ADAL" clId="{FE42A863-5FED-4C90-82D0-7C536C6A76C0}" dt="2024-04-18T01:56:59.257" v="230" actId="478"/>
          <ac:spMkLst>
            <pc:docMk/>
            <pc:sldMk cId="3741633813" sldId="348"/>
            <ac:spMk id="10" creationId="{68662FDB-A827-87C6-9592-5DDFB470A958}"/>
          </ac:spMkLst>
        </pc:spChg>
        <pc:picChg chg="add mod modCrop">
          <ac:chgData name="Humberto Perotto" userId="e586f4bc-60f2-4df5-956e-871db175e5b6" providerId="ADAL" clId="{FE42A863-5FED-4C90-82D0-7C536C6A76C0}" dt="2024-04-18T02:01:39.353" v="264" actId="1076"/>
          <ac:picMkLst>
            <pc:docMk/>
            <pc:sldMk cId="3741633813" sldId="348"/>
            <ac:picMk id="4" creationId="{63D701D3-D04B-F779-F3A3-9A802A58F6AC}"/>
          </ac:picMkLst>
        </pc:picChg>
        <pc:picChg chg="add mod modCrop">
          <ac:chgData name="Humberto Perotto" userId="e586f4bc-60f2-4df5-956e-871db175e5b6" providerId="ADAL" clId="{FE42A863-5FED-4C90-82D0-7C536C6A76C0}" dt="2024-04-18T02:02:14.513" v="270" actId="732"/>
          <ac:picMkLst>
            <pc:docMk/>
            <pc:sldMk cId="3741633813" sldId="348"/>
            <ac:picMk id="6" creationId="{5567FFB4-DAE3-23CC-B79E-442CFD37086E}"/>
          </ac:picMkLst>
        </pc:picChg>
        <pc:picChg chg="del">
          <ac:chgData name="Humberto Perotto" userId="e586f4bc-60f2-4df5-956e-871db175e5b6" providerId="ADAL" clId="{FE42A863-5FED-4C90-82D0-7C536C6A76C0}" dt="2024-04-18T01:56:59.257" v="230" actId="478"/>
          <ac:picMkLst>
            <pc:docMk/>
            <pc:sldMk cId="3741633813" sldId="348"/>
            <ac:picMk id="8" creationId="{4D6C8966-3D7B-D22A-294E-E3DC382532C5}"/>
          </ac:picMkLst>
        </pc:picChg>
        <pc:picChg chg="add mod modCrop">
          <ac:chgData name="Humberto Perotto" userId="e586f4bc-60f2-4df5-956e-871db175e5b6" providerId="ADAL" clId="{FE42A863-5FED-4C90-82D0-7C536C6A76C0}" dt="2024-04-18T02:02:05.046" v="268" actId="1076"/>
          <ac:picMkLst>
            <pc:docMk/>
            <pc:sldMk cId="3741633813" sldId="348"/>
            <ac:picMk id="9" creationId="{96B80243-CC6F-9D1D-B725-777F0F701FFC}"/>
          </ac:picMkLst>
        </pc:picChg>
        <pc:picChg chg="del">
          <ac:chgData name="Humberto Perotto" userId="e586f4bc-60f2-4df5-956e-871db175e5b6" providerId="ADAL" clId="{FE42A863-5FED-4C90-82D0-7C536C6A76C0}" dt="2024-04-18T01:56:59.257" v="230" actId="478"/>
          <ac:picMkLst>
            <pc:docMk/>
            <pc:sldMk cId="3741633813" sldId="348"/>
            <ac:picMk id="14" creationId="{BEBCD1BE-F0DD-A8E8-88F0-715E98D03191}"/>
          </ac:picMkLst>
        </pc:picChg>
      </pc:sldChg>
      <pc:sldChg chg="new del">
        <pc:chgData name="Humberto Perotto" userId="e586f4bc-60f2-4df5-956e-871db175e5b6" providerId="ADAL" clId="{FE42A863-5FED-4C90-82D0-7C536C6A76C0}" dt="2024-04-18T02:04:02.486" v="273" actId="47"/>
        <pc:sldMkLst>
          <pc:docMk/>
          <pc:sldMk cId="2616699473" sldId="349"/>
        </pc:sldMkLst>
      </pc:sldChg>
      <pc:sldChg chg="add">
        <pc:chgData name="Humberto Perotto" userId="e586f4bc-60f2-4df5-956e-871db175e5b6" providerId="ADAL" clId="{FE42A863-5FED-4C90-82D0-7C536C6A76C0}" dt="2024-04-18T02:15:32.668" v="690"/>
        <pc:sldMkLst>
          <pc:docMk/>
          <pc:sldMk cId="1438250740" sldId="350"/>
        </pc:sldMkLst>
      </pc:sldChg>
      <pc:sldChg chg="add">
        <pc:chgData name="Humberto Perotto" userId="e586f4bc-60f2-4df5-956e-871db175e5b6" providerId="ADAL" clId="{FE42A863-5FED-4C90-82D0-7C536C6A76C0}" dt="2024-04-18T02:15:32.668" v="690"/>
        <pc:sldMkLst>
          <pc:docMk/>
          <pc:sldMk cId="1686976645" sldId="351"/>
        </pc:sldMkLst>
      </pc:sldChg>
      <pc:sldChg chg="addSp delSp modSp add mod">
        <pc:chgData name="Humberto Perotto" userId="e586f4bc-60f2-4df5-956e-871db175e5b6" providerId="ADAL" clId="{FE42A863-5FED-4C90-82D0-7C536C6A76C0}" dt="2024-04-18T02:12:23.209" v="689" actId="1076"/>
        <pc:sldMkLst>
          <pc:docMk/>
          <pc:sldMk cId="474131137" sldId="354"/>
        </pc:sldMkLst>
        <pc:spChg chg="mod">
          <ac:chgData name="Humberto Perotto" userId="e586f4bc-60f2-4df5-956e-871db175e5b6" providerId="ADAL" clId="{FE42A863-5FED-4C90-82D0-7C536C6A76C0}" dt="2024-04-18T02:06:18.646" v="365" actId="20577"/>
          <ac:spMkLst>
            <pc:docMk/>
            <pc:sldMk cId="474131137" sldId="354"/>
            <ac:spMk id="2" creationId="{00000000-0000-0000-0000-000000000000}"/>
          </ac:spMkLst>
        </pc:spChg>
        <pc:spChg chg="add mod">
          <ac:chgData name="Humberto Perotto" userId="e586f4bc-60f2-4df5-956e-871db175e5b6" providerId="ADAL" clId="{FE42A863-5FED-4C90-82D0-7C536C6A76C0}" dt="2024-04-18T02:09:08.876" v="505" actId="1038"/>
          <ac:spMkLst>
            <pc:docMk/>
            <pc:sldMk cId="474131137" sldId="354"/>
            <ac:spMk id="3" creationId="{ECB2663B-3B67-4419-8D3D-01CA1B3DB9B2}"/>
          </ac:spMkLst>
        </pc:spChg>
        <pc:spChg chg="add mod">
          <ac:chgData name="Humberto Perotto" userId="e586f4bc-60f2-4df5-956e-871db175e5b6" providerId="ADAL" clId="{FE42A863-5FED-4C90-82D0-7C536C6A76C0}" dt="2024-04-18T02:08:54.715" v="468" actId="1035"/>
          <ac:spMkLst>
            <pc:docMk/>
            <pc:sldMk cId="474131137" sldId="354"/>
            <ac:spMk id="5" creationId="{84888FD8-2AF7-83B6-8C05-540878934A00}"/>
          </ac:spMkLst>
        </pc:spChg>
        <pc:spChg chg="del mod">
          <ac:chgData name="Humberto Perotto" userId="e586f4bc-60f2-4df5-956e-871db175e5b6" providerId="ADAL" clId="{FE42A863-5FED-4C90-82D0-7C536C6A76C0}" dt="2024-04-18T02:06:26.563" v="368" actId="478"/>
          <ac:spMkLst>
            <pc:docMk/>
            <pc:sldMk cId="474131137" sldId="354"/>
            <ac:spMk id="6" creationId="{D3E400FD-F059-446F-9540-BB6D7D632467}"/>
          </ac:spMkLst>
        </pc:spChg>
        <pc:spChg chg="add mod">
          <ac:chgData name="Humberto Perotto" userId="e586f4bc-60f2-4df5-956e-871db175e5b6" providerId="ADAL" clId="{FE42A863-5FED-4C90-82D0-7C536C6A76C0}" dt="2024-04-18T02:08:54.715" v="468" actId="1035"/>
          <ac:spMkLst>
            <pc:docMk/>
            <pc:sldMk cId="474131137" sldId="354"/>
            <ac:spMk id="7" creationId="{1824F680-05CE-0BA1-8FE1-47FCCA4D097A}"/>
          </ac:spMkLst>
        </pc:spChg>
        <pc:spChg chg="add mod">
          <ac:chgData name="Humberto Perotto" userId="e586f4bc-60f2-4df5-956e-871db175e5b6" providerId="ADAL" clId="{FE42A863-5FED-4C90-82D0-7C536C6A76C0}" dt="2024-04-18T02:12:23.209" v="689" actId="1076"/>
          <ac:spMkLst>
            <pc:docMk/>
            <pc:sldMk cId="474131137" sldId="354"/>
            <ac:spMk id="8" creationId="{0F1F2ACD-2FD5-59C2-3AA4-56C260D21018}"/>
          </ac:spMkLst>
        </pc:spChg>
        <pc:spChg chg="add mod">
          <ac:chgData name="Humberto Perotto" userId="e586f4bc-60f2-4df5-956e-871db175e5b6" providerId="ADAL" clId="{FE42A863-5FED-4C90-82D0-7C536C6A76C0}" dt="2024-04-18T02:10:41.296" v="602" actId="1076"/>
          <ac:spMkLst>
            <pc:docMk/>
            <pc:sldMk cId="474131137" sldId="354"/>
            <ac:spMk id="9" creationId="{B3776E44-BE53-0D1C-467D-B4D6A9AEC328}"/>
          </ac:spMkLst>
        </pc:spChg>
        <pc:spChg chg="add mod">
          <ac:chgData name="Humberto Perotto" userId="e586f4bc-60f2-4df5-956e-871db175e5b6" providerId="ADAL" clId="{FE42A863-5FED-4C90-82D0-7C536C6A76C0}" dt="2024-04-18T02:11:12.146" v="625" actId="1076"/>
          <ac:spMkLst>
            <pc:docMk/>
            <pc:sldMk cId="474131137" sldId="354"/>
            <ac:spMk id="10" creationId="{200B2E07-6B0C-F689-FB2E-117C3873A615}"/>
          </ac:spMkLst>
        </pc:spChg>
        <pc:spChg chg="add mod">
          <ac:chgData name="Humberto Perotto" userId="e586f4bc-60f2-4df5-956e-871db175e5b6" providerId="ADAL" clId="{FE42A863-5FED-4C90-82D0-7C536C6A76C0}" dt="2024-04-18T02:12:09.561" v="686" actId="1076"/>
          <ac:spMkLst>
            <pc:docMk/>
            <pc:sldMk cId="474131137" sldId="354"/>
            <ac:spMk id="11" creationId="{8940A9B9-2328-FABD-1140-9EA641A628E0}"/>
          </ac:spMkLst>
        </pc:spChg>
        <pc:picChg chg="del mod">
          <ac:chgData name="Humberto Perotto" userId="e586f4bc-60f2-4df5-956e-871db175e5b6" providerId="ADAL" clId="{FE42A863-5FED-4C90-82D0-7C536C6A76C0}" dt="2024-04-18T02:06:21.063" v="366" actId="478"/>
          <ac:picMkLst>
            <pc:docMk/>
            <pc:sldMk cId="474131137" sldId="354"/>
            <ac:picMk id="4" creationId="{A2B408CD-F0B4-4DAF-8B36-C337CE591723}"/>
          </ac:picMkLst>
        </pc:picChg>
      </pc:sldChg>
      <pc:sldChg chg="add">
        <pc:chgData name="Humberto Perotto" userId="e586f4bc-60f2-4df5-956e-871db175e5b6" providerId="ADAL" clId="{FE42A863-5FED-4C90-82D0-7C536C6A76C0}" dt="2024-04-18T02:05:43.297" v="296"/>
        <pc:sldMkLst>
          <pc:docMk/>
          <pc:sldMk cId="2536938076" sldId="355"/>
        </pc:sldMkLst>
      </pc:sldChg>
      <pc:sldChg chg="add del">
        <pc:chgData name="Humberto Perotto" userId="e586f4bc-60f2-4df5-956e-871db175e5b6" providerId="ADAL" clId="{FE42A863-5FED-4C90-82D0-7C536C6A76C0}" dt="2024-04-18T02:15:37.628" v="691" actId="47"/>
        <pc:sldMkLst>
          <pc:docMk/>
          <pc:sldMk cId="560587499" sldId="356"/>
        </pc:sldMkLst>
      </pc:sldChg>
      <pc:sldChg chg="add">
        <pc:chgData name="Humberto Perotto" userId="e586f4bc-60f2-4df5-956e-871db175e5b6" providerId="ADAL" clId="{FE42A863-5FED-4C90-82D0-7C536C6A76C0}" dt="2024-04-18T02:15:32.668" v="690"/>
        <pc:sldMkLst>
          <pc:docMk/>
          <pc:sldMk cId="3866113440" sldId="357"/>
        </pc:sldMkLst>
      </pc:sldChg>
      <pc:sldChg chg="add">
        <pc:chgData name="Humberto Perotto" userId="e586f4bc-60f2-4df5-956e-871db175e5b6" providerId="ADAL" clId="{FE42A863-5FED-4C90-82D0-7C536C6A76C0}" dt="2024-04-18T02:15:32.668" v="690"/>
        <pc:sldMkLst>
          <pc:docMk/>
          <pc:sldMk cId="3029784957" sldId="358"/>
        </pc:sldMkLst>
      </pc:sldChg>
      <pc:sldChg chg="add">
        <pc:chgData name="Humberto Perotto" userId="e586f4bc-60f2-4df5-956e-871db175e5b6" providerId="ADAL" clId="{FE42A863-5FED-4C90-82D0-7C536C6A76C0}" dt="2024-04-18T02:15:32.668" v="690"/>
        <pc:sldMkLst>
          <pc:docMk/>
          <pc:sldMk cId="508694559" sldId="359"/>
        </pc:sldMkLst>
      </pc:sldChg>
      <pc:sldChg chg="add">
        <pc:chgData name="Humberto Perotto" userId="e586f4bc-60f2-4df5-956e-871db175e5b6" providerId="ADAL" clId="{FE42A863-5FED-4C90-82D0-7C536C6A76C0}" dt="2024-04-18T02:15:32.668" v="690"/>
        <pc:sldMkLst>
          <pc:docMk/>
          <pc:sldMk cId="2641987746" sldId="360"/>
        </pc:sldMkLst>
      </pc:sldChg>
      <pc:sldChg chg="add">
        <pc:chgData name="Humberto Perotto" userId="e586f4bc-60f2-4df5-956e-871db175e5b6" providerId="ADAL" clId="{FE42A863-5FED-4C90-82D0-7C536C6A76C0}" dt="2024-04-18T02:15:32.668" v="690"/>
        <pc:sldMkLst>
          <pc:docMk/>
          <pc:sldMk cId="2230350479" sldId="361"/>
        </pc:sldMkLst>
      </pc:sldChg>
      <pc:sldChg chg="add">
        <pc:chgData name="Humberto Perotto" userId="e586f4bc-60f2-4df5-956e-871db175e5b6" providerId="ADAL" clId="{FE42A863-5FED-4C90-82D0-7C536C6A76C0}" dt="2024-04-18T02:15:32.668" v="690"/>
        <pc:sldMkLst>
          <pc:docMk/>
          <pc:sldMk cId="1657279305" sldId="362"/>
        </pc:sldMkLst>
      </pc:sldChg>
      <pc:sldChg chg="add">
        <pc:chgData name="Humberto Perotto" userId="e586f4bc-60f2-4df5-956e-871db175e5b6" providerId="ADAL" clId="{FE42A863-5FED-4C90-82D0-7C536C6A76C0}" dt="2024-04-18T02:15:32.668" v="690"/>
        <pc:sldMkLst>
          <pc:docMk/>
          <pc:sldMk cId="1454377332" sldId="363"/>
        </pc:sldMkLst>
      </pc:sldChg>
      <pc:sldChg chg="add">
        <pc:chgData name="Humberto Perotto" userId="e586f4bc-60f2-4df5-956e-871db175e5b6" providerId="ADAL" clId="{FE42A863-5FED-4C90-82D0-7C536C6A76C0}" dt="2024-04-18T02:15:32.668" v="690"/>
        <pc:sldMkLst>
          <pc:docMk/>
          <pc:sldMk cId="63526017" sldId="365"/>
        </pc:sldMkLst>
      </pc:sldChg>
      <pc:sldChg chg="add">
        <pc:chgData name="Humberto Perotto" userId="e586f4bc-60f2-4df5-956e-871db175e5b6" providerId="ADAL" clId="{FE42A863-5FED-4C90-82D0-7C536C6A76C0}" dt="2024-04-18T02:15:32.668" v="690"/>
        <pc:sldMkLst>
          <pc:docMk/>
          <pc:sldMk cId="3799953662" sldId="366"/>
        </pc:sldMkLst>
      </pc:sldChg>
      <pc:sldChg chg="add">
        <pc:chgData name="Humberto Perotto" userId="e586f4bc-60f2-4df5-956e-871db175e5b6" providerId="ADAL" clId="{FE42A863-5FED-4C90-82D0-7C536C6A76C0}" dt="2024-04-18T02:15:32.668" v="690"/>
        <pc:sldMkLst>
          <pc:docMk/>
          <pc:sldMk cId="4189390674" sldId="367"/>
        </pc:sldMkLst>
      </pc:sldChg>
      <pc:sldChg chg="add">
        <pc:chgData name="Humberto Perotto" userId="e586f4bc-60f2-4df5-956e-871db175e5b6" providerId="ADAL" clId="{FE42A863-5FED-4C90-82D0-7C536C6A76C0}" dt="2024-04-18T02:15:32.668" v="690"/>
        <pc:sldMkLst>
          <pc:docMk/>
          <pc:sldMk cId="3527130880" sldId="368"/>
        </pc:sldMkLst>
      </pc:sldChg>
      <pc:sldChg chg="add">
        <pc:chgData name="Humberto Perotto" userId="e586f4bc-60f2-4df5-956e-871db175e5b6" providerId="ADAL" clId="{FE42A863-5FED-4C90-82D0-7C536C6A76C0}" dt="2024-04-18T02:15:32.668" v="690"/>
        <pc:sldMkLst>
          <pc:docMk/>
          <pc:sldMk cId="1378467034" sldId="369"/>
        </pc:sldMkLst>
      </pc:sldChg>
      <pc:sldChg chg="add">
        <pc:chgData name="Humberto Perotto" userId="e586f4bc-60f2-4df5-956e-871db175e5b6" providerId="ADAL" clId="{FE42A863-5FED-4C90-82D0-7C536C6A76C0}" dt="2024-04-18T02:15:32.668" v="690"/>
        <pc:sldMkLst>
          <pc:docMk/>
          <pc:sldMk cId="890858310" sldId="370"/>
        </pc:sldMkLst>
      </pc:sldChg>
      <pc:sldChg chg="add">
        <pc:chgData name="Humberto Perotto" userId="e586f4bc-60f2-4df5-956e-871db175e5b6" providerId="ADAL" clId="{FE42A863-5FED-4C90-82D0-7C536C6A76C0}" dt="2024-04-18T02:15:32.668" v="690"/>
        <pc:sldMkLst>
          <pc:docMk/>
          <pc:sldMk cId="1595128800" sldId="371"/>
        </pc:sldMkLst>
      </pc:sldChg>
      <pc:sldChg chg="addSp delSp modSp add mod">
        <pc:chgData name="Humberto Perotto" userId="e586f4bc-60f2-4df5-956e-871db175e5b6" providerId="ADAL" clId="{FE42A863-5FED-4C90-82D0-7C536C6A76C0}" dt="2024-04-18T02:45:15.506" v="892" actId="14100"/>
        <pc:sldMkLst>
          <pc:docMk/>
          <pc:sldMk cId="3334314001" sldId="372"/>
        </pc:sldMkLst>
        <pc:spChg chg="mod">
          <ac:chgData name="Humberto Perotto" userId="e586f4bc-60f2-4df5-956e-871db175e5b6" providerId="ADAL" clId="{FE42A863-5FED-4C90-82D0-7C536C6A76C0}" dt="2024-04-18T02:45:15.506" v="892" actId="14100"/>
          <ac:spMkLst>
            <pc:docMk/>
            <pc:sldMk cId="3334314001" sldId="372"/>
            <ac:spMk id="3" creationId="{00000000-0000-0000-0000-000000000000}"/>
          </ac:spMkLst>
        </pc:spChg>
        <pc:picChg chg="add mod">
          <ac:chgData name="Humberto Perotto" userId="e586f4bc-60f2-4df5-956e-871db175e5b6" providerId="ADAL" clId="{FE42A863-5FED-4C90-82D0-7C536C6A76C0}" dt="2024-04-18T02:41:04.671" v="759" actId="14100"/>
          <ac:picMkLst>
            <pc:docMk/>
            <pc:sldMk cId="3334314001" sldId="372"/>
            <ac:picMk id="2" creationId="{8D0CC4E6-8F5D-74E7-33DB-7D6C6EC02F95}"/>
          </ac:picMkLst>
        </pc:picChg>
        <pc:picChg chg="del">
          <ac:chgData name="Humberto Perotto" userId="e586f4bc-60f2-4df5-956e-871db175e5b6" providerId="ADAL" clId="{FE42A863-5FED-4C90-82D0-7C536C6A76C0}" dt="2024-04-18T02:39:14.291" v="750" actId="478"/>
          <ac:picMkLst>
            <pc:docMk/>
            <pc:sldMk cId="3334314001" sldId="372"/>
            <ac:picMk id="4" creationId="{5E724826-D1DB-41B1-AD7D-E380FD92C4A6}"/>
          </ac:picMkLst>
        </pc:picChg>
        <pc:picChg chg="del">
          <ac:chgData name="Humberto Perotto" userId="e586f4bc-60f2-4df5-956e-871db175e5b6" providerId="ADAL" clId="{FE42A863-5FED-4C90-82D0-7C536C6A76C0}" dt="2024-04-18T02:40:52.841" v="755" actId="478"/>
          <ac:picMkLst>
            <pc:docMk/>
            <pc:sldMk cId="3334314001" sldId="372"/>
            <ac:picMk id="11" creationId="{A2FAB41D-5E16-43EB-847E-29EAA9E3F9B6}"/>
          </ac:picMkLst>
        </pc:picChg>
        <pc:picChg chg="add mod">
          <ac:chgData name="Humberto Perotto" userId="e586f4bc-60f2-4df5-956e-871db175e5b6" providerId="ADAL" clId="{FE42A863-5FED-4C90-82D0-7C536C6A76C0}" dt="2024-04-18T02:39:30.210" v="754" actId="14100"/>
          <ac:picMkLst>
            <pc:docMk/>
            <pc:sldMk cId="3334314001" sldId="372"/>
            <ac:picMk id="1026" creationId="{84D80DEC-9A40-5DB6-E929-4844A432B788}"/>
          </ac:picMkLst>
        </pc:picChg>
      </pc:sldChg>
      <pc:sldChg chg="add">
        <pc:chgData name="Humberto Perotto" userId="e586f4bc-60f2-4df5-956e-871db175e5b6" providerId="ADAL" clId="{FE42A863-5FED-4C90-82D0-7C536C6A76C0}" dt="2024-04-18T02:15:32.668" v="690"/>
        <pc:sldMkLst>
          <pc:docMk/>
          <pc:sldMk cId="1118012411" sldId="373"/>
        </pc:sldMkLst>
      </pc:sldChg>
      <pc:sldChg chg="addSp modSp add mod">
        <pc:chgData name="Humberto Perotto" userId="e586f4bc-60f2-4df5-956e-871db175e5b6" providerId="ADAL" clId="{FE42A863-5FED-4C90-82D0-7C536C6A76C0}" dt="2024-04-18T02:52:39.498" v="1196" actId="1076"/>
        <pc:sldMkLst>
          <pc:docMk/>
          <pc:sldMk cId="4001048369" sldId="374"/>
        </pc:sldMkLst>
        <pc:spChg chg="add mod">
          <ac:chgData name="Humberto Perotto" userId="e586f4bc-60f2-4df5-956e-871db175e5b6" providerId="ADAL" clId="{FE42A863-5FED-4C90-82D0-7C536C6A76C0}" dt="2024-04-18T02:52:37.076" v="1195" actId="1076"/>
          <ac:spMkLst>
            <pc:docMk/>
            <pc:sldMk cId="4001048369" sldId="374"/>
            <ac:spMk id="4" creationId="{5715E3C5-08AA-3D5F-2156-AB4E3245D80D}"/>
          </ac:spMkLst>
        </pc:spChg>
        <pc:picChg chg="add mod">
          <ac:chgData name="Humberto Perotto" userId="e586f4bc-60f2-4df5-956e-871db175e5b6" providerId="ADAL" clId="{FE42A863-5FED-4C90-82D0-7C536C6A76C0}" dt="2024-04-18T02:46:02.493" v="895" actId="1076"/>
          <ac:picMkLst>
            <pc:docMk/>
            <pc:sldMk cId="4001048369" sldId="374"/>
            <ac:picMk id="2" creationId="{93952BCF-18ED-8286-32A2-804E3CAD5992}"/>
          </ac:picMkLst>
        </pc:picChg>
        <pc:picChg chg="mod">
          <ac:chgData name="Humberto Perotto" userId="e586f4bc-60f2-4df5-956e-871db175e5b6" providerId="ADAL" clId="{FE42A863-5FED-4C90-82D0-7C536C6A76C0}" dt="2024-04-18T02:52:39.498" v="1196" actId="1076"/>
          <ac:picMkLst>
            <pc:docMk/>
            <pc:sldMk cId="4001048369" sldId="374"/>
            <ac:picMk id="7" creationId="{0E1FABE3-2E0A-4FE6-9D05-7861BAEB9A5F}"/>
          </ac:picMkLst>
        </pc:picChg>
        <pc:picChg chg="mod">
          <ac:chgData name="Humberto Perotto" userId="e586f4bc-60f2-4df5-956e-871db175e5b6" providerId="ADAL" clId="{FE42A863-5FED-4C90-82D0-7C536C6A76C0}" dt="2024-04-18T02:46:04.668" v="896" actId="1076"/>
          <ac:picMkLst>
            <pc:docMk/>
            <pc:sldMk cId="4001048369" sldId="374"/>
            <ac:picMk id="8" creationId="{C97E7FBB-10A4-45DA-BE7C-E7EA19063166}"/>
          </ac:picMkLst>
        </pc:picChg>
      </pc:sldChg>
      <pc:sldChg chg="modSp add mod">
        <pc:chgData name="Humberto Perotto" userId="e586f4bc-60f2-4df5-956e-871db175e5b6" providerId="ADAL" clId="{FE42A863-5FED-4C90-82D0-7C536C6A76C0}" dt="2024-04-18T02:48:20.671" v="1137" actId="1076"/>
        <pc:sldMkLst>
          <pc:docMk/>
          <pc:sldMk cId="2360941140" sldId="375"/>
        </pc:sldMkLst>
        <pc:spChg chg="mod">
          <ac:chgData name="Humberto Perotto" userId="e586f4bc-60f2-4df5-956e-871db175e5b6" providerId="ADAL" clId="{FE42A863-5FED-4C90-82D0-7C536C6A76C0}" dt="2024-04-18T02:47:58.172" v="1136" actId="20577"/>
          <ac:spMkLst>
            <pc:docMk/>
            <pc:sldMk cId="2360941140" sldId="375"/>
            <ac:spMk id="8" creationId="{9CE36046-E337-4554-BB5E-EF53D75786B8}"/>
          </ac:spMkLst>
        </pc:spChg>
        <pc:picChg chg="mod">
          <ac:chgData name="Humberto Perotto" userId="e586f4bc-60f2-4df5-956e-871db175e5b6" providerId="ADAL" clId="{FE42A863-5FED-4C90-82D0-7C536C6A76C0}" dt="2024-04-18T02:48:20.671" v="1137" actId="1076"/>
          <ac:picMkLst>
            <pc:docMk/>
            <pc:sldMk cId="2360941140" sldId="375"/>
            <ac:picMk id="2" creationId="{C3266C82-9560-4DB8-B3FA-63679757E7F3}"/>
          </ac:picMkLst>
        </pc:picChg>
      </pc:sldChg>
      <pc:sldChg chg="modSp add mod">
        <pc:chgData name="Humberto Perotto" userId="e586f4bc-60f2-4df5-956e-871db175e5b6" providerId="ADAL" clId="{FE42A863-5FED-4C90-82D0-7C536C6A76C0}" dt="2024-04-18T02:50:21.847" v="1187" actId="20577"/>
        <pc:sldMkLst>
          <pc:docMk/>
          <pc:sldMk cId="3172058828" sldId="376"/>
        </pc:sldMkLst>
        <pc:spChg chg="mod">
          <ac:chgData name="Humberto Perotto" userId="e586f4bc-60f2-4df5-956e-871db175e5b6" providerId="ADAL" clId="{FE42A863-5FED-4C90-82D0-7C536C6A76C0}" dt="2024-04-18T02:50:21.847" v="1187" actId="20577"/>
          <ac:spMkLst>
            <pc:docMk/>
            <pc:sldMk cId="3172058828" sldId="376"/>
            <ac:spMk id="4" creationId="{00000000-0000-0000-0000-000000000000}"/>
          </ac:spMkLst>
        </pc:spChg>
      </pc:sldChg>
    </pc:docChg>
  </pc:docChgLst>
  <pc:docChgLst>
    <pc:chgData name="Humberto Perotto" userId="e586f4bc-60f2-4df5-956e-871db175e5b6" providerId="ADAL" clId="{D579EDCD-A9B4-48AF-A9F9-2959CE8EA520}"/>
    <pc:docChg chg="delSld">
      <pc:chgData name="Humberto Perotto" userId="e586f4bc-60f2-4df5-956e-871db175e5b6" providerId="ADAL" clId="{D579EDCD-A9B4-48AF-A9F9-2959CE8EA520}" dt="2024-04-18T12:28:55.961" v="0" actId="47"/>
      <pc:docMkLst>
        <pc:docMk/>
      </pc:docMkLst>
      <pc:sldChg chg="del">
        <pc:chgData name="Humberto Perotto" userId="e586f4bc-60f2-4df5-956e-871db175e5b6" providerId="ADAL" clId="{D579EDCD-A9B4-48AF-A9F9-2959CE8EA520}" dt="2024-04-18T12:28:55.961" v="0" actId="47"/>
        <pc:sldMkLst>
          <pc:docMk/>
          <pc:sldMk cId="3052037190"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7D19A-045B-4D44-A9D8-DC4206C5E406}" type="datetimeFigureOut">
              <a:rPr lang="en-US" smtClean="0"/>
              <a:t>4/18/2024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5F8D-34FC-44C8-914D-A2F07B3E9B93}" type="slidenum">
              <a:rPr lang="en-US" smtClean="0"/>
              <a:t>‹#›</a:t>
            </a:fld>
            <a:endParaRPr lang="en-US"/>
          </a:p>
        </p:txBody>
      </p:sp>
    </p:spTree>
    <p:extLst>
      <p:ext uri="{BB962C8B-B14F-4D97-AF65-F5344CB8AC3E}">
        <p14:creationId xmlns:p14="http://schemas.microsoft.com/office/powerpoint/2010/main" val="157191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409086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152900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152498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207875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116749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726E45-B12F-47D6-88B7-D8D088C7DAA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326558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726E45-B12F-47D6-88B7-D8D088C7DAAE}"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526521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726E45-B12F-47D6-88B7-D8D088C7DAAE}"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804821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26E45-B12F-47D6-88B7-D8D088C7DAAE}"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145274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726E45-B12F-47D6-88B7-D8D088C7DAA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2051494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726E45-B12F-47D6-88B7-D8D088C7DAA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433318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26E45-B12F-47D6-88B7-D8D088C7DAAE}" type="datetimeFigureOut">
              <a:rPr lang="en-US" smtClean="0"/>
              <a:t>4/18/2024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832AA-231B-499C-B5D5-EF3746B8F921}" type="slidenum">
              <a:rPr lang="en-US" smtClean="0"/>
              <a:t>‹#›</a:t>
            </a:fld>
            <a:endParaRPr lang="en-US"/>
          </a:p>
        </p:txBody>
      </p:sp>
    </p:spTree>
    <p:extLst>
      <p:ext uri="{BB962C8B-B14F-4D97-AF65-F5344CB8AC3E}">
        <p14:creationId xmlns:p14="http://schemas.microsoft.com/office/powerpoint/2010/main" val="2842223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mdpi.com/journal/drones/special_issues/EN8375JE1F" TargetMode="Externa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8000"/>
                    </a14:imgEffect>
                  </a14:imgLayer>
                </a14:imgProps>
              </a:ext>
            </a:extLst>
          </a:blip>
          <a:srcRect l="8503" t="8934" r="52367" b="38926"/>
          <a:stretch/>
        </p:blipFill>
        <p:spPr bwMode="auto">
          <a:xfrm>
            <a:off x="0" y="2492155"/>
            <a:ext cx="9131581" cy="361972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3064120" y="6547870"/>
            <a:ext cx="3003339" cy="307777"/>
          </a:xfrm>
          <a:prstGeom prst="rect">
            <a:avLst/>
          </a:prstGeom>
        </p:spPr>
        <p:txBody>
          <a:bodyPr wrap="square">
            <a:spAutoFit/>
          </a:bodyPr>
          <a:lstStyle/>
          <a:p>
            <a:pPr algn="ctr"/>
            <a:r>
              <a:rPr lang="en-US" sz="1400" b="1" dirty="0">
                <a:effectLst/>
              </a:rPr>
              <a:t>Email: </a:t>
            </a:r>
            <a:r>
              <a:rPr lang="en-US" sz="1200" dirty="0"/>
              <a:t>Humberto.Perotto@agtamu.edu</a:t>
            </a:r>
          </a:p>
        </p:txBody>
      </p:sp>
      <p:sp>
        <p:nvSpPr>
          <p:cNvPr id="6" name="TextBox 5"/>
          <p:cNvSpPr txBox="1"/>
          <p:nvPr/>
        </p:nvSpPr>
        <p:spPr>
          <a:xfrm>
            <a:off x="240916" y="1051552"/>
            <a:ext cx="8649746" cy="1077218"/>
          </a:xfrm>
          <a:prstGeom prst="rect">
            <a:avLst/>
          </a:prstGeom>
          <a:noFill/>
        </p:spPr>
        <p:txBody>
          <a:bodyPr wrap="square" rtlCol="0">
            <a:spAutoFit/>
          </a:bodyPr>
          <a:lstStyle/>
          <a:p>
            <a:pPr algn="ctr"/>
            <a:r>
              <a:rPr lang="en-US" sz="3200" dirty="0"/>
              <a:t>The Landscape Ecology and Drone (LEAD) Program in Rangeland, Wildlife and Fisheries Management</a:t>
            </a:r>
          </a:p>
        </p:txBody>
      </p:sp>
      <p:sp>
        <p:nvSpPr>
          <p:cNvPr id="2" name="TextBox 1">
            <a:extLst>
              <a:ext uri="{FF2B5EF4-FFF2-40B4-BE49-F238E27FC236}">
                <a16:creationId xmlns:a16="http://schemas.microsoft.com/office/drawing/2014/main" id="{2FAA738E-EA4F-FDDF-0520-1308F02A937C}"/>
              </a:ext>
            </a:extLst>
          </p:cNvPr>
          <p:cNvSpPr txBox="1"/>
          <p:nvPr/>
        </p:nvSpPr>
        <p:spPr>
          <a:xfrm>
            <a:off x="101619" y="2608867"/>
            <a:ext cx="8928340" cy="1292662"/>
          </a:xfrm>
          <a:prstGeom prst="rect">
            <a:avLst/>
          </a:prstGeom>
          <a:noFill/>
        </p:spPr>
        <p:txBody>
          <a:bodyPr wrap="square" rtlCol="0">
            <a:spAutoFit/>
          </a:bodyPr>
          <a:lstStyle/>
          <a:p>
            <a:pPr algn="ctr"/>
            <a:r>
              <a:rPr lang="en-US" sz="2400" b="1" dirty="0"/>
              <a:t>Humberto L. Perotto-Baldivieso</a:t>
            </a:r>
          </a:p>
          <a:p>
            <a:pPr algn="ctr"/>
            <a:r>
              <a:rPr lang="en-US" dirty="0"/>
              <a:t>Associate Professor in Landscape Ecology</a:t>
            </a:r>
          </a:p>
          <a:p>
            <a:pPr algn="ctr"/>
            <a:r>
              <a:rPr lang="en-US" dirty="0"/>
              <a:t>Department of Rangeland, Wildlife, and Fisheries Management</a:t>
            </a:r>
          </a:p>
          <a:p>
            <a:pPr algn="ctr"/>
            <a:r>
              <a:rPr lang="en-US" dirty="0"/>
              <a:t>Texas A&amp;M University</a:t>
            </a:r>
          </a:p>
        </p:txBody>
      </p:sp>
      <p:pic>
        <p:nvPicPr>
          <p:cNvPr id="3" name="Picture 2">
            <a:extLst>
              <a:ext uri="{FF2B5EF4-FFF2-40B4-BE49-F238E27FC236}">
                <a16:creationId xmlns:a16="http://schemas.microsoft.com/office/drawing/2014/main" id="{2D0398AD-9757-AA3F-62E3-BD58C8898BB7}"/>
              </a:ext>
            </a:extLst>
          </p:cNvPr>
          <p:cNvPicPr>
            <a:picLocks noChangeAspect="1"/>
          </p:cNvPicPr>
          <p:nvPr/>
        </p:nvPicPr>
        <p:blipFill rotWithShape="1">
          <a:blip r:embed="rId4"/>
          <a:srcRect l="21957" t="21080" r="23055" b="21163"/>
          <a:stretch/>
        </p:blipFill>
        <p:spPr>
          <a:xfrm>
            <a:off x="101619" y="82430"/>
            <a:ext cx="1153337" cy="969122"/>
          </a:xfrm>
          <a:prstGeom prst="rect">
            <a:avLst/>
          </a:prstGeom>
        </p:spPr>
      </p:pic>
      <p:pic>
        <p:nvPicPr>
          <p:cNvPr id="10" name="Picture 9">
            <a:extLst>
              <a:ext uri="{FF2B5EF4-FFF2-40B4-BE49-F238E27FC236}">
                <a16:creationId xmlns:a16="http://schemas.microsoft.com/office/drawing/2014/main" id="{3B249781-B41B-CE5E-E3C5-F25743CA9085}"/>
              </a:ext>
            </a:extLst>
          </p:cNvPr>
          <p:cNvPicPr>
            <a:picLocks noChangeAspect="1"/>
          </p:cNvPicPr>
          <p:nvPr/>
        </p:nvPicPr>
        <p:blipFill>
          <a:blip r:embed="rId5"/>
          <a:stretch>
            <a:fillRect/>
          </a:stretch>
        </p:blipFill>
        <p:spPr>
          <a:xfrm>
            <a:off x="6877455" y="0"/>
            <a:ext cx="2254126" cy="1044412"/>
          </a:xfrm>
          <a:prstGeom prst="rect">
            <a:avLst/>
          </a:prstGeom>
        </p:spPr>
      </p:pic>
    </p:spTree>
    <p:extLst>
      <p:ext uri="{BB962C8B-B14F-4D97-AF65-F5344CB8AC3E}">
        <p14:creationId xmlns:p14="http://schemas.microsoft.com/office/powerpoint/2010/main" val="159164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3500" y="0"/>
            <a:ext cx="7077002" cy="584775"/>
          </a:xfrm>
          <a:prstGeom prst="rect">
            <a:avLst/>
          </a:prstGeom>
          <a:noFill/>
        </p:spPr>
        <p:txBody>
          <a:bodyPr wrap="none" rtlCol="0">
            <a:spAutoFit/>
          </a:bodyPr>
          <a:lstStyle/>
          <a:p>
            <a:pPr algn="ctr"/>
            <a:r>
              <a:rPr lang="en-US" sz="3200" b="1" dirty="0"/>
              <a:t>Management Strategies and Approaches</a:t>
            </a:r>
          </a:p>
        </p:txBody>
      </p:sp>
      <p:sp>
        <p:nvSpPr>
          <p:cNvPr id="5" name="TextBox 4"/>
          <p:cNvSpPr txBox="1"/>
          <p:nvPr/>
        </p:nvSpPr>
        <p:spPr>
          <a:xfrm>
            <a:off x="839535" y="1262484"/>
            <a:ext cx="3340580" cy="4524315"/>
          </a:xfrm>
          <a:prstGeom prst="rect">
            <a:avLst/>
          </a:prstGeom>
          <a:noFill/>
        </p:spPr>
        <p:txBody>
          <a:bodyPr wrap="square" rtlCol="0">
            <a:spAutoFit/>
          </a:bodyPr>
          <a:lstStyle/>
          <a:p>
            <a:r>
              <a:rPr lang="en-US" sz="2400" dirty="0"/>
              <a:t>Management strategies:</a:t>
            </a:r>
          </a:p>
          <a:p>
            <a:endParaRPr lang="en-US" sz="2400" dirty="0"/>
          </a:p>
          <a:p>
            <a:pPr marL="285750" indent="-285750">
              <a:buFont typeface="Arial" panose="020B0604020202020204" pitchFamily="34" charset="0"/>
              <a:buChar char="•"/>
            </a:pPr>
            <a:r>
              <a:rPr lang="en-US" sz="2400" dirty="0"/>
              <a:t>Pyric herbivory.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Herbicides.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Fencing.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Restoration Strategies.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31082DC5-79DC-448B-BBCB-3C58B1243710}"/>
              </a:ext>
            </a:extLst>
          </p:cNvPr>
          <p:cNvSpPr txBox="1"/>
          <p:nvPr/>
        </p:nvSpPr>
        <p:spPr>
          <a:xfrm>
            <a:off x="5338741" y="2739811"/>
            <a:ext cx="3340580" cy="3046988"/>
          </a:xfrm>
          <a:prstGeom prst="rect">
            <a:avLst/>
          </a:prstGeom>
          <a:noFill/>
        </p:spPr>
        <p:txBody>
          <a:bodyPr wrap="square" rtlCol="0">
            <a:spAutoFit/>
          </a:bodyPr>
          <a:lstStyle/>
          <a:p>
            <a:r>
              <a:rPr lang="en-US" sz="2400" dirty="0"/>
              <a:t>Approaches: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Geographic Information Systems.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Remote Sensing.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Landscape ecology.</a:t>
            </a:r>
          </a:p>
        </p:txBody>
      </p:sp>
    </p:spTree>
    <p:extLst>
      <p:ext uri="{BB962C8B-B14F-4D97-AF65-F5344CB8AC3E}">
        <p14:creationId xmlns:p14="http://schemas.microsoft.com/office/powerpoint/2010/main" val="386611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9654" y="1197271"/>
            <a:ext cx="4226092" cy="3738187"/>
          </a:xfrm>
        </p:spPr>
        <p:txBody>
          <a:bodyPr>
            <a:noAutofit/>
          </a:bodyPr>
          <a:lstStyle/>
          <a:p>
            <a:r>
              <a:rPr lang="en-US" sz="1800" dirty="0">
                <a:cs typeface="Times New Roman" panose="02020603050405020304" pitchFamily="18" charset="0"/>
              </a:rPr>
              <a:t>Tanglehead (</a:t>
            </a:r>
            <a:r>
              <a:rPr lang="en-US" sz="1800" i="1" dirty="0" err="1">
                <a:cs typeface="Times New Roman" panose="02020603050405020304" pitchFamily="18" charset="0"/>
              </a:rPr>
              <a:t>Heteropogon</a:t>
            </a:r>
            <a:r>
              <a:rPr lang="en-US" sz="1800" i="1" dirty="0">
                <a:cs typeface="Times New Roman" panose="02020603050405020304" pitchFamily="18" charset="0"/>
              </a:rPr>
              <a:t> </a:t>
            </a:r>
            <a:r>
              <a:rPr lang="en-US" sz="1800" i="1" dirty="0" err="1">
                <a:cs typeface="Times New Roman" panose="02020603050405020304" pitchFamily="18" charset="0"/>
              </a:rPr>
              <a:t>contortus</a:t>
            </a:r>
            <a:r>
              <a:rPr lang="en-US" sz="1800" dirty="0">
                <a:cs typeface="Times New Roman" panose="02020603050405020304" pitchFamily="18" charset="0"/>
              </a:rPr>
              <a:t>) is a perennial grass native.</a:t>
            </a:r>
          </a:p>
          <a:p>
            <a:endParaRPr lang="en-US" sz="1800" dirty="0">
              <a:cs typeface="Times New Roman" panose="02020603050405020304" pitchFamily="18" charset="0"/>
            </a:endParaRPr>
          </a:p>
          <a:p>
            <a:r>
              <a:rPr lang="en-US" sz="1800" dirty="0">
                <a:cs typeface="Times New Roman" panose="02020603050405020304" pitchFamily="18" charset="0"/>
              </a:rPr>
              <a:t>It is displaying characteristics more indicative of an invasive.</a:t>
            </a:r>
          </a:p>
          <a:p>
            <a:endParaRPr lang="en-US" sz="1800" dirty="0">
              <a:cs typeface="Times New Roman" panose="02020603050405020304" pitchFamily="18" charset="0"/>
            </a:endParaRPr>
          </a:p>
          <a:p>
            <a:r>
              <a:rPr lang="en-US" sz="1800" dirty="0">
                <a:cs typeface="Times New Roman" panose="02020603050405020304" pitchFamily="18" charset="0"/>
              </a:rPr>
              <a:t>Prefer sandy soils.</a:t>
            </a:r>
          </a:p>
          <a:p>
            <a:endParaRPr lang="en-US" sz="1800" dirty="0">
              <a:cs typeface="Times New Roman" panose="02020603050405020304" pitchFamily="18" charset="0"/>
            </a:endParaRPr>
          </a:p>
          <a:p>
            <a:r>
              <a:rPr lang="en-US" sz="1800" dirty="0">
                <a:cs typeface="Times New Roman" panose="02020603050405020304" pitchFamily="18" charset="0"/>
              </a:rPr>
              <a:t>Increased encroachment by this species is a growing concern among ranch managers and landowners.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7143" y="667078"/>
            <a:ext cx="3969179" cy="2639081"/>
          </a:xfrm>
          <a:prstGeom prst="rect">
            <a:avLst/>
          </a:prstGeom>
        </p:spPr>
      </p:pic>
      <p:sp>
        <p:nvSpPr>
          <p:cNvPr id="5" name="TextBox 4"/>
          <p:cNvSpPr txBox="1"/>
          <p:nvPr/>
        </p:nvSpPr>
        <p:spPr>
          <a:xfrm>
            <a:off x="6626924" y="3346590"/>
            <a:ext cx="2449398" cy="219291"/>
          </a:xfrm>
          <a:prstGeom prst="rect">
            <a:avLst/>
          </a:prstGeom>
          <a:noFill/>
        </p:spPr>
        <p:txBody>
          <a:bodyPr wrap="square" rtlCol="0">
            <a:spAutoFit/>
          </a:bodyPr>
          <a:lstStyle/>
          <a:p>
            <a:pPr marL="600075" indent="-600075"/>
            <a:r>
              <a:rPr lang="en-US" sz="825" b="1" dirty="0">
                <a:cs typeface="Times New Roman" panose="02020603050405020304" pitchFamily="18" charset="0"/>
              </a:rPr>
              <a:t>Photo: Geospatial Technologies Laboratory - CKWRI</a:t>
            </a:r>
            <a:endParaRPr lang="en-US" sz="825" dirty="0">
              <a:cs typeface="Times New Roman" panose="02020603050405020304" pitchFamily="18" charset="0"/>
            </a:endParaRPr>
          </a:p>
        </p:txBody>
      </p:sp>
      <p:pic>
        <p:nvPicPr>
          <p:cNvPr id="7" name="Picture 3" descr="D:\photo-database\2016-0920-Borregos\IMG_02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423" y="3714660"/>
            <a:ext cx="4346577" cy="24415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26924" y="6144064"/>
            <a:ext cx="2449398" cy="219291"/>
          </a:xfrm>
          <a:prstGeom prst="rect">
            <a:avLst/>
          </a:prstGeom>
          <a:noFill/>
        </p:spPr>
        <p:txBody>
          <a:bodyPr wrap="square" rtlCol="0">
            <a:spAutoFit/>
          </a:bodyPr>
          <a:lstStyle/>
          <a:p>
            <a:pPr marL="600075" indent="-600075"/>
            <a:r>
              <a:rPr lang="en-US" sz="825" b="1" dirty="0">
                <a:cs typeface="Times New Roman" panose="02020603050405020304" pitchFamily="18" charset="0"/>
              </a:rPr>
              <a:t>Photo: Geospatial Technologies Laboratory - CKWRI</a:t>
            </a:r>
            <a:endParaRPr lang="en-US" sz="825" dirty="0">
              <a:cs typeface="Times New Roman" panose="02020603050405020304" pitchFamily="18" charset="0"/>
            </a:endParaRPr>
          </a:p>
        </p:txBody>
      </p:sp>
      <p:sp>
        <p:nvSpPr>
          <p:cNvPr id="9" name="Rectangle 8"/>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10" name="TextBox 9">
            <a:extLst>
              <a:ext uri="{FF2B5EF4-FFF2-40B4-BE49-F238E27FC236}">
                <a16:creationId xmlns:a16="http://schemas.microsoft.com/office/drawing/2014/main" id="{5351FCBB-2AD1-4361-B9F2-9139BC2CC152}"/>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pic>
        <p:nvPicPr>
          <p:cNvPr id="12" name="Picture 11">
            <a:extLst>
              <a:ext uri="{FF2B5EF4-FFF2-40B4-BE49-F238E27FC236}">
                <a16:creationId xmlns:a16="http://schemas.microsoft.com/office/drawing/2014/main" id="{BE9AF697-D07C-46B2-978C-5162F305FF25}"/>
              </a:ext>
            </a:extLst>
          </p:cNvPr>
          <p:cNvPicPr>
            <a:picLocks noChangeAspect="1"/>
          </p:cNvPicPr>
          <p:nvPr/>
        </p:nvPicPr>
        <p:blipFill rotWithShape="1">
          <a:blip r:embed="rId4"/>
          <a:srcRect l="15714" t="26708" r="41714" b="35386"/>
          <a:stretch/>
        </p:blipFill>
        <p:spPr>
          <a:xfrm>
            <a:off x="482800" y="4951299"/>
            <a:ext cx="3759800" cy="1883065"/>
          </a:xfrm>
          <a:prstGeom prst="rect">
            <a:avLst/>
          </a:prstGeom>
        </p:spPr>
      </p:pic>
    </p:spTree>
    <p:extLst>
      <p:ext uri="{BB962C8B-B14F-4D97-AF65-F5344CB8AC3E}">
        <p14:creationId xmlns:p14="http://schemas.microsoft.com/office/powerpoint/2010/main" val="3029784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540" y="888271"/>
            <a:ext cx="8366918" cy="1856232"/>
          </a:xfrm>
        </p:spPr>
        <p:txBody>
          <a:bodyPr>
            <a:noAutofit/>
          </a:bodyPr>
          <a:lstStyle/>
          <a:p>
            <a:r>
              <a:rPr lang="en-US" sz="2400" dirty="0">
                <a:latin typeface="+mj-lt"/>
                <a:cs typeface="Times New Roman" panose="02020603050405020304" pitchFamily="18" charset="0"/>
              </a:rPr>
              <a:t>Can we map tanglehead using aerial imagery?</a:t>
            </a:r>
          </a:p>
          <a:p>
            <a:r>
              <a:rPr lang="en-US" sz="2400" dirty="0">
                <a:latin typeface="+mj-lt"/>
                <a:cs typeface="Times New Roman" panose="02020603050405020304" pitchFamily="18" charset="0"/>
              </a:rPr>
              <a:t>Can we use this model to look at tanglehead cover configuration over time?</a:t>
            </a:r>
          </a:p>
          <a:p>
            <a:r>
              <a:rPr lang="en-US" sz="2400" dirty="0">
                <a:latin typeface="+mj-lt"/>
                <a:cs typeface="Times New Roman" panose="02020603050405020304" pitchFamily="18" charset="0"/>
              </a:rPr>
              <a:t>Can we integrate soils data and tanglehead mapping?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89" y="3048000"/>
            <a:ext cx="7200821" cy="3429000"/>
          </a:xfrm>
          <a:prstGeom prst="rect">
            <a:avLst/>
          </a:prstGeom>
        </p:spPr>
      </p:pic>
      <p:sp>
        <p:nvSpPr>
          <p:cNvPr id="7" name="Rectangle 6"/>
          <p:cNvSpPr/>
          <p:nvPr/>
        </p:nvSpPr>
        <p:spPr>
          <a:xfrm>
            <a:off x="7772400" y="6581001"/>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ABB60EAD-B6EC-4F37-96A2-35CCE1154B5B}"/>
              </a:ext>
            </a:extLst>
          </p:cNvPr>
          <p:cNvSpPr txBox="1"/>
          <p:nvPr/>
        </p:nvSpPr>
        <p:spPr>
          <a:xfrm>
            <a:off x="584080" y="88612"/>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spTree>
    <p:extLst>
      <p:ext uri="{BB962C8B-B14F-4D97-AF65-F5344CB8AC3E}">
        <p14:creationId xmlns:p14="http://schemas.microsoft.com/office/powerpoint/2010/main" val="50869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292" y="857249"/>
            <a:ext cx="4460708" cy="5108121"/>
          </a:xfrm>
        </p:spPr>
        <p:txBody>
          <a:bodyPr>
            <a:noAutofit/>
          </a:bodyPr>
          <a:lstStyle/>
          <a:p>
            <a:r>
              <a:rPr lang="en-US" sz="2400" dirty="0">
                <a:latin typeface="Calibri" panose="020F0502020204030204" pitchFamily="34" charset="0"/>
                <a:cs typeface="Calibri" panose="020F0502020204030204" pitchFamily="34" charset="0"/>
              </a:rPr>
              <a:t>Five sites located in Jim Hogg and Duval Counties, part of the Coastal Sand Sheet sub-ecoregion of Texas.</a:t>
            </a:r>
          </a:p>
          <a:p>
            <a:r>
              <a:rPr lang="en-US" sz="2400" dirty="0">
                <a:latin typeface="Calibri" panose="020F0502020204030204" pitchFamily="34" charset="0"/>
                <a:ea typeface="Calibri" panose="020F0502020204030204" pitchFamily="34" charset="0"/>
                <a:cs typeface="Calibri" panose="020F0502020204030204" pitchFamily="34" charset="0"/>
              </a:rPr>
              <a:t>The soil composition in this area is diverse, ranging from deep sandy and course sandy soils to clay-loam soils.</a:t>
            </a:r>
          </a:p>
          <a:p>
            <a:r>
              <a:rPr lang="en-US" sz="2400" dirty="0">
                <a:latin typeface="Calibri" panose="020F0502020204030204" pitchFamily="34" charset="0"/>
                <a:cs typeface="Calibri" panose="020F0502020204030204" pitchFamily="34" charset="0"/>
              </a:rPr>
              <a:t>Vegetation in this area consists of mostly grassland and </a:t>
            </a:r>
            <a:r>
              <a:rPr lang="en-US" sz="2400" dirty="0" err="1">
                <a:latin typeface="Calibri" panose="020F0502020204030204" pitchFamily="34" charset="0"/>
                <a:cs typeface="Calibri" panose="020F0502020204030204" pitchFamily="34" charset="0"/>
              </a:rPr>
              <a:t>shrubland</a:t>
            </a:r>
            <a:r>
              <a:rPr lang="en-US" sz="2400" dirty="0">
                <a:latin typeface="Calibri" panose="020F0502020204030204" pitchFamily="34" charset="0"/>
                <a:cs typeface="Calibri" panose="020F0502020204030204" pitchFamily="34" charset="0"/>
              </a:rPr>
              <a:t> savannah species.</a:t>
            </a:r>
          </a:p>
          <a:p>
            <a:r>
              <a:rPr lang="en-US" sz="2400" dirty="0">
                <a:latin typeface="Calibri" panose="020F0502020204030204" pitchFamily="34" charset="0"/>
                <a:cs typeface="Calibri" panose="020F0502020204030204" pitchFamily="34" charset="0"/>
              </a:rPr>
              <a:t>Mean annual precipitation ranges from 500 to 810 mm.</a:t>
            </a:r>
          </a:p>
          <a:p>
            <a:endParaRPr lang="en-US" sz="2400" dirty="0">
              <a:latin typeface="Calibri" panose="020F0502020204030204" pitchFamily="34" charset="0"/>
              <a:cs typeface="Calibri" panose="020F0502020204030204" pitchFamily="34" charset="0"/>
            </a:endParaRPr>
          </a:p>
        </p:txBody>
      </p:sp>
      <p:sp>
        <p:nvSpPr>
          <p:cNvPr id="8" name="Rectangle 7"/>
          <p:cNvSpPr/>
          <p:nvPr/>
        </p:nvSpPr>
        <p:spPr>
          <a:xfrm>
            <a:off x="7772400" y="6581001"/>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223CD61C-5E0A-45BF-BC4C-9AB9EBB4989D}"/>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pic>
        <p:nvPicPr>
          <p:cNvPr id="10" name="Picture 2" descr="Fig. 1">
            <a:extLst>
              <a:ext uri="{FF2B5EF4-FFF2-40B4-BE49-F238E27FC236}">
                <a16:creationId xmlns:a16="http://schemas.microsoft.com/office/drawing/2014/main" id="{1A58F3E7-4A05-498A-AB30-9DAEAE974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754" y="659638"/>
            <a:ext cx="4303954" cy="59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30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044" y="1097359"/>
            <a:ext cx="2155172" cy="1222753"/>
          </a:xfrm>
          <a:prstGeom prst="rect">
            <a:avLst/>
          </a:prstGeom>
        </p:spPr>
      </p:pic>
      <p:pic>
        <p:nvPicPr>
          <p:cNvPr id="6" name="Picture 5"/>
          <p:cNvPicPr>
            <a:picLocks noChangeAspect="1"/>
          </p:cNvPicPr>
          <p:nvPr/>
        </p:nvPicPr>
        <p:blipFill>
          <a:blip r:embed="rId3"/>
          <a:stretch>
            <a:fillRect/>
          </a:stretch>
        </p:blipFill>
        <p:spPr>
          <a:xfrm>
            <a:off x="139845" y="3034434"/>
            <a:ext cx="2155172" cy="1227560"/>
          </a:xfrm>
          <a:prstGeom prst="rect">
            <a:avLst/>
          </a:prstGeom>
        </p:spPr>
      </p:pic>
      <p:pic>
        <p:nvPicPr>
          <p:cNvPr id="7" name="Picture 6"/>
          <p:cNvPicPr>
            <a:picLocks noChangeAspect="1"/>
          </p:cNvPicPr>
          <p:nvPr/>
        </p:nvPicPr>
        <p:blipFill>
          <a:blip r:embed="rId4"/>
          <a:stretch>
            <a:fillRect/>
          </a:stretch>
        </p:blipFill>
        <p:spPr>
          <a:xfrm>
            <a:off x="3200400" y="1981200"/>
            <a:ext cx="2247047" cy="1310778"/>
          </a:xfrm>
          <a:prstGeom prst="rect">
            <a:avLst/>
          </a:prstGeom>
        </p:spPr>
      </p:pic>
      <p:pic>
        <p:nvPicPr>
          <p:cNvPr id="8" name="Picture 7"/>
          <p:cNvPicPr>
            <a:picLocks noChangeAspect="1"/>
          </p:cNvPicPr>
          <p:nvPr/>
        </p:nvPicPr>
        <p:blipFill>
          <a:blip r:embed="rId5"/>
          <a:stretch>
            <a:fillRect/>
          </a:stretch>
        </p:blipFill>
        <p:spPr>
          <a:xfrm>
            <a:off x="6357688" y="1981200"/>
            <a:ext cx="2294606" cy="1310778"/>
          </a:xfrm>
          <a:prstGeom prst="rect">
            <a:avLst/>
          </a:prstGeom>
        </p:spPr>
      </p:pic>
      <p:sp>
        <p:nvSpPr>
          <p:cNvPr id="18" name="TextBox 17"/>
          <p:cNvSpPr txBox="1"/>
          <p:nvPr/>
        </p:nvSpPr>
        <p:spPr>
          <a:xfrm>
            <a:off x="79043" y="2341938"/>
            <a:ext cx="2178845" cy="715581"/>
          </a:xfrm>
          <a:prstGeom prst="rect">
            <a:avLst/>
          </a:prstGeom>
          <a:noFill/>
        </p:spPr>
        <p:txBody>
          <a:bodyPr wrap="square" rtlCol="0">
            <a:spAutoFit/>
          </a:bodyPr>
          <a:lstStyle/>
          <a:p>
            <a:r>
              <a:rPr lang="en-US" sz="1350" dirty="0">
                <a:cs typeface="Times New Roman" panose="02020603050405020304" pitchFamily="18" charset="0"/>
              </a:rPr>
              <a:t>NAIP 1- meter Color-Infrared (NC-CIR) Aerial Image</a:t>
            </a:r>
          </a:p>
        </p:txBody>
      </p:sp>
      <p:sp>
        <p:nvSpPr>
          <p:cNvPr id="19" name="TextBox 18"/>
          <p:cNvSpPr txBox="1"/>
          <p:nvPr/>
        </p:nvSpPr>
        <p:spPr>
          <a:xfrm>
            <a:off x="103526" y="4325457"/>
            <a:ext cx="2227810" cy="507831"/>
          </a:xfrm>
          <a:prstGeom prst="rect">
            <a:avLst/>
          </a:prstGeom>
          <a:noFill/>
        </p:spPr>
        <p:txBody>
          <a:bodyPr wrap="square" rtlCol="0">
            <a:spAutoFit/>
          </a:bodyPr>
          <a:lstStyle/>
          <a:p>
            <a:r>
              <a:rPr lang="en-US" sz="1350" dirty="0">
                <a:cs typeface="Times New Roman" panose="02020603050405020304" pitchFamily="18" charset="0"/>
              </a:rPr>
              <a:t>Normalized Difference Vegetation Index (NDVI)</a:t>
            </a:r>
          </a:p>
        </p:txBody>
      </p:sp>
      <p:sp>
        <p:nvSpPr>
          <p:cNvPr id="20" name="TextBox 19"/>
          <p:cNvSpPr txBox="1"/>
          <p:nvPr/>
        </p:nvSpPr>
        <p:spPr>
          <a:xfrm>
            <a:off x="3200400" y="3291978"/>
            <a:ext cx="2247047" cy="507831"/>
          </a:xfrm>
          <a:prstGeom prst="rect">
            <a:avLst/>
          </a:prstGeom>
          <a:noFill/>
        </p:spPr>
        <p:txBody>
          <a:bodyPr wrap="square" rtlCol="0">
            <a:spAutoFit/>
          </a:bodyPr>
          <a:lstStyle/>
          <a:p>
            <a:r>
              <a:rPr lang="en-US" sz="1350" dirty="0">
                <a:cs typeface="Times New Roman" panose="02020603050405020304" pitchFamily="18" charset="0"/>
              </a:rPr>
              <a:t>NC-CIR Imagery merged with NDVI</a:t>
            </a:r>
          </a:p>
        </p:txBody>
      </p:sp>
      <p:sp>
        <p:nvSpPr>
          <p:cNvPr id="22" name="TextBox 21"/>
          <p:cNvSpPr txBox="1"/>
          <p:nvPr/>
        </p:nvSpPr>
        <p:spPr>
          <a:xfrm>
            <a:off x="6352828" y="3291978"/>
            <a:ext cx="1353256" cy="300082"/>
          </a:xfrm>
          <a:prstGeom prst="rect">
            <a:avLst/>
          </a:prstGeom>
          <a:noFill/>
        </p:spPr>
        <p:txBody>
          <a:bodyPr wrap="none" rtlCol="0">
            <a:spAutoFit/>
          </a:bodyPr>
          <a:lstStyle/>
          <a:p>
            <a:r>
              <a:rPr lang="en-US" sz="1350" dirty="0">
                <a:cs typeface="Times New Roman" panose="02020603050405020304" pitchFamily="18" charset="0"/>
              </a:rPr>
              <a:t>Classified Image</a:t>
            </a:r>
          </a:p>
        </p:txBody>
      </p:sp>
      <p:sp>
        <p:nvSpPr>
          <p:cNvPr id="4" name="Rectangle 3"/>
          <p:cNvSpPr/>
          <p:nvPr/>
        </p:nvSpPr>
        <p:spPr>
          <a:xfrm>
            <a:off x="4229966" y="4099553"/>
            <a:ext cx="4710113" cy="14674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350" dirty="0">
                <a:solidFill>
                  <a:schemeClr val="tx1"/>
                </a:solidFill>
                <a:cs typeface="Times New Roman" panose="02020603050405020304" pitchFamily="18" charset="0"/>
              </a:rPr>
              <a:t>2014 Imagery: 1,423 ground control points were collected for each site to assess classification accuracy.</a:t>
            </a:r>
          </a:p>
          <a:p>
            <a:endParaRPr lang="en-US" sz="1350" dirty="0">
              <a:solidFill>
                <a:schemeClr val="tx1"/>
              </a:solidFill>
              <a:cs typeface="Times New Roman" panose="02020603050405020304" pitchFamily="18" charset="0"/>
            </a:endParaRPr>
          </a:p>
          <a:p>
            <a:pPr marL="214313" indent="-214313">
              <a:buFont typeface="Arial" panose="020B0604020202020204" pitchFamily="34" charset="0"/>
              <a:buChar char="•"/>
            </a:pPr>
            <a:r>
              <a:rPr lang="en-US" sz="1350" dirty="0">
                <a:solidFill>
                  <a:schemeClr val="tx1"/>
                </a:solidFill>
                <a:cs typeface="Times New Roman" panose="02020603050405020304" pitchFamily="18" charset="0"/>
              </a:rPr>
              <a:t>Overall accuracy for each classification was 86.1%, 85.4%, 89.5%, 88.2%, and 85.6% for sites 1,2,3,4 and 5 respectively.</a:t>
            </a:r>
          </a:p>
          <a:p>
            <a:pPr marL="214313" indent="-214313">
              <a:buFont typeface="Arial" panose="020B0604020202020204" pitchFamily="34" charset="0"/>
              <a:buChar char="•"/>
            </a:pPr>
            <a:endParaRPr lang="en-US" sz="1350" dirty="0">
              <a:solidFill>
                <a:schemeClr val="tx1"/>
              </a:solidFill>
              <a:cs typeface="Times New Roman" panose="02020603050405020304" pitchFamily="18" charset="0"/>
            </a:endParaRPr>
          </a:p>
          <a:p>
            <a:pPr marL="214313" indent="-214313">
              <a:buFont typeface="Arial" panose="020B0604020202020204" pitchFamily="34" charset="0"/>
              <a:buChar char="•"/>
            </a:pPr>
            <a:r>
              <a:rPr lang="en-US" sz="1350" dirty="0">
                <a:solidFill>
                  <a:schemeClr val="tx1"/>
                </a:solidFill>
                <a:cs typeface="Times New Roman" panose="02020603050405020304" pitchFamily="18" charset="0"/>
              </a:rPr>
              <a:t>Process repeated for 2008-2010-2012</a:t>
            </a:r>
          </a:p>
        </p:txBody>
      </p:sp>
      <p:cxnSp>
        <p:nvCxnSpPr>
          <p:cNvPr id="13" name="Straight Arrow Connector 12"/>
          <p:cNvCxnSpPr/>
          <p:nvPr/>
        </p:nvCxnSpPr>
        <p:spPr>
          <a:xfrm rot="2760000">
            <a:off x="2331335" y="1752586"/>
            <a:ext cx="717531" cy="7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2700000">
            <a:off x="2331335" y="3430478"/>
            <a:ext cx="717531" cy="7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541372" y="2629445"/>
            <a:ext cx="717531" cy="7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0" y="6489994"/>
            <a:ext cx="6819900" cy="276999"/>
          </a:xfrm>
          <a:prstGeom prst="rect">
            <a:avLst/>
          </a:prstGeom>
        </p:spPr>
        <p:txBody>
          <a:bodyPr wrap="square">
            <a:spAutoFit/>
          </a:bodyPr>
          <a:lstStyle/>
          <a:p>
            <a:r>
              <a:rPr lang="en-US" sz="1200" dirty="0">
                <a:cs typeface="Times New Roman" panose="02020603050405020304" pitchFamily="18" charset="0"/>
              </a:rPr>
              <a:t>Imagery: National Agriculture Imagery Program (NAIP) 1-meter color infrared aerial photography (TNRIS)</a:t>
            </a:r>
          </a:p>
        </p:txBody>
      </p:sp>
      <p:sp>
        <p:nvSpPr>
          <p:cNvPr id="25" name="TextBox 24">
            <a:extLst>
              <a:ext uri="{FF2B5EF4-FFF2-40B4-BE49-F238E27FC236}">
                <a16:creationId xmlns:a16="http://schemas.microsoft.com/office/drawing/2014/main" id="{3A3E2063-C33A-48FE-8338-CA9960D30FC6}"/>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sp>
        <p:nvSpPr>
          <p:cNvPr id="27" name="Rectangle 26">
            <a:extLst>
              <a:ext uri="{FF2B5EF4-FFF2-40B4-BE49-F238E27FC236}">
                <a16:creationId xmlns:a16="http://schemas.microsoft.com/office/drawing/2014/main" id="{798A8BF2-CA6A-4D22-B54F-1274BE171610}"/>
              </a:ext>
            </a:extLst>
          </p:cNvPr>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Tree>
    <p:extLst>
      <p:ext uri="{BB962C8B-B14F-4D97-AF65-F5344CB8AC3E}">
        <p14:creationId xmlns:p14="http://schemas.microsoft.com/office/powerpoint/2010/main" val="3653688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801" y="1481873"/>
            <a:ext cx="8870397" cy="3128883"/>
          </a:xfrm>
          <a:prstGeom prst="rect">
            <a:avLst/>
          </a:prstGeom>
        </p:spPr>
      </p:pic>
      <p:sp>
        <p:nvSpPr>
          <p:cNvPr id="6" name="TextBox 5">
            <a:extLst>
              <a:ext uri="{FF2B5EF4-FFF2-40B4-BE49-F238E27FC236}">
                <a16:creationId xmlns:a16="http://schemas.microsoft.com/office/drawing/2014/main" id="{7F35B8F9-DE1E-4192-A43A-E2959117DAEB}"/>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sp>
        <p:nvSpPr>
          <p:cNvPr id="10" name="Rectangle 9">
            <a:extLst>
              <a:ext uri="{FF2B5EF4-FFF2-40B4-BE49-F238E27FC236}">
                <a16:creationId xmlns:a16="http://schemas.microsoft.com/office/drawing/2014/main" id="{A715645B-DEEA-4F21-8F55-D0F5DEE46E68}"/>
              </a:ext>
            </a:extLst>
          </p:cNvPr>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11" name="TextBox 10">
            <a:extLst>
              <a:ext uri="{FF2B5EF4-FFF2-40B4-BE49-F238E27FC236}">
                <a16:creationId xmlns:a16="http://schemas.microsoft.com/office/drawing/2014/main" id="{1A3751FE-7FF0-4855-B74F-0D786FDD0674}"/>
              </a:ext>
            </a:extLst>
          </p:cNvPr>
          <p:cNvSpPr txBox="1"/>
          <p:nvPr/>
        </p:nvSpPr>
        <p:spPr>
          <a:xfrm>
            <a:off x="482363" y="4686207"/>
            <a:ext cx="7975837" cy="923330"/>
          </a:xfrm>
          <a:prstGeom prst="rect">
            <a:avLst/>
          </a:prstGeom>
          <a:noFill/>
        </p:spPr>
        <p:txBody>
          <a:bodyPr wrap="square">
            <a:spAutoFit/>
          </a:bodyPr>
          <a:lstStyle/>
          <a:p>
            <a:r>
              <a:rPr lang="en-US" b="0" i="0" dirty="0">
                <a:solidFill>
                  <a:srgbClr val="333333"/>
                </a:solidFill>
                <a:effectLst/>
              </a:rPr>
              <a:t>Classified land cover between 2008 and 2014 in South Texas. Red represents tanglehead, dark green represents woody cover, light green represents herbaceous (non-tanglehead), and yellow represents bare and roads.</a:t>
            </a:r>
            <a:endParaRPr lang="en-US" dirty="0"/>
          </a:p>
        </p:txBody>
      </p:sp>
    </p:spTree>
    <p:extLst>
      <p:ext uri="{BB962C8B-B14F-4D97-AF65-F5344CB8AC3E}">
        <p14:creationId xmlns:p14="http://schemas.microsoft.com/office/powerpoint/2010/main" val="4197724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pic>
        <p:nvPicPr>
          <p:cNvPr id="2" name="Picture 1">
            <a:extLst>
              <a:ext uri="{FF2B5EF4-FFF2-40B4-BE49-F238E27FC236}">
                <a16:creationId xmlns:a16="http://schemas.microsoft.com/office/drawing/2014/main" id="{2DA08673-6795-45FD-B9B0-AB8A1D6D28B8}"/>
              </a:ext>
            </a:extLst>
          </p:cNvPr>
          <p:cNvPicPr>
            <a:picLocks noChangeAspect="1"/>
          </p:cNvPicPr>
          <p:nvPr/>
        </p:nvPicPr>
        <p:blipFill>
          <a:blip r:embed="rId2"/>
          <a:stretch>
            <a:fillRect/>
          </a:stretch>
        </p:blipFill>
        <p:spPr>
          <a:xfrm>
            <a:off x="813163" y="584775"/>
            <a:ext cx="4495800" cy="6172200"/>
          </a:xfrm>
          <a:prstGeom prst="rect">
            <a:avLst/>
          </a:prstGeom>
        </p:spPr>
      </p:pic>
      <p:sp>
        <p:nvSpPr>
          <p:cNvPr id="7" name="Rectangle 6">
            <a:extLst>
              <a:ext uri="{FF2B5EF4-FFF2-40B4-BE49-F238E27FC236}">
                <a16:creationId xmlns:a16="http://schemas.microsoft.com/office/drawing/2014/main" id="{937311F0-1C8A-4989-AAE7-DFCB2A014757}"/>
              </a:ext>
            </a:extLst>
          </p:cNvPr>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037E4E09-FE42-4746-ACCA-2FA534A28027}"/>
              </a:ext>
            </a:extLst>
          </p:cNvPr>
          <p:cNvSpPr txBox="1"/>
          <p:nvPr/>
        </p:nvSpPr>
        <p:spPr>
          <a:xfrm>
            <a:off x="5917475" y="1859339"/>
            <a:ext cx="3113314" cy="3139321"/>
          </a:xfrm>
          <a:prstGeom prst="rect">
            <a:avLst/>
          </a:prstGeom>
          <a:noFill/>
        </p:spPr>
        <p:txBody>
          <a:bodyPr wrap="square">
            <a:spAutoFit/>
          </a:bodyPr>
          <a:lstStyle/>
          <a:p>
            <a:r>
              <a:rPr lang="en-US" b="0" i="0" dirty="0">
                <a:solidFill>
                  <a:srgbClr val="333333"/>
                </a:solidFill>
                <a:effectLst/>
                <a:cs typeface="Arial" panose="020B0604020202020204" pitchFamily="34" charset="0"/>
              </a:rPr>
              <a:t>Landscape metrics describing the spatial structure of tanglehead in the five study sites in South Texas: percentage cover (</a:t>
            </a:r>
            <a:r>
              <a:rPr lang="en-US" b="1" i="0" dirty="0">
                <a:solidFill>
                  <a:srgbClr val="333333"/>
                </a:solidFill>
                <a:effectLst/>
                <a:cs typeface="Arial" panose="020B0604020202020204" pitchFamily="34" charset="0"/>
              </a:rPr>
              <a:t>a</a:t>
            </a:r>
            <a:r>
              <a:rPr lang="en-US" b="0" i="0" dirty="0">
                <a:solidFill>
                  <a:srgbClr val="333333"/>
                </a:solidFill>
                <a:effectLst/>
                <a:cs typeface="Arial" panose="020B0604020202020204" pitchFamily="34" charset="0"/>
              </a:rPr>
              <a:t>), mean patch area (</a:t>
            </a:r>
            <a:r>
              <a:rPr lang="en-US" b="1" i="0" dirty="0">
                <a:solidFill>
                  <a:srgbClr val="333333"/>
                </a:solidFill>
                <a:effectLst/>
                <a:cs typeface="Arial" panose="020B0604020202020204" pitchFamily="34" charset="0"/>
              </a:rPr>
              <a:t>b</a:t>
            </a:r>
            <a:r>
              <a:rPr lang="en-US" b="0" i="0" dirty="0">
                <a:solidFill>
                  <a:srgbClr val="333333"/>
                </a:solidFill>
                <a:effectLst/>
                <a:cs typeface="Arial" panose="020B0604020202020204" pitchFamily="34" charset="0"/>
              </a:rPr>
              <a:t>), patch density (</a:t>
            </a:r>
            <a:r>
              <a:rPr lang="en-US" b="1" i="0" dirty="0">
                <a:solidFill>
                  <a:srgbClr val="333333"/>
                </a:solidFill>
                <a:effectLst/>
                <a:cs typeface="Arial" panose="020B0604020202020204" pitchFamily="34" charset="0"/>
              </a:rPr>
              <a:t>c</a:t>
            </a:r>
            <a:r>
              <a:rPr lang="en-US" b="0" i="0" dirty="0">
                <a:solidFill>
                  <a:srgbClr val="333333"/>
                </a:solidFill>
                <a:effectLst/>
                <a:cs typeface="Arial" panose="020B0604020202020204" pitchFamily="34" charset="0"/>
              </a:rPr>
              <a:t>), mean shape index (</a:t>
            </a:r>
            <a:r>
              <a:rPr lang="en-US" b="1" i="0" dirty="0">
                <a:solidFill>
                  <a:srgbClr val="333333"/>
                </a:solidFill>
                <a:effectLst/>
                <a:cs typeface="Arial" panose="020B0604020202020204" pitchFamily="34" charset="0"/>
              </a:rPr>
              <a:t>d</a:t>
            </a:r>
            <a:r>
              <a:rPr lang="en-US" b="0" i="0" dirty="0">
                <a:solidFill>
                  <a:srgbClr val="333333"/>
                </a:solidFill>
                <a:effectLst/>
                <a:cs typeface="Arial" panose="020B0604020202020204" pitchFamily="34" charset="0"/>
              </a:rPr>
              <a:t>), largest patch index (</a:t>
            </a:r>
            <a:r>
              <a:rPr lang="en-US" b="1" i="0" dirty="0">
                <a:solidFill>
                  <a:srgbClr val="333333"/>
                </a:solidFill>
                <a:effectLst/>
                <a:cs typeface="Arial" panose="020B0604020202020204" pitchFamily="34" charset="0"/>
              </a:rPr>
              <a:t>e</a:t>
            </a:r>
            <a:r>
              <a:rPr lang="en-US" b="0" i="0" dirty="0">
                <a:solidFill>
                  <a:srgbClr val="333333"/>
                </a:solidFill>
                <a:effectLst/>
                <a:cs typeface="Arial" panose="020B0604020202020204" pitchFamily="34" charset="0"/>
              </a:rPr>
              <a:t>), aggregation index (</a:t>
            </a:r>
            <a:r>
              <a:rPr lang="en-US" b="1" i="0" dirty="0">
                <a:solidFill>
                  <a:srgbClr val="333333"/>
                </a:solidFill>
                <a:effectLst/>
                <a:cs typeface="Arial" panose="020B0604020202020204" pitchFamily="34" charset="0"/>
              </a:rPr>
              <a:t>f</a:t>
            </a:r>
            <a:r>
              <a:rPr lang="en-US" b="0" i="0" dirty="0">
                <a:solidFill>
                  <a:srgbClr val="333333"/>
                </a:solidFill>
                <a:effectLst/>
                <a:cs typeface="Arial" panose="020B0604020202020204" pitchFamily="34" charset="0"/>
              </a:rPr>
              <a:t>), and edge density (</a:t>
            </a:r>
            <a:r>
              <a:rPr lang="en-US" b="1" i="0" dirty="0">
                <a:solidFill>
                  <a:srgbClr val="333333"/>
                </a:solidFill>
                <a:effectLst/>
                <a:cs typeface="Arial" panose="020B0604020202020204" pitchFamily="34" charset="0"/>
              </a:rPr>
              <a:t>g</a:t>
            </a:r>
            <a:r>
              <a:rPr lang="en-US" b="0" i="0" dirty="0">
                <a:solidFill>
                  <a:srgbClr val="333333"/>
                </a:solidFill>
                <a:effectLst/>
                <a:cs typeface="Arial" panose="020B0604020202020204" pitchFamily="34" charset="0"/>
              </a:rPr>
              <a:t>). Error bars represent standard error.</a:t>
            </a:r>
            <a:endParaRPr lang="en-US" dirty="0">
              <a:cs typeface="Arial" panose="020B0604020202020204" pitchFamily="34" charset="0"/>
            </a:endParaRPr>
          </a:p>
        </p:txBody>
      </p:sp>
    </p:spTree>
    <p:extLst>
      <p:ext uri="{BB962C8B-B14F-4D97-AF65-F5344CB8AC3E}">
        <p14:creationId xmlns:p14="http://schemas.microsoft.com/office/powerpoint/2010/main" val="2641987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34187"/>
          <a:stretch/>
        </p:blipFill>
        <p:spPr>
          <a:xfrm>
            <a:off x="120421" y="1431615"/>
            <a:ext cx="8706260" cy="3035881"/>
          </a:xfrm>
          <a:prstGeom prst="rect">
            <a:avLst/>
          </a:prstGeom>
        </p:spPr>
      </p:pic>
      <p:sp>
        <p:nvSpPr>
          <p:cNvPr id="6" name="TextBox 5">
            <a:extLst>
              <a:ext uri="{FF2B5EF4-FFF2-40B4-BE49-F238E27FC236}">
                <a16:creationId xmlns:a16="http://schemas.microsoft.com/office/drawing/2014/main" id="{7F35B8F9-DE1E-4192-A43A-E2959117DAEB}"/>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sp>
        <p:nvSpPr>
          <p:cNvPr id="10" name="Rectangle 9">
            <a:extLst>
              <a:ext uri="{FF2B5EF4-FFF2-40B4-BE49-F238E27FC236}">
                <a16:creationId xmlns:a16="http://schemas.microsoft.com/office/drawing/2014/main" id="{A715645B-DEEA-4F21-8F55-D0F5DEE46E68}"/>
              </a:ext>
            </a:extLst>
          </p:cNvPr>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A2CEC00F-D19F-4A6D-AB1E-E37D459B2C55}"/>
              </a:ext>
            </a:extLst>
          </p:cNvPr>
          <p:cNvSpPr txBox="1"/>
          <p:nvPr/>
        </p:nvSpPr>
        <p:spPr>
          <a:xfrm>
            <a:off x="482363" y="4686207"/>
            <a:ext cx="7975837" cy="923330"/>
          </a:xfrm>
          <a:prstGeom prst="rect">
            <a:avLst/>
          </a:prstGeom>
          <a:noFill/>
        </p:spPr>
        <p:txBody>
          <a:bodyPr wrap="square">
            <a:spAutoFit/>
          </a:bodyPr>
          <a:lstStyle/>
          <a:p>
            <a:r>
              <a:rPr lang="en-US" b="0" i="0" dirty="0">
                <a:solidFill>
                  <a:srgbClr val="333333"/>
                </a:solidFill>
                <a:effectLst/>
              </a:rPr>
              <a:t>Relationship between tanglehead cover (%) and loamy sand (</a:t>
            </a:r>
            <a:r>
              <a:rPr lang="en-US" b="1" i="0" dirty="0">
                <a:solidFill>
                  <a:srgbClr val="333333"/>
                </a:solidFill>
                <a:effectLst/>
              </a:rPr>
              <a:t>a</a:t>
            </a:r>
            <a:r>
              <a:rPr lang="en-US" b="0" i="0" dirty="0">
                <a:solidFill>
                  <a:srgbClr val="333333"/>
                </a:solidFill>
                <a:effectLst/>
              </a:rPr>
              <a:t>), sand (</a:t>
            </a:r>
            <a:r>
              <a:rPr lang="en-US" b="1" i="0" dirty="0">
                <a:solidFill>
                  <a:srgbClr val="333333"/>
                </a:solidFill>
                <a:effectLst/>
              </a:rPr>
              <a:t>b</a:t>
            </a:r>
            <a:r>
              <a:rPr lang="en-US" b="0" i="0" dirty="0">
                <a:solidFill>
                  <a:srgbClr val="333333"/>
                </a:solidFill>
                <a:effectLst/>
              </a:rPr>
              <a:t>), and sandy loam (</a:t>
            </a:r>
            <a:r>
              <a:rPr lang="en-US" b="1" i="0" dirty="0">
                <a:solidFill>
                  <a:srgbClr val="333333"/>
                </a:solidFill>
                <a:effectLst/>
              </a:rPr>
              <a:t>c</a:t>
            </a:r>
            <a:r>
              <a:rPr lang="en-US" b="0" i="0" dirty="0">
                <a:solidFill>
                  <a:srgbClr val="333333"/>
                </a:solidFill>
                <a:effectLst/>
              </a:rPr>
              <a:t>) soil textural classes in Jim Hogg and Duval Counties in the Coastal Sand Sheet of South Texas, USA. Error bars represent standard error.</a:t>
            </a:r>
            <a:endParaRPr lang="en-US" dirty="0"/>
          </a:p>
        </p:txBody>
      </p:sp>
    </p:spTree>
    <p:extLst>
      <p:ext uri="{BB962C8B-B14F-4D97-AF65-F5344CB8AC3E}">
        <p14:creationId xmlns:p14="http://schemas.microsoft.com/office/powerpoint/2010/main" val="2230350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416" t="12947" r="29167" b="6764"/>
          <a:stretch/>
        </p:blipFill>
        <p:spPr bwMode="auto">
          <a:xfrm>
            <a:off x="0" y="3934883"/>
            <a:ext cx="2357455" cy="289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41542"/>
            <a:ext cx="5261105" cy="277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2605" y="18871"/>
            <a:ext cx="6918882" cy="584775"/>
          </a:xfrm>
          <a:prstGeom prst="rect">
            <a:avLst/>
          </a:prstGeom>
          <a:noFill/>
        </p:spPr>
        <p:txBody>
          <a:bodyPr wrap="none" rtlCol="0">
            <a:spAutoFit/>
          </a:bodyPr>
          <a:lstStyle/>
          <a:p>
            <a:pPr algn="ctr"/>
            <a:r>
              <a:rPr lang="en-US" sz="3200" b="1" dirty="0"/>
              <a:t>Data Integration to Manage Tanglehead</a:t>
            </a:r>
          </a:p>
        </p:txBody>
      </p:sp>
      <p:sp>
        <p:nvSpPr>
          <p:cNvPr id="3" name="Rectangle 2"/>
          <p:cNvSpPr/>
          <p:nvPr/>
        </p:nvSpPr>
        <p:spPr>
          <a:xfrm>
            <a:off x="169862" y="646448"/>
            <a:ext cx="8763000" cy="1200329"/>
          </a:xfrm>
          <a:prstGeom prst="rect">
            <a:avLst/>
          </a:prstGeom>
        </p:spPr>
        <p:txBody>
          <a:bodyPr wrap="square">
            <a:spAutoFit/>
          </a:bodyPr>
          <a:lstStyle/>
          <a:p>
            <a:r>
              <a:rPr lang="en-US" sz="2400" dirty="0"/>
              <a:t>We can integrate GPS technology, geographic information systems, remote sensing and landscape ecology to improve management strategies of invasive species. </a:t>
            </a:r>
          </a:p>
        </p:txBody>
      </p:sp>
      <p:pic>
        <p:nvPicPr>
          <p:cNvPr id="2051" name="Picture 3" descr="D:\photo-database\2016-0823-Borregos-cattle\IMG_02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4854" y="2041542"/>
            <a:ext cx="1884358" cy="125623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hoto-database\2016-1019-Borregos-UAV\IMG_05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5323733"/>
            <a:ext cx="2076450" cy="13843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8839120">
            <a:off x="1371600" y="4876800"/>
            <a:ext cx="533400" cy="381000"/>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200000">
            <a:off x="3591204" y="4858727"/>
            <a:ext cx="565866" cy="481326"/>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D:\photo-database\2016-1019-Borregos-UAV\IMG_053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870" t="12923" r="30555" b="12798"/>
          <a:stretch/>
        </p:blipFill>
        <p:spPr bwMode="auto">
          <a:xfrm>
            <a:off x="7218358" y="3805057"/>
            <a:ext cx="1752600" cy="1481665"/>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rot="11953362">
            <a:off x="6737691" y="4189227"/>
            <a:ext cx="510798" cy="381000"/>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9594103">
            <a:off x="6635821" y="2645780"/>
            <a:ext cx="533400" cy="381000"/>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6151" y="5340649"/>
            <a:ext cx="1925642" cy="1444232"/>
          </a:xfrm>
          <a:prstGeom prst="rect">
            <a:avLst/>
          </a:prstGeom>
        </p:spPr>
      </p:pic>
      <p:sp>
        <p:nvSpPr>
          <p:cNvPr id="16" name="Right Arrow 15"/>
          <p:cNvSpPr/>
          <p:nvPr/>
        </p:nvSpPr>
        <p:spPr>
          <a:xfrm rot="16200000">
            <a:off x="6024269" y="4837890"/>
            <a:ext cx="565866" cy="481326"/>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270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7A0F3-EBAF-4808-878E-83EBFB80CEB6}"/>
              </a:ext>
            </a:extLst>
          </p:cNvPr>
          <p:cNvPicPr>
            <a:picLocks noChangeAspect="1"/>
          </p:cNvPicPr>
          <p:nvPr/>
        </p:nvPicPr>
        <p:blipFill rotWithShape="1">
          <a:blip r:embed="rId2"/>
          <a:srcRect l="37143" t="20582" r="22761" b="31502"/>
          <a:stretch/>
        </p:blipFill>
        <p:spPr>
          <a:xfrm>
            <a:off x="60960" y="2345932"/>
            <a:ext cx="3625619" cy="2437174"/>
          </a:xfrm>
          <a:prstGeom prst="rect">
            <a:avLst/>
          </a:prstGeom>
        </p:spPr>
      </p:pic>
      <p:pic>
        <p:nvPicPr>
          <p:cNvPr id="10" name="Picture 9">
            <a:extLst>
              <a:ext uri="{FF2B5EF4-FFF2-40B4-BE49-F238E27FC236}">
                <a16:creationId xmlns:a16="http://schemas.microsoft.com/office/drawing/2014/main" id="{834D7676-3763-4214-B68A-61CFCC721E3D}"/>
              </a:ext>
            </a:extLst>
          </p:cNvPr>
          <p:cNvPicPr>
            <a:picLocks noChangeAspect="1"/>
          </p:cNvPicPr>
          <p:nvPr/>
        </p:nvPicPr>
        <p:blipFill rotWithShape="1">
          <a:blip r:embed="rId3"/>
          <a:srcRect l="14826" t="29048" r="23333" b="22698"/>
          <a:stretch/>
        </p:blipFill>
        <p:spPr>
          <a:xfrm>
            <a:off x="3823062" y="585366"/>
            <a:ext cx="5320938" cy="2335442"/>
          </a:xfrm>
          <a:prstGeom prst="rect">
            <a:avLst/>
          </a:prstGeom>
        </p:spPr>
      </p:pic>
      <p:sp>
        <p:nvSpPr>
          <p:cNvPr id="11" name="TextBox 10">
            <a:extLst>
              <a:ext uri="{FF2B5EF4-FFF2-40B4-BE49-F238E27FC236}">
                <a16:creationId xmlns:a16="http://schemas.microsoft.com/office/drawing/2014/main" id="{A251BD56-D164-407E-B569-3F6941A009E0}"/>
              </a:ext>
            </a:extLst>
          </p:cNvPr>
          <p:cNvSpPr txBox="1"/>
          <p:nvPr/>
        </p:nvSpPr>
        <p:spPr>
          <a:xfrm>
            <a:off x="197443" y="541532"/>
            <a:ext cx="3555211" cy="1754326"/>
          </a:xfrm>
          <a:prstGeom prst="rect">
            <a:avLst/>
          </a:prstGeom>
          <a:noFill/>
        </p:spPr>
        <p:txBody>
          <a:bodyPr wrap="square" rtlCol="0">
            <a:spAutoFit/>
          </a:bodyPr>
          <a:lstStyle/>
          <a:p>
            <a:r>
              <a:rPr lang="en-US" dirty="0"/>
              <a:t>New ideas</a:t>
            </a:r>
          </a:p>
          <a:p>
            <a:pPr marL="285750" indent="-285750">
              <a:buFont typeface="Arial" panose="020B0604020202020204" pitchFamily="34" charset="0"/>
              <a:buChar char="•"/>
            </a:pPr>
            <a:r>
              <a:rPr lang="en-US" dirty="0"/>
              <a:t>Can we calculate the amount of available forage?</a:t>
            </a:r>
          </a:p>
          <a:p>
            <a:pPr marL="285750" indent="-285750">
              <a:buFont typeface="Arial" panose="020B0604020202020204" pitchFamily="34" charset="0"/>
              <a:buChar char="•"/>
            </a:pPr>
            <a:r>
              <a:rPr lang="en-US" dirty="0"/>
              <a:t>Can we quantify mesquite?</a:t>
            </a:r>
          </a:p>
          <a:p>
            <a:pPr marL="285750" indent="-285750">
              <a:buFont typeface="Arial" panose="020B0604020202020204" pitchFamily="34" charset="0"/>
              <a:buChar char="•"/>
            </a:pPr>
            <a:r>
              <a:rPr lang="en-US" dirty="0"/>
              <a:t>Can we estimate crude protein form drones?</a:t>
            </a:r>
          </a:p>
        </p:txBody>
      </p:sp>
      <p:pic>
        <p:nvPicPr>
          <p:cNvPr id="17" name="Picture 16">
            <a:extLst>
              <a:ext uri="{FF2B5EF4-FFF2-40B4-BE49-F238E27FC236}">
                <a16:creationId xmlns:a16="http://schemas.microsoft.com/office/drawing/2014/main" id="{97CF8694-F05D-459D-B0B1-7659B4FD3BDA}"/>
              </a:ext>
            </a:extLst>
          </p:cNvPr>
          <p:cNvPicPr>
            <a:picLocks noChangeAspect="1"/>
          </p:cNvPicPr>
          <p:nvPr/>
        </p:nvPicPr>
        <p:blipFill rotWithShape="1">
          <a:blip r:embed="rId4"/>
          <a:srcRect l="13904" t="26846" r="21333" b="19990"/>
          <a:stretch/>
        </p:blipFill>
        <p:spPr>
          <a:xfrm>
            <a:off x="3823062" y="4345128"/>
            <a:ext cx="5259978" cy="2428872"/>
          </a:xfrm>
          <a:prstGeom prst="rect">
            <a:avLst/>
          </a:prstGeom>
        </p:spPr>
      </p:pic>
      <p:sp>
        <p:nvSpPr>
          <p:cNvPr id="23" name="TextBox 22">
            <a:extLst>
              <a:ext uri="{FF2B5EF4-FFF2-40B4-BE49-F238E27FC236}">
                <a16:creationId xmlns:a16="http://schemas.microsoft.com/office/drawing/2014/main" id="{9D26A56A-5DB1-4B9B-8C8E-091B10CF4FE8}"/>
              </a:ext>
            </a:extLst>
          </p:cNvPr>
          <p:cNvSpPr txBox="1"/>
          <p:nvPr/>
        </p:nvSpPr>
        <p:spPr>
          <a:xfrm>
            <a:off x="4208446" y="3190103"/>
            <a:ext cx="3555211" cy="923330"/>
          </a:xfrm>
          <a:prstGeom prst="rect">
            <a:avLst/>
          </a:prstGeom>
          <a:noFill/>
        </p:spPr>
        <p:txBody>
          <a:bodyPr wrap="square" rtlCol="0">
            <a:spAutoFit/>
          </a:bodyPr>
          <a:lstStyle/>
          <a:p>
            <a:r>
              <a:rPr lang="en-US" dirty="0"/>
              <a:t>New acquired technology:</a:t>
            </a:r>
          </a:p>
          <a:p>
            <a:pPr marL="285750" indent="-285750">
              <a:buFont typeface="Arial" panose="020B0604020202020204" pitchFamily="34" charset="0"/>
              <a:buChar char="•"/>
            </a:pPr>
            <a:r>
              <a:rPr lang="en-US" dirty="0"/>
              <a:t>Multispectral sensors</a:t>
            </a:r>
          </a:p>
          <a:p>
            <a:pPr marL="285750" indent="-285750">
              <a:buFont typeface="Arial" panose="020B0604020202020204" pitchFamily="34" charset="0"/>
              <a:buChar char="•"/>
            </a:pPr>
            <a:r>
              <a:rPr lang="en-US" dirty="0"/>
              <a:t>Thermal sensors</a:t>
            </a:r>
          </a:p>
        </p:txBody>
      </p:sp>
      <p:sp>
        <p:nvSpPr>
          <p:cNvPr id="24" name="TextBox 23">
            <a:extLst>
              <a:ext uri="{FF2B5EF4-FFF2-40B4-BE49-F238E27FC236}">
                <a16:creationId xmlns:a16="http://schemas.microsoft.com/office/drawing/2014/main" id="{CFA46334-0AFB-43CD-926E-FFB253F34C0D}"/>
              </a:ext>
            </a:extLst>
          </p:cNvPr>
          <p:cNvSpPr txBox="1"/>
          <p:nvPr/>
        </p:nvSpPr>
        <p:spPr>
          <a:xfrm>
            <a:off x="197442" y="5140560"/>
            <a:ext cx="3555211" cy="1477328"/>
          </a:xfrm>
          <a:prstGeom prst="rect">
            <a:avLst/>
          </a:prstGeom>
          <a:noFill/>
        </p:spPr>
        <p:txBody>
          <a:bodyPr wrap="square" rtlCol="0">
            <a:spAutoFit/>
          </a:bodyPr>
          <a:lstStyle/>
          <a:p>
            <a:r>
              <a:rPr lang="en-US" dirty="0"/>
              <a:t>New interests:</a:t>
            </a:r>
          </a:p>
          <a:p>
            <a:pPr marL="285750" indent="-285750">
              <a:buFont typeface="Arial" panose="020B0604020202020204" pitchFamily="34" charset="0"/>
              <a:buChar char="•"/>
            </a:pPr>
            <a:r>
              <a:rPr lang="en-US" dirty="0"/>
              <a:t>Thermal ecology</a:t>
            </a:r>
          </a:p>
          <a:p>
            <a:pPr marL="285750" indent="-285750">
              <a:buFont typeface="Arial" panose="020B0604020202020204" pitchFamily="34" charset="0"/>
              <a:buChar char="•"/>
            </a:pPr>
            <a:r>
              <a:rPr lang="en-US" dirty="0"/>
              <a:t>Drone aerial surveys</a:t>
            </a:r>
          </a:p>
          <a:p>
            <a:pPr marL="285750" indent="-285750">
              <a:buFont typeface="Arial" panose="020B0604020202020204" pitchFamily="34" charset="0"/>
              <a:buChar char="•"/>
            </a:pPr>
            <a:r>
              <a:rPr lang="en-US" dirty="0"/>
              <a:t>Biodiversity</a:t>
            </a:r>
          </a:p>
          <a:p>
            <a:pPr marL="285750" indent="-285750">
              <a:buFont typeface="Arial" panose="020B0604020202020204" pitchFamily="34" charset="0"/>
              <a:buChar char="•"/>
            </a:pPr>
            <a:r>
              <a:rPr lang="en-US" dirty="0"/>
              <a:t>Fine scale landscape structure</a:t>
            </a:r>
          </a:p>
        </p:txBody>
      </p:sp>
      <p:sp>
        <p:nvSpPr>
          <p:cNvPr id="25" name="TextBox 24">
            <a:extLst>
              <a:ext uri="{FF2B5EF4-FFF2-40B4-BE49-F238E27FC236}">
                <a16:creationId xmlns:a16="http://schemas.microsoft.com/office/drawing/2014/main" id="{7003870C-64DE-4790-B78C-C767E231F295}"/>
              </a:ext>
            </a:extLst>
          </p:cNvPr>
          <p:cNvSpPr txBox="1"/>
          <p:nvPr/>
        </p:nvSpPr>
        <p:spPr>
          <a:xfrm>
            <a:off x="1864802" y="18871"/>
            <a:ext cx="5414496" cy="584775"/>
          </a:xfrm>
          <a:prstGeom prst="rect">
            <a:avLst/>
          </a:prstGeom>
          <a:noFill/>
        </p:spPr>
        <p:txBody>
          <a:bodyPr wrap="none" rtlCol="0">
            <a:spAutoFit/>
          </a:bodyPr>
          <a:lstStyle/>
          <a:p>
            <a:pPr algn="ctr"/>
            <a:r>
              <a:rPr lang="en-US" sz="3200" b="1" dirty="0"/>
              <a:t>New Ideas, New Opportunities</a:t>
            </a:r>
          </a:p>
        </p:txBody>
      </p:sp>
    </p:spTree>
    <p:extLst>
      <p:ext uri="{BB962C8B-B14F-4D97-AF65-F5344CB8AC3E}">
        <p14:creationId xmlns:p14="http://schemas.microsoft.com/office/powerpoint/2010/main" val="165727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83" y="204515"/>
            <a:ext cx="7459671" cy="1077218"/>
          </a:xfrm>
          <a:prstGeom prst="rect">
            <a:avLst/>
          </a:prstGeom>
          <a:noFill/>
        </p:spPr>
        <p:txBody>
          <a:bodyPr wrap="none" rtlCol="0">
            <a:spAutoFit/>
          </a:bodyPr>
          <a:lstStyle/>
          <a:p>
            <a:pPr algn="ctr"/>
            <a:r>
              <a:rPr lang="en-US" sz="3200" b="1" dirty="0"/>
              <a:t>Landscape Ecology and drones</a:t>
            </a:r>
          </a:p>
          <a:p>
            <a:pPr algn="ctr"/>
            <a:r>
              <a:rPr lang="en-US" sz="3200" b="1" dirty="0"/>
              <a:t>Not all classrooms have four walls (RWFM)</a:t>
            </a:r>
          </a:p>
        </p:txBody>
      </p:sp>
      <p:sp>
        <p:nvSpPr>
          <p:cNvPr id="3" name="Oval 2">
            <a:extLst>
              <a:ext uri="{FF2B5EF4-FFF2-40B4-BE49-F238E27FC236}">
                <a16:creationId xmlns:a16="http://schemas.microsoft.com/office/drawing/2014/main" id="{ECB2663B-3B67-4419-8D3D-01CA1B3DB9B2}"/>
              </a:ext>
            </a:extLst>
          </p:cNvPr>
          <p:cNvSpPr/>
          <p:nvPr/>
        </p:nvSpPr>
        <p:spPr>
          <a:xfrm>
            <a:off x="1610193" y="1698415"/>
            <a:ext cx="3900668" cy="36556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4888FD8-2AF7-83B6-8C05-540878934A00}"/>
              </a:ext>
            </a:extLst>
          </p:cNvPr>
          <p:cNvSpPr/>
          <p:nvPr/>
        </p:nvSpPr>
        <p:spPr>
          <a:xfrm>
            <a:off x="4154001" y="1698416"/>
            <a:ext cx="3900668" cy="36556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824F680-05CE-0BA1-8FE1-47FCCA4D097A}"/>
              </a:ext>
            </a:extLst>
          </p:cNvPr>
          <p:cNvSpPr/>
          <p:nvPr/>
        </p:nvSpPr>
        <p:spPr>
          <a:xfrm>
            <a:off x="2812648" y="3078861"/>
            <a:ext cx="3900668" cy="36556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1F2ACD-2FD5-59C2-3AA4-56C260D21018}"/>
              </a:ext>
            </a:extLst>
          </p:cNvPr>
          <p:cNvSpPr txBox="1"/>
          <p:nvPr/>
        </p:nvSpPr>
        <p:spPr>
          <a:xfrm>
            <a:off x="4072443" y="3013501"/>
            <a:ext cx="1550617" cy="830997"/>
          </a:xfrm>
          <a:prstGeom prst="rect">
            <a:avLst/>
          </a:prstGeom>
          <a:noFill/>
        </p:spPr>
        <p:txBody>
          <a:bodyPr wrap="none" rtlCol="0">
            <a:spAutoFit/>
          </a:bodyPr>
          <a:lstStyle/>
          <a:p>
            <a:pPr algn="ctr"/>
            <a:r>
              <a:rPr lang="en-US" sz="2400" b="1" dirty="0"/>
              <a:t>LEAD</a:t>
            </a:r>
          </a:p>
          <a:p>
            <a:pPr algn="ctr"/>
            <a:r>
              <a:rPr lang="en-US" sz="2400" b="1" dirty="0"/>
              <a:t>PROGRAM</a:t>
            </a:r>
          </a:p>
        </p:txBody>
      </p:sp>
      <p:sp>
        <p:nvSpPr>
          <p:cNvPr id="9" name="TextBox 8">
            <a:extLst>
              <a:ext uri="{FF2B5EF4-FFF2-40B4-BE49-F238E27FC236}">
                <a16:creationId xmlns:a16="http://schemas.microsoft.com/office/drawing/2014/main" id="{B3776E44-BE53-0D1C-467D-B4D6A9AEC328}"/>
              </a:ext>
            </a:extLst>
          </p:cNvPr>
          <p:cNvSpPr txBox="1"/>
          <p:nvPr/>
        </p:nvSpPr>
        <p:spPr>
          <a:xfrm>
            <a:off x="2195281" y="2247864"/>
            <a:ext cx="1512530" cy="830997"/>
          </a:xfrm>
          <a:prstGeom prst="rect">
            <a:avLst/>
          </a:prstGeom>
          <a:noFill/>
        </p:spPr>
        <p:txBody>
          <a:bodyPr wrap="none" rtlCol="0">
            <a:spAutoFit/>
          </a:bodyPr>
          <a:lstStyle/>
          <a:p>
            <a:pPr algn="ctr"/>
            <a:r>
              <a:rPr lang="en-US" sz="2400" b="1" dirty="0"/>
              <a:t>APPLIED</a:t>
            </a:r>
          </a:p>
          <a:p>
            <a:pPr algn="ctr"/>
            <a:r>
              <a:rPr lang="en-US" sz="2400" b="1" dirty="0"/>
              <a:t>RESEARCH</a:t>
            </a:r>
          </a:p>
        </p:txBody>
      </p:sp>
      <p:sp>
        <p:nvSpPr>
          <p:cNvPr id="10" name="TextBox 9">
            <a:extLst>
              <a:ext uri="{FF2B5EF4-FFF2-40B4-BE49-F238E27FC236}">
                <a16:creationId xmlns:a16="http://schemas.microsoft.com/office/drawing/2014/main" id="{200B2E07-6B0C-F689-FB2E-117C3873A615}"/>
              </a:ext>
            </a:extLst>
          </p:cNvPr>
          <p:cNvSpPr txBox="1"/>
          <p:nvPr/>
        </p:nvSpPr>
        <p:spPr>
          <a:xfrm>
            <a:off x="5518428" y="2246679"/>
            <a:ext cx="1880835" cy="830997"/>
          </a:xfrm>
          <a:prstGeom prst="rect">
            <a:avLst/>
          </a:prstGeom>
          <a:noFill/>
        </p:spPr>
        <p:txBody>
          <a:bodyPr wrap="none" rtlCol="0">
            <a:spAutoFit/>
          </a:bodyPr>
          <a:lstStyle/>
          <a:p>
            <a:pPr algn="ctr"/>
            <a:r>
              <a:rPr lang="en-US" sz="2400" b="1" dirty="0"/>
              <a:t>CLASSROOM </a:t>
            </a:r>
          </a:p>
          <a:p>
            <a:pPr algn="ctr"/>
            <a:r>
              <a:rPr lang="en-US" sz="2400" b="1" dirty="0"/>
              <a:t>LEARNING</a:t>
            </a:r>
          </a:p>
        </p:txBody>
      </p:sp>
      <p:sp>
        <p:nvSpPr>
          <p:cNvPr id="11" name="TextBox 10">
            <a:extLst>
              <a:ext uri="{FF2B5EF4-FFF2-40B4-BE49-F238E27FC236}">
                <a16:creationId xmlns:a16="http://schemas.microsoft.com/office/drawing/2014/main" id="{8940A9B9-2328-FABD-1140-9EA641A628E0}"/>
              </a:ext>
            </a:extLst>
          </p:cNvPr>
          <p:cNvSpPr txBox="1"/>
          <p:nvPr/>
        </p:nvSpPr>
        <p:spPr>
          <a:xfrm>
            <a:off x="3892391" y="5369074"/>
            <a:ext cx="1741182" cy="830997"/>
          </a:xfrm>
          <a:prstGeom prst="rect">
            <a:avLst/>
          </a:prstGeom>
          <a:noFill/>
        </p:spPr>
        <p:txBody>
          <a:bodyPr wrap="none" rtlCol="0">
            <a:spAutoFit/>
          </a:bodyPr>
          <a:lstStyle/>
          <a:p>
            <a:pPr algn="ctr"/>
            <a:r>
              <a:rPr lang="en-US" sz="2400" b="1" dirty="0"/>
              <a:t>HANDS-ON </a:t>
            </a:r>
          </a:p>
          <a:p>
            <a:pPr algn="ctr"/>
            <a:r>
              <a:rPr lang="en-US" sz="2400" b="1" dirty="0"/>
              <a:t>EXPERIENCE</a:t>
            </a:r>
          </a:p>
        </p:txBody>
      </p:sp>
    </p:spTree>
    <p:extLst>
      <p:ext uri="{BB962C8B-B14F-4D97-AF65-F5344CB8AC3E}">
        <p14:creationId xmlns:p14="http://schemas.microsoft.com/office/powerpoint/2010/main" val="474131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7" name="Rectangle 6">
            <a:extLst>
              <a:ext uri="{FF2B5EF4-FFF2-40B4-BE49-F238E27FC236}">
                <a16:creationId xmlns:a16="http://schemas.microsoft.com/office/drawing/2014/main" id="{937311F0-1C8A-4989-AAE7-DFCB2A014757}"/>
              </a:ext>
            </a:extLst>
          </p:cNvPr>
          <p:cNvSpPr/>
          <p:nvPr/>
        </p:nvSpPr>
        <p:spPr>
          <a:xfrm>
            <a:off x="7554897" y="6581001"/>
            <a:ext cx="1589103" cy="276999"/>
          </a:xfrm>
          <a:prstGeom prst="rect">
            <a:avLst/>
          </a:prstGeom>
        </p:spPr>
        <p:txBody>
          <a:bodyPr wrap="square">
            <a:spAutoFit/>
          </a:bodyPr>
          <a:lstStyle/>
          <a:p>
            <a:r>
              <a:rPr lang="en-US" sz="1200" dirty="0"/>
              <a:t>DiMaggio et al. 2020</a:t>
            </a:r>
            <a:endParaRPr lang="en-US" sz="1200" dirty="0">
              <a:cs typeface="Times New Roman" panose="02020603050405020304" pitchFamily="18" charset="0"/>
            </a:endParaRPr>
          </a:p>
        </p:txBody>
      </p:sp>
      <p:pic>
        <p:nvPicPr>
          <p:cNvPr id="11" name="Picture 10">
            <a:extLst>
              <a:ext uri="{FF2B5EF4-FFF2-40B4-BE49-F238E27FC236}">
                <a16:creationId xmlns:a16="http://schemas.microsoft.com/office/drawing/2014/main" id="{204DA0EA-25BD-44DE-B402-D64C35BC2983}"/>
              </a:ext>
            </a:extLst>
          </p:cNvPr>
          <p:cNvPicPr>
            <a:picLocks noChangeAspect="1"/>
          </p:cNvPicPr>
          <p:nvPr/>
        </p:nvPicPr>
        <p:blipFill>
          <a:blip r:embed="rId2"/>
          <a:stretch>
            <a:fillRect/>
          </a:stretch>
        </p:blipFill>
        <p:spPr>
          <a:xfrm>
            <a:off x="954729" y="3468202"/>
            <a:ext cx="2247242" cy="2306380"/>
          </a:xfrm>
          <a:prstGeom prst="rect">
            <a:avLst/>
          </a:prstGeom>
        </p:spPr>
      </p:pic>
      <p:pic>
        <p:nvPicPr>
          <p:cNvPr id="12" name="Picture 2" descr="Figure_02">
            <a:extLst>
              <a:ext uri="{FF2B5EF4-FFF2-40B4-BE49-F238E27FC236}">
                <a16:creationId xmlns:a16="http://schemas.microsoft.com/office/drawing/2014/main" id="{5CBAD663-81E4-4A2C-A51A-0EF902940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494" y="670214"/>
            <a:ext cx="3312604" cy="26149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959BBF7-7F50-4FE3-AE3F-E7F1CC118159}"/>
              </a:ext>
            </a:extLst>
          </p:cNvPr>
          <p:cNvPicPr>
            <a:picLocks noChangeAspect="1"/>
          </p:cNvPicPr>
          <p:nvPr/>
        </p:nvPicPr>
        <p:blipFill>
          <a:blip r:embed="rId4"/>
          <a:stretch>
            <a:fillRect/>
          </a:stretch>
        </p:blipFill>
        <p:spPr>
          <a:xfrm>
            <a:off x="4175395" y="608783"/>
            <a:ext cx="4174053" cy="5348796"/>
          </a:xfrm>
          <a:prstGeom prst="rect">
            <a:avLst/>
          </a:prstGeom>
        </p:spPr>
      </p:pic>
      <p:sp>
        <p:nvSpPr>
          <p:cNvPr id="15" name="TextBox 14">
            <a:extLst>
              <a:ext uri="{FF2B5EF4-FFF2-40B4-BE49-F238E27FC236}">
                <a16:creationId xmlns:a16="http://schemas.microsoft.com/office/drawing/2014/main" id="{AC2FB888-D0C9-4ABD-AFA3-1D7BB867BE89}"/>
              </a:ext>
            </a:extLst>
          </p:cNvPr>
          <p:cNvSpPr txBox="1"/>
          <p:nvPr/>
        </p:nvSpPr>
        <p:spPr>
          <a:xfrm>
            <a:off x="1301010" y="5957579"/>
            <a:ext cx="6749121" cy="938719"/>
          </a:xfrm>
          <a:prstGeom prst="rect">
            <a:avLst/>
          </a:prstGeom>
          <a:noFill/>
        </p:spPr>
        <p:txBody>
          <a:bodyPr wrap="square">
            <a:spAutoFit/>
          </a:bodyPr>
          <a:lstStyle/>
          <a:p>
            <a:r>
              <a:rPr lang="en-US" sz="1100" b="0" i="0" dirty="0">
                <a:solidFill>
                  <a:srgbClr val="222222"/>
                </a:solidFill>
                <a:effectLst/>
                <a:latin typeface="Arial" panose="020B0604020202020204" pitchFamily="34" charset="0"/>
              </a:rPr>
              <a:t>Regression analysis between forage mass and 3D model volumes from imagery obtained at Duval County Ranch in Duval County, TX, 31 August 2018. Coefficient of determination (r</a:t>
            </a:r>
            <a:r>
              <a:rPr lang="en-US" sz="1100" b="0" i="0" baseline="30000" dirty="0">
                <a:solidFill>
                  <a:srgbClr val="222222"/>
                </a:solidFill>
                <a:effectLst/>
                <a:latin typeface="Arial" panose="020B0604020202020204" pitchFamily="34" charset="0"/>
              </a:rPr>
              <a:t>2</a:t>
            </a:r>
            <a:r>
              <a:rPr lang="en-US" sz="1100" b="0" i="0" dirty="0">
                <a:solidFill>
                  <a:srgbClr val="222222"/>
                </a:solidFill>
                <a:effectLst/>
                <a:latin typeface="Arial" panose="020B0604020202020204" pitchFamily="34" charset="0"/>
              </a:rPr>
              <a:t>) and standing forage crop production equation containing estimated regression coefficients are shown for linear-linear regression analysis at 30 m AGL (</a:t>
            </a:r>
            <a:r>
              <a:rPr lang="en-US" sz="1100" b="1" i="0" dirty="0">
                <a:solidFill>
                  <a:srgbClr val="222222"/>
                </a:solidFill>
                <a:effectLst/>
                <a:latin typeface="Arial" panose="020B0604020202020204" pitchFamily="34" charset="0"/>
              </a:rPr>
              <a:t>a</a:t>
            </a:r>
            <a:r>
              <a:rPr lang="en-US" sz="1100" b="0" i="0" dirty="0">
                <a:solidFill>
                  <a:srgbClr val="222222"/>
                </a:solidFill>
                <a:effectLst/>
                <a:latin typeface="Arial" panose="020B0604020202020204" pitchFamily="34" charset="0"/>
              </a:rPr>
              <a:t>), linear-log regression at 40 m AGL (</a:t>
            </a:r>
            <a:r>
              <a:rPr lang="en-US" sz="1100" b="1" i="0" dirty="0">
                <a:solidFill>
                  <a:srgbClr val="222222"/>
                </a:solidFill>
                <a:effectLst/>
                <a:latin typeface="Arial" panose="020B0604020202020204" pitchFamily="34" charset="0"/>
              </a:rPr>
              <a:t>b</a:t>
            </a:r>
            <a:r>
              <a:rPr lang="en-US" sz="1100" b="0" i="0" dirty="0">
                <a:solidFill>
                  <a:srgbClr val="222222"/>
                </a:solidFill>
                <a:effectLst/>
                <a:latin typeface="Arial" panose="020B0604020202020204" pitchFamily="34" charset="0"/>
              </a:rPr>
              <a:t>), and log-log at 50 m AGL (</a:t>
            </a:r>
            <a:r>
              <a:rPr lang="en-US" sz="1100" b="1" i="0" dirty="0">
                <a:solidFill>
                  <a:srgbClr val="222222"/>
                </a:solidFill>
                <a:effectLst/>
                <a:latin typeface="Arial" panose="020B0604020202020204" pitchFamily="34" charset="0"/>
              </a:rPr>
              <a:t>c</a:t>
            </a:r>
            <a:r>
              <a:rPr lang="en-US" sz="1100" b="0" i="0" dirty="0">
                <a:solidFill>
                  <a:srgbClr val="222222"/>
                </a:solidFill>
                <a:effectLst/>
                <a:latin typeface="Arial" panose="020B0604020202020204" pitchFamily="34" charset="0"/>
              </a:rPr>
              <a:t>). AGL denotes height above ground level.</a:t>
            </a:r>
            <a:endParaRPr lang="en-US" sz="1100" dirty="0"/>
          </a:p>
        </p:txBody>
      </p:sp>
    </p:spTree>
    <p:extLst>
      <p:ext uri="{BB962C8B-B14F-4D97-AF65-F5344CB8AC3E}">
        <p14:creationId xmlns:p14="http://schemas.microsoft.com/office/powerpoint/2010/main" val="1454377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7" name="Rectangle 6">
            <a:extLst>
              <a:ext uri="{FF2B5EF4-FFF2-40B4-BE49-F238E27FC236}">
                <a16:creationId xmlns:a16="http://schemas.microsoft.com/office/drawing/2014/main" id="{937311F0-1C8A-4989-AAE7-DFCB2A014757}"/>
              </a:ext>
            </a:extLst>
          </p:cNvPr>
          <p:cNvSpPr/>
          <p:nvPr/>
        </p:nvSpPr>
        <p:spPr>
          <a:xfrm>
            <a:off x="8306790" y="6581001"/>
            <a:ext cx="837210" cy="276999"/>
          </a:xfrm>
          <a:prstGeom prst="rect">
            <a:avLst/>
          </a:prstGeom>
        </p:spPr>
        <p:txBody>
          <a:bodyPr wrap="square">
            <a:spAutoFit/>
          </a:bodyPr>
          <a:lstStyle/>
          <a:p>
            <a:r>
              <a:rPr lang="en-US" sz="1200" dirty="0"/>
              <a:t>Page 2021</a:t>
            </a:r>
            <a:endParaRPr lang="en-US" sz="1200" dirty="0">
              <a:cs typeface="Times New Roman" panose="02020603050405020304" pitchFamily="18" charset="0"/>
            </a:endParaRPr>
          </a:p>
        </p:txBody>
      </p:sp>
      <p:pic>
        <p:nvPicPr>
          <p:cNvPr id="4" name="Picture 3">
            <a:extLst>
              <a:ext uri="{FF2B5EF4-FFF2-40B4-BE49-F238E27FC236}">
                <a16:creationId xmlns:a16="http://schemas.microsoft.com/office/drawing/2014/main" id="{F2241FB4-1BCD-4B9F-9686-F1936C9A94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684" y="584775"/>
            <a:ext cx="6539113" cy="5052951"/>
          </a:xfrm>
          <a:prstGeom prst="rect">
            <a:avLst/>
          </a:prstGeom>
        </p:spPr>
      </p:pic>
      <p:sp>
        <p:nvSpPr>
          <p:cNvPr id="10" name="TextBox 9">
            <a:extLst>
              <a:ext uri="{FF2B5EF4-FFF2-40B4-BE49-F238E27FC236}">
                <a16:creationId xmlns:a16="http://schemas.microsoft.com/office/drawing/2014/main" id="{80CB313B-3BD7-4BC9-AFA2-657B3D1EEDF6}"/>
              </a:ext>
            </a:extLst>
          </p:cNvPr>
          <p:cNvSpPr txBox="1"/>
          <p:nvPr/>
        </p:nvSpPr>
        <p:spPr>
          <a:xfrm>
            <a:off x="100941" y="5673060"/>
            <a:ext cx="9043059" cy="1200329"/>
          </a:xfrm>
          <a:prstGeom prst="rect">
            <a:avLst/>
          </a:prstGeom>
          <a:noFill/>
        </p:spPr>
        <p:txBody>
          <a:bodyPr wrap="square">
            <a:spAutoFit/>
          </a:bodyPr>
          <a:lstStyle/>
          <a:p>
            <a:r>
              <a:rPr lang="en-US" sz="1800" dirty="0">
                <a:effectLst/>
                <a:ea typeface="Calibri" panose="020F0502020204030204" pitchFamily="34" charset="0"/>
              </a:rPr>
              <a:t>Locations of seven study sites in Duval County, TX, USA. The lined gray areas represent areas covered by Unmanned Aerial Vehicle imagery for each study site. The thick black line outside the sites represents the pasture boundary. Inset shows state of Texas, USA and approximate location of study area.</a:t>
            </a:r>
            <a:endParaRPr lang="en-US" dirty="0"/>
          </a:p>
        </p:txBody>
      </p:sp>
    </p:spTree>
    <p:extLst>
      <p:ext uri="{BB962C8B-B14F-4D97-AF65-F5344CB8AC3E}">
        <p14:creationId xmlns:p14="http://schemas.microsoft.com/office/powerpoint/2010/main" val="1378467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7" name="Rectangle 6">
            <a:extLst>
              <a:ext uri="{FF2B5EF4-FFF2-40B4-BE49-F238E27FC236}">
                <a16:creationId xmlns:a16="http://schemas.microsoft.com/office/drawing/2014/main" id="{937311F0-1C8A-4989-AAE7-DFCB2A014757}"/>
              </a:ext>
            </a:extLst>
          </p:cNvPr>
          <p:cNvSpPr/>
          <p:nvPr/>
        </p:nvSpPr>
        <p:spPr>
          <a:xfrm>
            <a:off x="8306790" y="6581001"/>
            <a:ext cx="837210" cy="276999"/>
          </a:xfrm>
          <a:prstGeom prst="rect">
            <a:avLst/>
          </a:prstGeom>
        </p:spPr>
        <p:txBody>
          <a:bodyPr wrap="square">
            <a:spAutoFit/>
          </a:bodyPr>
          <a:lstStyle/>
          <a:p>
            <a:r>
              <a:rPr lang="en-US" sz="1200" dirty="0"/>
              <a:t>Page 2021</a:t>
            </a:r>
            <a:endParaRPr lang="en-US" sz="1200" dirty="0">
              <a:cs typeface="Times New Roman" panose="02020603050405020304" pitchFamily="18" charset="0"/>
            </a:endParaRPr>
          </a:p>
        </p:txBody>
      </p:sp>
      <p:pic>
        <p:nvPicPr>
          <p:cNvPr id="3" name="Picture 2">
            <a:extLst>
              <a:ext uri="{FF2B5EF4-FFF2-40B4-BE49-F238E27FC236}">
                <a16:creationId xmlns:a16="http://schemas.microsoft.com/office/drawing/2014/main" id="{DE89A0B3-B5BB-420D-B14C-0FBDEE358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263" y="605249"/>
            <a:ext cx="3619599" cy="5975752"/>
          </a:xfrm>
          <a:prstGeom prst="rect">
            <a:avLst/>
          </a:prstGeom>
        </p:spPr>
      </p:pic>
      <p:sp>
        <p:nvSpPr>
          <p:cNvPr id="9" name="TextBox 8">
            <a:extLst>
              <a:ext uri="{FF2B5EF4-FFF2-40B4-BE49-F238E27FC236}">
                <a16:creationId xmlns:a16="http://schemas.microsoft.com/office/drawing/2014/main" id="{6781E194-A9D4-410E-98AC-A737DFA5EED3}"/>
              </a:ext>
            </a:extLst>
          </p:cNvPr>
          <p:cNvSpPr txBox="1"/>
          <p:nvPr/>
        </p:nvSpPr>
        <p:spPr>
          <a:xfrm>
            <a:off x="4409241" y="1443841"/>
            <a:ext cx="4572000" cy="3970318"/>
          </a:xfrm>
          <a:prstGeom prst="rect">
            <a:avLst/>
          </a:prstGeom>
          <a:noFill/>
        </p:spPr>
        <p:txBody>
          <a:bodyPr wrap="square">
            <a:spAutoFit/>
          </a:bodyPr>
          <a:lstStyle/>
          <a:p>
            <a:r>
              <a:rPr lang="en-US" dirty="0"/>
              <a:t>Scatter Plot with 95% Confidence Intervals comparing forage mass values between forage estimation methods (1 = double sampling method; 2 = vegetation clipping method; 3 = unmanned aerial vehicle (UAV) and double sampling method at 50 m above ground level (AGL); 4 = UAV and double sampling method at 100 m AGL; 5 = UAV and vegetation clipping method at 50 m AGL; 6 = UAV and vegetation clipping method at 100 m AGL) with ground-based data only (a), 100 random points per site (b), and 500 random points per site (c). RP = random points. * represents significant differences at alpha &lt; 0.05. </a:t>
            </a:r>
          </a:p>
        </p:txBody>
      </p:sp>
      <p:cxnSp>
        <p:nvCxnSpPr>
          <p:cNvPr id="11" name="Straight Connector 10">
            <a:extLst>
              <a:ext uri="{FF2B5EF4-FFF2-40B4-BE49-F238E27FC236}">
                <a16:creationId xmlns:a16="http://schemas.microsoft.com/office/drawing/2014/main" id="{E6202193-92A5-4B07-9518-55B27F2181C0}"/>
              </a:ext>
            </a:extLst>
          </p:cNvPr>
          <p:cNvCxnSpPr>
            <a:cxnSpLocks/>
          </p:cNvCxnSpPr>
          <p:nvPr/>
        </p:nvCxnSpPr>
        <p:spPr>
          <a:xfrm flipV="1">
            <a:off x="1942011" y="914401"/>
            <a:ext cx="0" cy="5373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4BBC22-277A-48C9-8C94-25CF702AF6A7}"/>
              </a:ext>
            </a:extLst>
          </p:cNvPr>
          <p:cNvCxnSpPr>
            <a:cxnSpLocks/>
          </p:cNvCxnSpPr>
          <p:nvPr/>
        </p:nvCxnSpPr>
        <p:spPr>
          <a:xfrm flipV="1">
            <a:off x="2669177" y="914400"/>
            <a:ext cx="0" cy="53731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858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7" name="Rectangle 6">
            <a:extLst>
              <a:ext uri="{FF2B5EF4-FFF2-40B4-BE49-F238E27FC236}">
                <a16:creationId xmlns:a16="http://schemas.microsoft.com/office/drawing/2014/main" id="{937311F0-1C8A-4989-AAE7-DFCB2A014757}"/>
              </a:ext>
            </a:extLst>
          </p:cNvPr>
          <p:cNvSpPr/>
          <p:nvPr/>
        </p:nvSpPr>
        <p:spPr>
          <a:xfrm>
            <a:off x="7960951" y="6581001"/>
            <a:ext cx="1183049" cy="276999"/>
          </a:xfrm>
          <a:prstGeom prst="rect">
            <a:avLst/>
          </a:prstGeom>
        </p:spPr>
        <p:txBody>
          <a:bodyPr wrap="square">
            <a:spAutoFit/>
          </a:bodyPr>
          <a:lstStyle/>
          <a:p>
            <a:r>
              <a:rPr lang="en-US" sz="1200" dirty="0"/>
              <a:t>Massey 2023</a:t>
            </a:r>
            <a:endParaRPr lang="en-US" sz="1200" dirty="0">
              <a:cs typeface="Times New Roman" panose="02020603050405020304" pitchFamily="18" charset="0"/>
            </a:endParaRPr>
          </a:p>
        </p:txBody>
      </p:sp>
      <p:pic>
        <p:nvPicPr>
          <p:cNvPr id="8" name="Picture 7">
            <a:extLst>
              <a:ext uri="{FF2B5EF4-FFF2-40B4-BE49-F238E27FC236}">
                <a16:creationId xmlns:a16="http://schemas.microsoft.com/office/drawing/2014/main" id="{010E8B7A-D0D5-43C9-A5B5-16279B0EA5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751" y="866092"/>
            <a:ext cx="7688724" cy="5125816"/>
          </a:xfrm>
          <a:prstGeom prst="rect">
            <a:avLst/>
          </a:prstGeom>
        </p:spPr>
      </p:pic>
      <p:sp>
        <p:nvSpPr>
          <p:cNvPr id="2" name="TextBox 1">
            <a:extLst>
              <a:ext uri="{FF2B5EF4-FFF2-40B4-BE49-F238E27FC236}">
                <a16:creationId xmlns:a16="http://schemas.microsoft.com/office/drawing/2014/main" id="{28DC18B4-9D4D-417B-AE9A-8781A23AD851}"/>
              </a:ext>
            </a:extLst>
          </p:cNvPr>
          <p:cNvSpPr txBox="1"/>
          <p:nvPr/>
        </p:nvSpPr>
        <p:spPr>
          <a:xfrm>
            <a:off x="7034111" y="5991908"/>
            <a:ext cx="1518364" cy="276999"/>
          </a:xfrm>
          <a:prstGeom prst="rect">
            <a:avLst/>
          </a:prstGeom>
          <a:noFill/>
        </p:spPr>
        <p:txBody>
          <a:bodyPr wrap="none" rtlCol="0">
            <a:spAutoFit/>
          </a:bodyPr>
          <a:lstStyle/>
          <a:p>
            <a:r>
              <a:rPr lang="en-US" sz="1200" dirty="0"/>
              <a:t>Photo by Lori Massey</a:t>
            </a:r>
          </a:p>
        </p:txBody>
      </p:sp>
    </p:spTree>
    <p:extLst>
      <p:ext uri="{BB962C8B-B14F-4D97-AF65-F5344CB8AC3E}">
        <p14:creationId xmlns:p14="http://schemas.microsoft.com/office/powerpoint/2010/main" val="3799953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5" name="Content Placeholder 2">
            <a:extLst>
              <a:ext uri="{FF2B5EF4-FFF2-40B4-BE49-F238E27FC236}">
                <a16:creationId xmlns:a16="http://schemas.microsoft.com/office/drawing/2014/main" id="{D5E44AAD-E1D2-4C40-8D39-37739830CDE7}"/>
              </a:ext>
            </a:extLst>
          </p:cNvPr>
          <p:cNvSpPr>
            <a:spLocks noGrp="1"/>
          </p:cNvSpPr>
          <p:nvPr>
            <p:ph idx="1"/>
          </p:nvPr>
        </p:nvSpPr>
        <p:spPr>
          <a:xfrm>
            <a:off x="128097" y="919053"/>
            <a:ext cx="4701697" cy="2299876"/>
          </a:xfrm>
        </p:spPr>
        <p:txBody>
          <a:bodyPr>
            <a:normAutofit/>
          </a:bodyPr>
          <a:lstStyle/>
          <a:p>
            <a:r>
              <a:rPr lang="en-US" sz="2400" dirty="0"/>
              <a:t>Post Oak Savanah ecoregion</a:t>
            </a:r>
          </a:p>
          <a:p>
            <a:r>
              <a:rPr lang="en-US" sz="2400" dirty="0"/>
              <a:t>Freestone County, TX</a:t>
            </a:r>
          </a:p>
          <a:p>
            <a:r>
              <a:rPr lang="en-US" sz="2400" dirty="0"/>
              <a:t>Annual rainfall is 1,075 mm a year</a:t>
            </a:r>
          </a:p>
          <a:p>
            <a:r>
              <a:rPr lang="en-US" sz="2400" dirty="0"/>
              <a:t>Annual temperatures range from 12</a:t>
            </a:r>
            <a:r>
              <a:rPr lang="en-US" sz="2400" dirty="0">
                <a:latin typeface="Times New Roman" panose="02020603050405020304" pitchFamily="18" charset="0"/>
                <a:cs typeface="Times New Roman" panose="02020603050405020304" pitchFamily="18" charset="0"/>
              </a:rPr>
              <a:t>°</a:t>
            </a:r>
            <a:r>
              <a:rPr lang="en-US" sz="2400" dirty="0"/>
              <a:t>C to 25</a:t>
            </a:r>
            <a:r>
              <a:rPr lang="en-US" sz="2400" dirty="0">
                <a:latin typeface="Times New Roman" panose="02020603050405020304" pitchFamily="18" charset="0"/>
                <a:cs typeface="Times New Roman" panose="02020603050405020304" pitchFamily="18" charset="0"/>
              </a:rPr>
              <a:t>°</a:t>
            </a:r>
            <a:r>
              <a:rPr lang="en-US" sz="2400" dirty="0"/>
              <a:t>C</a:t>
            </a:r>
          </a:p>
        </p:txBody>
      </p:sp>
      <p:pic>
        <p:nvPicPr>
          <p:cNvPr id="9" name="Picture 8">
            <a:extLst>
              <a:ext uri="{FF2B5EF4-FFF2-40B4-BE49-F238E27FC236}">
                <a16:creationId xmlns:a16="http://schemas.microsoft.com/office/drawing/2014/main" id="{12378957-6F36-4B9F-8FB8-B7977C788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012" y="3684692"/>
            <a:ext cx="3987229" cy="2658153"/>
          </a:xfrm>
          <a:prstGeom prst="rect">
            <a:avLst/>
          </a:prstGeom>
        </p:spPr>
      </p:pic>
      <p:pic>
        <p:nvPicPr>
          <p:cNvPr id="10" name="Picture 9">
            <a:extLst>
              <a:ext uri="{FF2B5EF4-FFF2-40B4-BE49-F238E27FC236}">
                <a16:creationId xmlns:a16="http://schemas.microsoft.com/office/drawing/2014/main" id="{9F8A37F6-0B44-4126-8AA3-05CBA24CE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490" y="3684692"/>
            <a:ext cx="4061498" cy="2707665"/>
          </a:xfrm>
          <a:prstGeom prst="rect">
            <a:avLst/>
          </a:prstGeom>
        </p:spPr>
      </p:pic>
      <p:pic>
        <p:nvPicPr>
          <p:cNvPr id="11" name="Picture 10">
            <a:extLst>
              <a:ext uri="{FF2B5EF4-FFF2-40B4-BE49-F238E27FC236}">
                <a16:creationId xmlns:a16="http://schemas.microsoft.com/office/drawing/2014/main" id="{19B4449D-B9BE-4673-98FC-BF026410B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155" y="625860"/>
            <a:ext cx="3038168" cy="2886261"/>
          </a:xfrm>
          <a:prstGeom prst="rect">
            <a:avLst/>
          </a:prstGeom>
        </p:spPr>
      </p:pic>
      <p:sp>
        <p:nvSpPr>
          <p:cNvPr id="12" name="Rectangle 11">
            <a:extLst>
              <a:ext uri="{FF2B5EF4-FFF2-40B4-BE49-F238E27FC236}">
                <a16:creationId xmlns:a16="http://schemas.microsoft.com/office/drawing/2014/main" id="{8092D99A-92DB-4D9E-A761-5803932BA4E2}"/>
              </a:ext>
            </a:extLst>
          </p:cNvPr>
          <p:cNvSpPr/>
          <p:nvPr/>
        </p:nvSpPr>
        <p:spPr>
          <a:xfrm>
            <a:off x="7210697" y="6581001"/>
            <a:ext cx="1933303" cy="276999"/>
          </a:xfrm>
          <a:prstGeom prst="rect">
            <a:avLst/>
          </a:prstGeom>
        </p:spPr>
        <p:txBody>
          <a:bodyPr wrap="square">
            <a:spAutoFit/>
          </a:bodyPr>
          <a:lstStyle/>
          <a:p>
            <a:r>
              <a:rPr lang="en-US" sz="1200" dirty="0"/>
              <a:t>Massey, Preliminary Results</a:t>
            </a:r>
            <a:endParaRPr lang="en-US" sz="1200" dirty="0">
              <a:cs typeface="Times New Roman" panose="02020603050405020304" pitchFamily="18" charset="0"/>
            </a:endParaRPr>
          </a:p>
        </p:txBody>
      </p:sp>
    </p:spTree>
    <p:extLst>
      <p:ext uri="{BB962C8B-B14F-4D97-AF65-F5344CB8AC3E}">
        <p14:creationId xmlns:p14="http://schemas.microsoft.com/office/powerpoint/2010/main" val="4189390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7311F0-1C8A-4989-AAE7-DFCB2A014757}"/>
              </a:ext>
            </a:extLst>
          </p:cNvPr>
          <p:cNvSpPr/>
          <p:nvPr/>
        </p:nvSpPr>
        <p:spPr>
          <a:xfrm>
            <a:off x="7210697" y="6581001"/>
            <a:ext cx="1933303" cy="276999"/>
          </a:xfrm>
          <a:prstGeom prst="rect">
            <a:avLst/>
          </a:prstGeom>
        </p:spPr>
        <p:txBody>
          <a:bodyPr wrap="square">
            <a:spAutoFit/>
          </a:bodyPr>
          <a:lstStyle/>
          <a:p>
            <a:r>
              <a:rPr lang="en-US" sz="1200" dirty="0"/>
              <a:t>Massey Preliminary Results</a:t>
            </a:r>
            <a:endParaRPr lang="en-US" sz="1200" dirty="0">
              <a:cs typeface="Times New Roman" panose="02020603050405020304" pitchFamily="18" charset="0"/>
            </a:endParaRPr>
          </a:p>
        </p:txBody>
      </p:sp>
      <p:sp>
        <p:nvSpPr>
          <p:cNvPr id="12" name="TextBox 11">
            <a:extLst>
              <a:ext uri="{FF2B5EF4-FFF2-40B4-BE49-F238E27FC236}">
                <a16:creationId xmlns:a16="http://schemas.microsoft.com/office/drawing/2014/main" id="{9388984F-119C-4DEC-BCE7-FDC985F58DB0}"/>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pic>
        <p:nvPicPr>
          <p:cNvPr id="13" name="Content Placeholder 13">
            <a:extLst>
              <a:ext uri="{FF2B5EF4-FFF2-40B4-BE49-F238E27FC236}">
                <a16:creationId xmlns:a16="http://schemas.microsoft.com/office/drawing/2014/main" id="{89135728-991E-4E67-B391-6ED31127C0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559" y="1635133"/>
            <a:ext cx="4304458" cy="2856503"/>
          </a:xfrm>
        </p:spPr>
      </p:pic>
      <p:sp>
        <p:nvSpPr>
          <p:cNvPr id="22" name="TextBox 21">
            <a:extLst>
              <a:ext uri="{FF2B5EF4-FFF2-40B4-BE49-F238E27FC236}">
                <a16:creationId xmlns:a16="http://schemas.microsoft.com/office/drawing/2014/main" id="{12D1EFF7-6072-4C84-B26B-BA07B3197DAF}"/>
              </a:ext>
            </a:extLst>
          </p:cNvPr>
          <p:cNvSpPr txBox="1"/>
          <p:nvPr/>
        </p:nvSpPr>
        <p:spPr>
          <a:xfrm>
            <a:off x="608175" y="4761202"/>
            <a:ext cx="3583225" cy="923330"/>
          </a:xfrm>
          <a:prstGeom prst="rect">
            <a:avLst/>
          </a:prstGeom>
          <a:noFill/>
        </p:spPr>
        <p:txBody>
          <a:bodyPr wrap="none" rtlCol="0">
            <a:spAutoFit/>
          </a:bodyPr>
          <a:lstStyle/>
          <a:p>
            <a:r>
              <a:rPr lang="en-US" dirty="0"/>
              <a:t>Actual: 2,219 kg/ha</a:t>
            </a:r>
          </a:p>
          <a:p>
            <a:r>
              <a:rPr lang="en-US" dirty="0"/>
              <a:t>Drone: 2,406 ± 153 kg/ha</a:t>
            </a:r>
          </a:p>
          <a:p>
            <a:r>
              <a:rPr lang="en-US" dirty="0"/>
              <a:t>Double Sampling: 2,207 ± 110 kg/ha</a:t>
            </a:r>
          </a:p>
        </p:txBody>
      </p:sp>
      <p:pic>
        <p:nvPicPr>
          <p:cNvPr id="23" name="Content Placeholder 11">
            <a:extLst>
              <a:ext uri="{FF2B5EF4-FFF2-40B4-BE49-F238E27FC236}">
                <a16:creationId xmlns:a16="http://schemas.microsoft.com/office/drawing/2014/main" id="{E714D6F0-B24B-4D8D-A079-4EA8390312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60" b="234"/>
          <a:stretch/>
        </p:blipFill>
        <p:spPr>
          <a:xfrm>
            <a:off x="4839543" y="1635133"/>
            <a:ext cx="4304457" cy="2856503"/>
          </a:xfrm>
          <a:prstGeom prst="rect">
            <a:avLst/>
          </a:prstGeom>
          <a:effectLst>
            <a:outerShdw blurRad="25400" dir="17880000">
              <a:srgbClr val="000000">
                <a:alpha val="46000"/>
              </a:srgbClr>
            </a:outerShdw>
          </a:effectLst>
        </p:spPr>
      </p:pic>
      <p:sp>
        <p:nvSpPr>
          <p:cNvPr id="24" name="TextBox 23">
            <a:extLst>
              <a:ext uri="{FF2B5EF4-FFF2-40B4-BE49-F238E27FC236}">
                <a16:creationId xmlns:a16="http://schemas.microsoft.com/office/drawing/2014/main" id="{F8233A6E-471F-4A5D-876A-452C2E90B99A}"/>
              </a:ext>
            </a:extLst>
          </p:cNvPr>
          <p:cNvSpPr txBox="1"/>
          <p:nvPr/>
        </p:nvSpPr>
        <p:spPr>
          <a:xfrm>
            <a:off x="5200158" y="4761202"/>
            <a:ext cx="3583225" cy="923330"/>
          </a:xfrm>
          <a:prstGeom prst="rect">
            <a:avLst/>
          </a:prstGeom>
          <a:noFill/>
        </p:spPr>
        <p:txBody>
          <a:bodyPr wrap="none" rtlCol="0">
            <a:spAutoFit/>
          </a:bodyPr>
          <a:lstStyle/>
          <a:p>
            <a:r>
              <a:rPr lang="en-US" dirty="0"/>
              <a:t>Actual: 5,871 kg/ha</a:t>
            </a:r>
          </a:p>
          <a:p>
            <a:r>
              <a:rPr lang="en-US" dirty="0"/>
              <a:t>Drone: 5,060 ± 312 kg/ha</a:t>
            </a:r>
          </a:p>
          <a:p>
            <a:r>
              <a:rPr lang="en-US" dirty="0"/>
              <a:t>Double Sampling: 5,546 ± 261 kg/ha</a:t>
            </a:r>
          </a:p>
        </p:txBody>
      </p:sp>
    </p:spTree>
    <p:extLst>
      <p:ext uri="{BB962C8B-B14F-4D97-AF65-F5344CB8AC3E}">
        <p14:creationId xmlns:p14="http://schemas.microsoft.com/office/powerpoint/2010/main" val="3527130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EC25105-CA37-4E8B-91B6-00265010554D}"/>
              </a:ext>
            </a:extLst>
          </p:cNvPr>
          <p:cNvSpPr txBox="1">
            <a:spLocks/>
          </p:cNvSpPr>
          <p:nvPr/>
        </p:nvSpPr>
        <p:spPr>
          <a:xfrm>
            <a:off x="263858" y="1324009"/>
            <a:ext cx="4542947" cy="5080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cs typeface="Calibri" panose="020F0502020204030204" pitchFamily="34" charset="0"/>
              </a:rPr>
              <a:t>Very high resolution.</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2D and 3D products.</a:t>
            </a:r>
            <a:endParaRPr lang="en-US"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 temporal revisit times.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Potential for improved sampling strategies.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Small areas (&lt;300 Ha).</a:t>
            </a:r>
          </a:p>
        </p:txBody>
      </p:sp>
      <p:pic>
        <p:nvPicPr>
          <p:cNvPr id="4" name="Picture 3">
            <a:extLst>
              <a:ext uri="{FF2B5EF4-FFF2-40B4-BE49-F238E27FC236}">
                <a16:creationId xmlns:a16="http://schemas.microsoft.com/office/drawing/2014/main" id="{C2D9486E-8AF0-4B2D-B15A-EBDB22CF7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76" r="21591"/>
          <a:stretch/>
        </p:blipFill>
        <p:spPr bwMode="auto">
          <a:xfrm>
            <a:off x="4651286" y="976661"/>
            <a:ext cx="4492714" cy="5345762"/>
          </a:xfrm>
          <a:prstGeom prst="rect">
            <a:avLst/>
          </a:prstGeom>
          <a:noFill/>
          <a:ln>
            <a:noFill/>
          </a:ln>
        </p:spPr>
      </p:pic>
      <p:sp>
        <p:nvSpPr>
          <p:cNvPr id="5" name="TextBox 4">
            <a:extLst>
              <a:ext uri="{FF2B5EF4-FFF2-40B4-BE49-F238E27FC236}">
                <a16:creationId xmlns:a16="http://schemas.microsoft.com/office/drawing/2014/main" id="{1786316F-6FC0-4553-83A0-A1100913B27B}"/>
              </a:ext>
            </a:extLst>
          </p:cNvPr>
          <p:cNvSpPr txBox="1"/>
          <p:nvPr/>
        </p:nvSpPr>
        <p:spPr>
          <a:xfrm>
            <a:off x="846126" y="0"/>
            <a:ext cx="7126246" cy="584775"/>
          </a:xfrm>
          <a:prstGeom prst="rect">
            <a:avLst/>
          </a:prstGeom>
          <a:noFill/>
        </p:spPr>
        <p:txBody>
          <a:bodyPr wrap="none" rtlCol="0">
            <a:spAutoFit/>
          </a:bodyPr>
          <a:lstStyle/>
          <a:p>
            <a:pPr algn="ctr"/>
            <a:r>
              <a:rPr lang="en-US" sz="3200" b="1" dirty="0">
                <a:cs typeface="Times New Roman" panose="02020603050405020304" pitchFamily="18" charset="0"/>
              </a:rPr>
              <a:t>Quantifying Wildlife Habitat with Drones</a:t>
            </a:r>
          </a:p>
        </p:txBody>
      </p:sp>
      <p:sp>
        <p:nvSpPr>
          <p:cNvPr id="6" name="Rectangle 5">
            <a:extLst>
              <a:ext uri="{FF2B5EF4-FFF2-40B4-BE49-F238E27FC236}">
                <a16:creationId xmlns:a16="http://schemas.microsoft.com/office/drawing/2014/main" id="{7B7B86F2-F2D2-47AD-BD4D-F37A05852DC6}"/>
              </a:ext>
            </a:extLst>
          </p:cNvPr>
          <p:cNvSpPr/>
          <p:nvPr/>
        </p:nvSpPr>
        <p:spPr>
          <a:xfrm>
            <a:off x="6113417" y="6581001"/>
            <a:ext cx="3030583" cy="276999"/>
          </a:xfrm>
          <a:prstGeom prst="rect">
            <a:avLst/>
          </a:prstGeom>
        </p:spPr>
        <p:txBody>
          <a:bodyPr wrap="square">
            <a:spAutoFit/>
          </a:bodyPr>
          <a:lstStyle/>
          <a:p>
            <a:r>
              <a:rPr lang="en-US" sz="1200" dirty="0"/>
              <a:t>Gleason and Avila, preliminary results </a:t>
            </a:r>
            <a:endParaRPr lang="en-US" sz="1200" dirty="0">
              <a:cs typeface="Times New Roman" panose="02020603050405020304" pitchFamily="18" charset="0"/>
            </a:endParaRPr>
          </a:p>
        </p:txBody>
      </p:sp>
    </p:spTree>
    <p:extLst>
      <p:ext uri="{BB962C8B-B14F-4D97-AF65-F5344CB8AC3E}">
        <p14:creationId xmlns:p14="http://schemas.microsoft.com/office/powerpoint/2010/main" val="1686976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19B536-5751-4627-9E48-BB8FDBD7D5DA}"/>
              </a:ext>
            </a:extLst>
          </p:cNvPr>
          <p:cNvPicPr>
            <a:picLocks noChangeAspect="1"/>
          </p:cNvPicPr>
          <p:nvPr/>
        </p:nvPicPr>
        <p:blipFill>
          <a:blip r:embed="rId2"/>
          <a:stretch>
            <a:fillRect/>
          </a:stretch>
        </p:blipFill>
        <p:spPr>
          <a:xfrm>
            <a:off x="4672083" y="948025"/>
            <a:ext cx="4471917" cy="3484003"/>
          </a:xfrm>
          <a:prstGeom prst="rect">
            <a:avLst/>
          </a:prstGeom>
        </p:spPr>
      </p:pic>
      <p:pic>
        <p:nvPicPr>
          <p:cNvPr id="3" name="Picture 2">
            <a:extLst>
              <a:ext uri="{FF2B5EF4-FFF2-40B4-BE49-F238E27FC236}">
                <a16:creationId xmlns:a16="http://schemas.microsoft.com/office/drawing/2014/main" id="{1FD1EB7E-75E0-4243-AA3F-882A6E7CC766}"/>
              </a:ext>
            </a:extLst>
          </p:cNvPr>
          <p:cNvPicPr>
            <a:picLocks noChangeAspect="1"/>
          </p:cNvPicPr>
          <p:nvPr/>
        </p:nvPicPr>
        <p:blipFill rotWithShape="1">
          <a:blip r:embed="rId3"/>
          <a:srcRect l="8354" r="25833"/>
          <a:stretch/>
        </p:blipFill>
        <p:spPr>
          <a:xfrm>
            <a:off x="136477" y="856265"/>
            <a:ext cx="4385481" cy="5145470"/>
          </a:xfrm>
          <a:prstGeom prst="rect">
            <a:avLst/>
          </a:prstGeom>
        </p:spPr>
      </p:pic>
      <p:sp>
        <p:nvSpPr>
          <p:cNvPr id="6" name="TextBox 5">
            <a:extLst>
              <a:ext uri="{FF2B5EF4-FFF2-40B4-BE49-F238E27FC236}">
                <a16:creationId xmlns:a16="http://schemas.microsoft.com/office/drawing/2014/main" id="{C7FD9F8B-6E2D-4F13-B7BA-8EBF142A592E}"/>
              </a:ext>
            </a:extLst>
          </p:cNvPr>
          <p:cNvSpPr txBox="1"/>
          <p:nvPr/>
        </p:nvSpPr>
        <p:spPr>
          <a:xfrm>
            <a:off x="243385" y="6113944"/>
            <a:ext cx="4572000" cy="369332"/>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Potential for improved sampling strategies.</a:t>
            </a:r>
          </a:p>
        </p:txBody>
      </p:sp>
      <p:sp>
        <p:nvSpPr>
          <p:cNvPr id="7" name="TextBox 6">
            <a:extLst>
              <a:ext uri="{FF2B5EF4-FFF2-40B4-BE49-F238E27FC236}">
                <a16:creationId xmlns:a16="http://schemas.microsoft.com/office/drawing/2014/main" id="{E259C090-DC58-4145-A1D7-EFDDA0CF466D}"/>
              </a:ext>
            </a:extLst>
          </p:cNvPr>
          <p:cNvSpPr txBox="1"/>
          <p:nvPr/>
        </p:nvSpPr>
        <p:spPr>
          <a:xfrm>
            <a:off x="4672083" y="4537018"/>
            <a:ext cx="4421874" cy="1477328"/>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Changes in habitat for wildlife with livestock grazing: </a:t>
            </a:r>
          </a:p>
          <a:p>
            <a:r>
              <a:rPr lang="en-US" dirty="0">
                <a:latin typeface="Calibri" panose="020F0502020204030204" pitchFamily="34" charset="0"/>
                <a:cs typeface="Calibri" panose="020F0502020204030204" pitchFamily="34" charset="0"/>
              </a:rPr>
              <a:t>0-5 cm: bare soil (light yellow)</a:t>
            </a:r>
          </a:p>
          <a:p>
            <a:r>
              <a:rPr lang="en-US" sz="1800" dirty="0">
                <a:latin typeface="Calibri" panose="020F0502020204030204" pitchFamily="34" charset="0"/>
                <a:cs typeface="Calibri" panose="020F0502020204030204" pitchFamily="34" charset="0"/>
              </a:rPr>
              <a:t>5-30 cm: grazed herbaceous (light green)</a:t>
            </a:r>
          </a:p>
          <a:p>
            <a:r>
              <a:rPr lang="en-US" dirty="0">
                <a:latin typeface="Calibri" panose="020F0502020204030204" pitchFamily="34" charset="0"/>
                <a:cs typeface="Calibri" panose="020F0502020204030204" pitchFamily="34" charset="0"/>
              </a:rPr>
              <a:t>&gt; 30 cm ungrazed herbaceous (dark green)</a:t>
            </a:r>
            <a:endParaRPr lang="en-US" sz="18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621A812-B5CA-45C9-880E-D2AD66C70A40}"/>
              </a:ext>
            </a:extLst>
          </p:cNvPr>
          <p:cNvSpPr/>
          <p:nvPr/>
        </p:nvSpPr>
        <p:spPr>
          <a:xfrm>
            <a:off x="6557554" y="6581001"/>
            <a:ext cx="2586446" cy="276999"/>
          </a:xfrm>
          <a:prstGeom prst="rect">
            <a:avLst/>
          </a:prstGeom>
        </p:spPr>
        <p:txBody>
          <a:bodyPr wrap="square">
            <a:spAutoFit/>
          </a:bodyPr>
          <a:lstStyle/>
          <a:p>
            <a:r>
              <a:rPr lang="en-US" sz="1200" dirty="0"/>
              <a:t>Gleason and Avila, preliminary results </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90295F2B-F6F7-472D-ABCB-1F5658787D7C}"/>
              </a:ext>
            </a:extLst>
          </p:cNvPr>
          <p:cNvSpPr txBox="1"/>
          <p:nvPr/>
        </p:nvSpPr>
        <p:spPr>
          <a:xfrm>
            <a:off x="846126" y="0"/>
            <a:ext cx="7126246" cy="584775"/>
          </a:xfrm>
          <a:prstGeom prst="rect">
            <a:avLst/>
          </a:prstGeom>
          <a:noFill/>
        </p:spPr>
        <p:txBody>
          <a:bodyPr wrap="none" rtlCol="0">
            <a:spAutoFit/>
          </a:bodyPr>
          <a:lstStyle/>
          <a:p>
            <a:pPr algn="ctr"/>
            <a:r>
              <a:rPr lang="en-US" sz="3200" b="1" dirty="0">
                <a:cs typeface="Times New Roman" panose="02020603050405020304" pitchFamily="18" charset="0"/>
              </a:rPr>
              <a:t>Quantifying Wildlife Habitat with Drones</a:t>
            </a:r>
          </a:p>
        </p:txBody>
      </p:sp>
    </p:spTree>
    <p:extLst>
      <p:ext uri="{BB962C8B-B14F-4D97-AF65-F5344CB8AC3E}">
        <p14:creationId xmlns:p14="http://schemas.microsoft.com/office/powerpoint/2010/main" val="1438250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7342" y="86291"/>
            <a:ext cx="6916830" cy="584775"/>
          </a:xfrm>
          <a:prstGeom prst="rect">
            <a:avLst/>
          </a:prstGeom>
          <a:noFill/>
        </p:spPr>
        <p:txBody>
          <a:bodyPr wrap="none" rtlCol="0">
            <a:spAutoFit/>
          </a:bodyPr>
          <a:lstStyle/>
          <a:p>
            <a:pPr algn="ctr"/>
            <a:r>
              <a:rPr lang="en-US" sz="3200" b="1" dirty="0">
                <a:cs typeface="Times New Roman" panose="02020603050405020304" pitchFamily="18" charset="0"/>
              </a:rPr>
              <a:t>Broad Scale and Multiple Scale Projects</a:t>
            </a:r>
          </a:p>
        </p:txBody>
      </p:sp>
      <p:pic>
        <p:nvPicPr>
          <p:cNvPr id="11" name="Picture 10">
            <a:extLst>
              <a:ext uri="{FF2B5EF4-FFF2-40B4-BE49-F238E27FC236}">
                <a16:creationId xmlns:a16="http://schemas.microsoft.com/office/drawing/2014/main" id="{E27A708E-0F32-46C8-B9E0-E1EAB82DF4F1}"/>
              </a:ext>
            </a:extLst>
          </p:cNvPr>
          <p:cNvPicPr>
            <a:picLocks noChangeAspect="1"/>
          </p:cNvPicPr>
          <p:nvPr/>
        </p:nvPicPr>
        <p:blipFill rotWithShape="1">
          <a:blip r:embed="rId2"/>
          <a:srcRect l="31143" t="20075" r="33143" b="48264"/>
          <a:stretch/>
        </p:blipFill>
        <p:spPr>
          <a:xfrm>
            <a:off x="182878" y="910046"/>
            <a:ext cx="3901442" cy="1945519"/>
          </a:xfrm>
          <a:prstGeom prst="rect">
            <a:avLst/>
          </a:prstGeom>
        </p:spPr>
      </p:pic>
      <p:pic>
        <p:nvPicPr>
          <p:cNvPr id="13" name="Picture 12">
            <a:extLst>
              <a:ext uri="{FF2B5EF4-FFF2-40B4-BE49-F238E27FC236}">
                <a16:creationId xmlns:a16="http://schemas.microsoft.com/office/drawing/2014/main" id="{501BF05C-61BC-4FF5-AFAB-8672C8DC8C4A}"/>
              </a:ext>
            </a:extLst>
          </p:cNvPr>
          <p:cNvPicPr>
            <a:picLocks noChangeAspect="1"/>
          </p:cNvPicPr>
          <p:nvPr/>
        </p:nvPicPr>
        <p:blipFill rotWithShape="1">
          <a:blip r:embed="rId3"/>
          <a:srcRect l="12857" t="33111" r="33143" b="44914"/>
          <a:stretch/>
        </p:blipFill>
        <p:spPr>
          <a:xfrm>
            <a:off x="3607429" y="2965017"/>
            <a:ext cx="5214354" cy="1193580"/>
          </a:xfrm>
          <a:prstGeom prst="rect">
            <a:avLst/>
          </a:prstGeom>
        </p:spPr>
      </p:pic>
      <p:pic>
        <p:nvPicPr>
          <p:cNvPr id="8" name="Picture 7">
            <a:extLst>
              <a:ext uri="{FF2B5EF4-FFF2-40B4-BE49-F238E27FC236}">
                <a16:creationId xmlns:a16="http://schemas.microsoft.com/office/drawing/2014/main" id="{7ED83256-5736-4397-A65F-D407C7001272}"/>
              </a:ext>
            </a:extLst>
          </p:cNvPr>
          <p:cNvPicPr>
            <a:picLocks noChangeAspect="1"/>
          </p:cNvPicPr>
          <p:nvPr/>
        </p:nvPicPr>
        <p:blipFill rotWithShape="1">
          <a:blip r:embed="rId4"/>
          <a:srcRect l="13904" t="26677" r="21143" b="37937"/>
          <a:stretch/>
        </p:blipFill>
        <p:spPr>
          <a:xfrm>
            <a:off x="400593" y="4632456"/>
            <a:ext cx="5939247" cy="1820092"/>
          </a:xfrm>
          <a:prstGeom prst="rect">
            <a:avLst/>
          </a:prstGeom>
        </p:spPr>
      </p:pic>
    </p:spTree>
    <p:extLst>
      <p:ext uri="{BB962C8B-B14F-4D97-AF65-F5344CB8AC3E}">
        <p14:creationId xmlns:p14="http://schemas.microsoft.com/office/powerpoint/2010/main" val="1595128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8031" y="86291"/>
            <a:ext cx="7035452" cy="584775"/>
          </a:xfrm>
          <a:prstGeom prst="rect">
            <a:avLst/>
          </a:prstGeom>
          <a:noFill/>
        </p:spPr>
        <p:txBody>
          <a:bodyPr wrap="none" rtlCol="0">
            <a:spAutoFit/>
          </a:bodyPr>
          <a:lstStyle/>
          <a:p>
            <a:pPr algn="ctr"/>
            <a:r>
              <a:rPr lang="en-US" sz="3200" b="1" dirty="0">
                <a:cs typeface="Times New Roman" panose="02020603050405020304" pitchFamily="18" charset="0"/>
              </a:rPr>
              <a:t>Broad Scale and Multiple Scale Projects</a:t>
            </a:r>
          </a:p>
        </p:txBody>
      </p:sp>
      <p:pic>
        <p:nvPicPr>
          <p:cNvPr id="7" name="Picture 6">
            <a:extLst>
              <a:ext uri="{FF2B5EF4-FFF2-40B4-BE49-F238E27FC236}">
                <a16:creationId xmlns:a16="http://schemas.microsoft.com/office/drawing/2014/main" id="{B781A167-833D-4A28-B8F4-F6D925158230}"/>
              </a:ext>
            </a:extLst>
          </p:cNvPr>
          <p:cNvPicPr>
            <a:picLocks noChangeAspect="1"/>
          </p:cNvPicPr>
          <p:nvPr/>
        </p:nvPicPr>
        <p:blipFill rotWithShape="1">
          <a:blip r:embed="rId2"/>
          <a:srcRect l="13333" t="27862" r="32667" b="45894"/>
          <a:stretch/>
        </p:blipFill>
        <p:spPr>
          <a:xfrm>
            <a:off x="95794" y="809897"/>
            <a:ext cx="6403158" cy="1750423"/>
          </a:xfrm>
          <a:prstGeom prst="rect">
            <a:avLst/>
          </a:prstGeom>
        </p:spPr>
      </p:pic>
      <p:pic>
        <p:nvPicPr>
          <p:cNvPr id="15" name="Picture 14">
            <a:extLst>
              <a:ext uri="{FF2B5EF4-FFF2-40B4-BE49-F238E27FC236}">
                <a16:creationId xmlns:a16="http://schemas.microsoft.com/office/drawing/2014/main" id="{235F8308-0FE5-4231-85F4-87FFB5199182}"/>
              </a:ext>
            </a:extLst>
          </p:cNvPr>
          <p:cNvPicPr>
            <a:picLocks noChangeAspect="1"/>
          </p:cNvPicPr>
          <p:nvPr/>
        </p:nvPicPr>
        <p:blipFill rotWithShape="1">
          <a:blip r:embed="rId3"/>
          <a:srcRect l="14952" t="19227" r="42381" b="34804"/>
          <a:stretch/>
        </p:blipFill>
        <p:spPr>
          <a:xfrm>
            <a:off x="95794" y="4297681"/>
            <a:ext cx="4101736" cy="2485764"/>
          </a:xfrm>
          <a:prstGeom prst="rect">
            <a:avLst/>
          </a:prstGeom>
        </p:spPr>
      </p:pic>
      <p:pic>
        <p:nvPicPr>
          <p:cNvPr id="19" name="Picture 18">
            <a:extLst>
              <a:ext uri="{FF2B5EF4-FFF2-40B4-BE49-F238E27FC236}">
                <a16:creationId xmlns:a16="http://schemas.microsoft.com/office/drawing/2014/main" id="{47601435-31CA-45BC-A396-C1B45E1FEC17}"/>
              </a:ext>
            </a:extLst>
          </p:cNvPr>
          <p:cNvPicPr>
            <a:picLocks noChangeAspect="1"/>
          </p:cNvPicPr>
          <p:nvPr/>
        </p:nvPicPr>
        <p:blipFill rotWithShape="1">
          <a:blip r:embed="rId4"/>
          <a:srcRect l="15333" t="27354" r="22285" b="22698"/>
          <a:stretch/>
        </p:blipFill>
        <p:spPr>
          <a:xfrm>
            <a:off x="3344092" y="2560319"/>
            <a:ext cx="5704114" cy="2569029"/>
          </a:xfrm>
          <a:prstGeom prst="rect">
            <a:avLst/>
          </a:prstGeom>
        </p:spPr>
      </p:pic>
    </p:spTree>
    <p:extLst>
      <p:ext uri="{BB962C8B-B14F-4D97-AF65-F5344CB8AC3E}">
        <p14:creationId xmlns:p14="http://schemas.microsoft.com/office/powerpoint/2010/main" val="63526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4252" y="204515"/>
            <a:ext cx="6924524" cy="584775"/>
          </a:xfrm>
          <a:prstGeom prst="rect">
            <a:avLst/>
          </a:prstGeom>
          <a:noFill/>
        </p:spPr>
        <p:txBody>
          <a:bodyPr wrap="none" rtlCol="0">
            <a:spAutoFit/>
          </a:bodyPr>
          <a:lstStyle/>
          <a:p>
            <a:pPr algn="ctr"/>
            <a:r>
              <a:rPr lang="en-US" sz="3200" b="1" dirty="0"/>
              <a:t>Landscape Ecology: Pattern and Process</a:t>
            </a:r>
          </a:p>
        </p:txBody>
      </p:sp>
      <p:pic>
        <p:nvPicPr>
          <p:cNvPr id="4" name="Picture 3">
            <a:extLst>
              <a:ext uri="{FF2B5EF4-FFF2-40B4-BE49-F238E27FC236}">
                <a16:creationId xmlns:a16="http://schemas.microsoft.com/office/drawing/2014/main" id="{A2B408CD-F0B4-4DAF-8B36-C337CE591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5" y="1813085"/>
            <a:ext cx="8965870" cy="2883496"/>
          </a:xfrm>
          <a:prstGeom prst="rect">
            <a:avLst/>
          </a:prstGeom>
        </p:spPr>
      </p:pic>
      <p:sp>
        <p:nvSpPr>
          <p:cNvPr id="6" name="Rectangle 5">
            <a:extLst>
              <a:ext uri="{FF2B5EF4-FFF2-40B4-BE49-F238E27FC236}">
                <a16:creationId xmlns:a16="http://schemas.microsoft.com/office/drawing/2014/main" id="{D3E400FD-F059-446F-9540-BB6D7D632467}"/>
              </a:ext>
            </a:extLst>
          </p:cNvPr>
          <p:cNvSpPr/>
          <p:nvPr/>
        </p:nvSpPr>
        <p:spPr>
          <a:xfrm>
            <a:off x="6982693" y="4696581"/>
            <a:ext cx="2161307" cy="307777"/>
          </a:xfrm>
          <a:prstGeom prst="rect">
            <a:avLst/>
          </a:prstGeom>
        </p:spPr>
        <p:txBody>
          <a:bodyPr wrap="square">
            <a:spAutoFit/>
          </a:bodyPr>
          <a:lstStyle/>
          <a:p>
            <a:r>
              <a:rPr lang="en-US" sz="1400" b="1" dirty="0"/>
              <a:t>(Perotto-Baldivieso 2021)</a:t>
            </a:r>
            <a:endParaRPr lang="en-US" sz="1400" b="1" dirty="0">
              <a:cs typeface="Times New Roman" panose="02020603050405020304" pitchFamily="18" charset="0"/>
            </a:endParaRPr>
          </a:p>
        </p:txBody>
      </p:sp>
    </p:spTree>
    <p:extLst>
      <p:ext uri="{BB962C8B-B14F-4D97-AF65-F5344CB8AC3E}">
        <p14:creationId xmlns:p14="http://schemas.microsoft.com/office/powerpoint/2010/main" val="2536938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5888" y="616868"/>
            <a:ext cx="4827525" cy="4270932"/>
          </a:xfrm>
        </p:spPr>
        <p:txBody>
          <a:bodyPr>
            <a:noAutofit/>
          </a:bodyPr>
          <a:lstStyle/>
          <a:p>
            <a:r>
              <a:rPr lang="en-US" sz="1800" dirty="0">
                <a:cs typeface="Times New Roman" panose="02020603050405020304" pitchFamily="18" charset="0"/>
              </a:rPr>
              <a:t>Integrating drones with satellite imagery.</a:t>
            </a:r>
          </a:p>
          <a:p>
            <a:endParaRPr lang="en-US" sz="1800" dirty="0">
              <a:cs typeface="Times New Roman" panose="02020603050405020304" pitchFamily="18" charset="0"/>
            </a:endParaRPr>
          </a:p>
          <a:p>
            <a:r>
              <a:rPr lang="en-US" sz="1800" dirty="0">
                <a:cs typeface="Times New Roman" panose="02020603050405020304" pitchFamily="18" charset="0"/>
              </a:rPr>
              <a:t>Include native species phenological stages.</a:t>
            </a:r>
          </a:p>
          <a:p>
            <a:endParaRPr lang="en-US" sz="1800" dirty="0">
              <a:cs typeface="Times New Roman" panose="02020603050405020304" pitchFamily="18" charset="0"/>
            </a:endParaRPr>
          </a:p>
          <a:p>
            <a:r>
              <a:rPr lang="en-US" sz="1800" dirty="0">
                <a:cs typeface="Times New Roman" panose="02020603050405020304" pitchFamily="18" charset="0"/>
              </a:rPr>
              <a:t>Incorporate management into image classification.</a:t>
            </a:r>
          </a:p>
          <a:p>
            <a:endParaRPr lang="en-US" sz="1800" dirty="0">
              <a:cs typeface="Times New Roman" panose="02020603050405020304" pitchFamily="18" charset="0"/>
            </a:endParaRPr>
          </a:p>
          <a:p>
            <a:r>
              <a:rPr lang="en-US" sz="1800" dirty="0">
                <a:cs typeface="Times New Roman" panose="02020603050405020304" pitchFamily="18" charset="0"/>
              </a:rPr>
              <a:t>Integrate human dimensions into pattern and process.</a:t>
            </a:r>
          </a:p>
          <a:p>
            <a:endParaRPr lang="en-US" sz="1800" dirty="0">
              <a:cs typeface="Times New Roman" panose="02020603050405020304" pitchFamily="18" charset="0"/>
            </a:endParaRPr>
          </a:p>
          <a:p>
            <a:r>
              <a:rPr lang="en-US" sz="1800" dirty="0">
                <a:cs typeface="Times New Roman" panose="02020603050405020304" pitchFamily="18" charset="0"/>
              </a:rPr>
              <a:t>Implement land cover trends with land cover patterns and processes. </a:t>
            </a:r>
          </a:p>
          <a:p>
            <a:endParaRPr lang="en-US" sz="1800" dirty="0">
              <a:cs typeface="Times New Roman" panose="02020603050405020304" pitchFamily="18" charset="0"/>
            </a:endParaRPr>
          </a:p>
          <a:p>
            <a:r>
              <a:rPr lang="en-US" sz="1800" dirty="0">
                <a:cs typeface="Times New Roman" panose="02020603050405020304" pitchFamily="18" charset="0"/>
              </a:rPr>
              <a:t>Carbon models for rangelands.</a:t>
            </a:r>
          </a:p>
          <a:p>
            <a:endParaRPr lang="en-US" sz="1800" dirty="0">
              <a:cs typeface="Times New Roman" panose="02020603050405020304" pitchFamily="18" charset="0"/>
            </a:endParaRPr>
          </a:p>
          <a:p>
            <a:r>
              <a:rPr lang="en-US" sz="1800" dirty="0">
                <a:cs typeface="Times New Roman" panose="02020603050405020304" pitchFamily="18" charset="0"/>
              </a:rPr>
              <a:t>Spatial and temporal dynamics of invasive species.</a:t>
            </a:r>
          </a:p>
          <a:p>
            <a:endParaRPr lang="en-US" sz="1800" dirty="0">
              <a:cs typeface="Times New Roman" panose="02020603050405020304" pitchFamily="18" charset="0"/>
            </a:endParaRPr>
          </a:p>
          <a:p>
            <a:pPr marL="0" indent="0">
              <a:buNone/>
            </a:pPr>
            <a:endParaRPr lang="en-US" sz="1800" dirty="0">
              <a:cs typeface="Times New Roman" panose="02020603050405020304" pitchFamily="18" charset="0"/>
            </a:endParaRPr>
          </a:p>
          <a:p>
            <a:pPr marL="0" indent="0">
              <a:buNone/>
            </a:pPr>
            <a:endParaRPr lang="en-US" sz="1800" dirty="0">
              <a:cs typeface="Times New Roman" panose="02020603050405020304" pitchFamily="18" charset="0"/>
            </a:endParaRPr>
          </a:p>
        </p:txBody>
      </p:sp>
      <p:sp>
        <p:nvSpPr>
          <p:cNvPr id="6" name="TextBox 5"/>
          <p:cNvSpPr txBox="1"/>
          <p:nvPr/>
        </p:nvSpPr>
        <p:spPr>
          <a:xfrm>
            <a:off x="3475602" y="7913"/>
            <a:ext cx="2000292" cy="584775"/>
          </a:xfrm>
          <a:prstGeom prst="rect">
            <a:avLst/>
          </a:prstGeom>
          <a:noFill/>
        </p:spPr>
        <p:txBody>
          <a:bodyPr wrap="none" rtlCol="0">
            <a:spAutoFit/>
          </a:bodyPr>
          <a:lstStyle/>
          <a:p>
            <a:pPr algn="ctr"/>
            <a:r>
              <a:rPr lang="en-US" sz="3200" b="1" dirty="0">
                <a:cs typeface="Times New Roman" panose="02020603050405020304" pitchFamily="18" charset="0"/>
              </a:rPr>
              <a:t>Next Steps</a:t>
            </a:r>
          </a:p>
        </p:txBody>
      </p:sp>
      <p:pic>
        <p:nvPicPr>
          <p:cNvPr id="1026" name="Picture 2" descr="Control Recommendations For Macartney Rose Alabama, 54% OFF">
            <a:extLst>
              <a:ext uri="{FF2B5EF4-FFF2-40B4-BE49-F238E27FC236}">
                <a16:creationId xmlns:a16="http://schemas.microsoft.com/office/drawing/2014/main" id="{84D80DEC-9A40-5DB6-E929-4844A432B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98" y="3505653"/>
            <a:ext cx="3798463" cy="28488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D0CC4E6-8F5D-74E7-33DB-7D6C6EC02F95}"/>
              </a:ext>
            </a:extLst>
          </p:cNvPr>
          <p:cNvPicPr>
            <a:picLocks noChangeAspect="1"/>
          </p:cNvPicPr>
          <p:nvPr/>
        </p:nvPicPr>
        <p:blipFill>
          <a:blip r:embed="rId3"/>
          <a:stretch>
            <a:fillRect/>
          </a:stretch>
        </p:blipFill>
        <p:spPr>
          <a:xfrm>
            <a:off x="5146897" y="575313"/>
            <a:ext cx="3798463" cy="2853687"/>
          </a:xfrm>
          <a:prstGeom prst="rect">
            <a:avLst/>
          </a:prstGeom>
        </p:spPr>
      </p:pic>
    </p:spTree>
    <p:extLst>
      <p:ext uri="{BB962C8B-B14F-4D97-AF65-F5344CB8AC3E}">
        <p14:creationId xmlns:p14="http://schemas.microsoft.com/office/powerpoint/2010/main" val="3334314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93144" y="7913"/>
            <a:ext cx="1965218" cy="584775"/>
          </a:xfrm>
          <a:prstGeom prst="rect">
            <a:avLst/>
          </a:prstGeom>
          <a:noFill/>
        </p:spPr>
        <p:txBody>
          <a:bodyPr wrap="none" rtlCol="0">
            <a:spAutoFit/>
          </a:bodyPr>
          <a:lstStyle/>
          <a:p>
            <a:pPr algn="ctr"/>
            <a:r>
              <a:rPr lang="en-US" sz="3200" b="1" dirty="0">
                <a:cs typeface="Times New Roman" panose="02020603050405020304" pitchFamily="18" charset="0"/>
              </a:rPr>
              <a:t>Next steps</a:t>
            </a:r>
          </a:p>
        </p:txBody>
      </p:sp>
      <p:pic>
        <p:nvPicPr>
          <p:cNvPr id="7" name="Picture 6">
            <a:extLst>
              <a:ext uri="{FF2B5EF4-FFF2-40B4-BE49-F238E27FC236}">
                <a16:creationId xmlns:a16="http://schemas.microsoft.com/office/drawing/2014/main" id="{0E1FABE3-2E0A-4FE6-9D05-7861BAEB9A5F}"/>
              </a:ext>
            </a:extLst>
          </p:cNvPr>
          <p:cNvPicPr>
            <a:picLocks noChangeAspect="1"/>
          </p:cNvPicPr>
          <p:nvPr/>
        </p:nvPicPr>
        <p:blipFill>
          <a:blip r:embed="rId2"/>
          <a:stretch>
            <a:fillRect/>
          </a:stretch>
        </p:blipFill>
        <p:spPr>
          <a:xfrm>
            <a:off x="464943" y="922098"/>
            <a:ext cx="3093880" cy="3093880"/>
          </a:xfrm>
          <a:prstGeom prst="rect">
            <a:avLst/>
          </a:prstGeom>
        </p:spPr>
      </p:pic>
      <p:pic>
        <p:nvPicPr>
          <p:cNvPr id="8" name="Picture 7">
            <a:extLst>
              <a:ext uri="{FF2B5EF4-FFF2-40B4-BE49-F238E27FC236}">
                <a16:creationId xmlns:a16="http://schemas.microsoft.com/office/drawing/2014/main" id="{C97E7FBB-10A4-45DA-BE7C-E7EA19063166}"/>
              </a:ext>
            </a:extLst>
          </p:cNvPr>
          <p:cNvPicPr>
            <a:picLocks noChangeAspect="1"/>
          </p:cNvPicPr>
          <p:nvPr/>
        </p:nvPicPr>
        <p:blipFill>
          <a:blip r:embed="rId3"/>
          <a:stretch>
            <a:fillRect/>
          </a:stretch>
        </p:blipFill>
        <p:spPr>
          <a:xfrm>
            <a:off x="4016904" y="1044873"/>
            <a:ext cx="4662153" cy="2633388"/>
          </a:xfrm>
          <a:prstGeom prst="rect">
            <a:avLst/>
          </a:prstGeom>
        </p:spPr>
      </p:pic>
      <p:pic>
        <p:nvPicPr>
          <p:cNvPr id="2" name="Picture 1">
            <a:extLst>
              <a:ext uri="{FF2B5EF4-FFF2-40B4-BE49-F238E27FC236}">
                <a16:creationId xmlns:a16="http://schemas.microsoft.com/office/drawing/2014/main" id="{93952BCF-18ED-8286-32A2-804E3CAD5992}"/>
              </a:ext>
            </a:extLst>
          </p:cNvPr>
          <p:cNvPicPr>
            <a:picLocks noChangeAspect="1"/>
          </p:cNvPicPr>
          <p:nvPr/>
        </p:nvPicPr>
        <p:blipFill>
          <a:blip r:embed="rId4"/>
          <a:stretch>
            <a:fillRect/>
          </a:stretch>
        </p:blipFill>
        <p:spPr>
          <a:xfrm>
            <a:off x="4662153" y="4130446"/>
            <a:ext cx="4016904" cy="2677936"/>
          </a:xfrm>
          <a:prstGeom prst="rect">
            <a:avLst/>
          </a:prstGeom>
        </p:spPr>
      </p:pic>
      <p:sp>
        <p:nvSpPr>
          <p:cNvPr id="4" name="TextBox 3">
            <a:extLst>
              <a:ext uri="{FF2B5EF4-FFF2-40B4-BE49-F238E27FC236}">
                <a16:creationId xmlns:a16="http://schemas.microsoft.com/office/drawing/2014/main" id="{5715E3C5-08AA-3D5F-2156-AB4E3245D80D}"/>
              </a:ext>
            </a:extLst>
          </p:cNvPr>
          <p:cNvSpPr txBox="1"/>
          <p:nvPr/>
        </p:nvSpPr>
        <p:spPr>
          <a:xfrm>
            <a:off x="0" y="4455348"/>
            <a:ext cx="4572000" cy="2308324"/>
          </a:xfrm>
          <a:prstGeom prst="rect">
            <a:avLst/>
          </a:prstGeom>
          <a:noFill/>
        </p:spPr>
        <p:txBody>
          <a:bodyPr wrap="square">
            <a:spAutoFit/>
          </a:bodyPr>
          <a:lstStyle/>
          <a:p>
            <a:pPr marL="742950" lvl="1" indent="-285750">
              <a:buFont typeface="Arial" panose="020B0604020202020204" pitchFamily="34" charset="0"/>
              <a:buChar char="•"/>
            </a:pPr>
            <a:r>
              <a:rPr lang="en-US" sz="1800" dirty="0"/>
              <a:t>Very high resolution mapping (1/5 inch)</a:t>
            </a:r>
          </a:p>
          <a:p>
            <a:pPr marL="742950" lvl="1" indent="-285750">
              <a:buFont typeface="Arial" panose="020B0604020202020204" pitchFamily="34" charset="0"/>
              <a:buChar char="•"/>
            </a:pPr>
            <a:r>
              <a:rPr lang="en-US" sz="1800" dirty="0"/>
              <a:t>Image classification</a:t>
            </a:r>
          </a:p>
          <a:p>
            <a:pPr marL="742950" lvl="1" indent="-285750">
              <a:buFont typeface="Arial" panose="020B0604020202020204" pitchFamily="34" charset="0"/>
              <a:buChar char="•"/>
            </a:pPr>
            <a:r>
              <a:rPr lang="en-US" sz="1800" dirty="0"/>
              <a:t>3D analysis</a:t>
            </a:r>
          </a:p>
          <a:p>
            <a:pPr marL="742950" lvl="1" indent="-285750">
              <a:buFont typeface="Arial" panose="020B0604020202020204" pitchFamily="34" charset="0"/>
              <a:buChar char="•"/>
            </a:pPr>
            <a:r>
              <a:rPr lang="en-US" sz="1800" dirty="0"/>
              <a:t>Wildlife Aerial surveys</a:t>
            </a:r>
          </a:p>
          <a:p>
            <a:pPr marL="742950" lvl="1" indent="-285750">
              <a:buFont typeface="Arial" panose="020B0604020202020204" pitchFamily="34" charset="0"/>
              <a:buChar char="•"/>
            </a:pPr>
            <a:r>
              <a:rPr lang="en-US" sz="1800" dirty="0"/>
              <a:t>2D and 3D Visualization</a:t>
            </a:r>
          </a:p>
          <a:p>
            <a:pPr marL="742950" lvl="1" indent="-285750">
              <a:buFont typeface="Arial" panose="020B0604020202020204" pitchFamily="34" charset="0"/>
              <a:buChar char="•"/>
            </a:pPr>
            <a:r>
              <a:rPr lang="en-US" sz="1800" dirty="0"/>
              <a:t>Videography</a:t>
            </a:r>
          </a:p>
          <a:p>
            <a:pPr marL="742950" lvl="1" indent="-285750">
              <a:buFont typeface="Arial" panose="020B0604020202020204" pitchFamily="34" charset="0"/>
              <a:buChar char="•"/>
            </a:pPr>
            <a:r>
              <a:rPr lang="en-US" sz="1800" dirty="0"/>
              <a:t>Biomass estimation</a:t>
            </a:r>
          </a:p>
        </p:txBody>
      </p:sp>
    </p:spTree>
    <p:extLst>
      <p:ext uri="{BB962C8B-B14F-4D97-AF65-F5344CB8AC3E}">
        <p14:creationId xmlns:p14="http://schemas.microsoft.com/office/powerpoint/2010/main" val="4001048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7999" y="86291"/>
            <a:ext cx="6855531" cy="584775"/>
          </a:xfrm>
          <a:prstGeom prst="rect">
            <a:avLst/>
          </a:prstGeom>
          <a:noFill/>
        </p:spPr>
        <p:txBody>
          <a:bodyPr wrap="none" rtlCol="0">
            <a:spAutoFit/>
          </a:bodyPr>
          <a:lstStyle/>
          <a:p>
            <a:pPr algn="ctr"/>
            <a:r>
              <a:rPr lang="en-US" sz="3200" b="1" dirty="0">
                <a:cs typeface="Times New Roman" panose="02020603050405020304" pitchFamily="18" charset="0"/>
              </a:rPr>
              <a:t>Undergraduate Research Opportunities</a:t>
            </a:r>
          </a:p>
        </p:txBody>
      </p:sp>
      <p:sp>
        <p:nvSpPr>
          <p:cNvPr id="8" name="Content Placeholder 2">
            <a:extLst>
              <a:ext uri="{FF2B5EF4-FFF2-40B4-BE49-F238E27FC236}">
                <a16:creationId xmlns:a16="http://schemas.microsoft.com/office/drawing/2014/main" id="{9CE36046-E337-4554-BB5E-EF53D75786B8}"/>
              </a:ext>
            </a:extLst>
          </p:cNvPr>
          <p:cNvSpPr>
            <a:spLocks noGrp="1"/>
          </p:cNvSpPr>
          <p:nvPr>
            <p:ph sz="half" idx="1"/>
          </p:nvPr>
        </p:nvSpPr>
        <p:spPr>
          <a:xfrm>
            <a:off x="253779" y="1106285"/>
            <a:ext cx="8443970" cy="5471935"/>
          </a:xfrm>
        </p:spPr>
        <p:txBody>
          <a:bodyPr>
            <a:noAutofit/>
          </a:bodyPr>
          <a:lstStyle/>
          <a:p>
            <a:r>
              <a:rPr lang="en-US" sz="1800" dirty="0">
                <a:cs typeface="Times New Roman" panose="02020603050405020304" pitchFamily="18" charset="0"/>
              </a:rPr>
              <a:t>GIS and drone training.</a:t>
            </a:r>
          </a:p>
          <a:p>
            <a:endParaRPr lang="en-US" sz="1800" dirty="0">
              <a:cs typeface="Times New Roman" panose="02020603050405020304" pitchFamily="18" charset="0"/>
            </a:endParaRPr>
          </a:p>
          <a:p>
            <a:r>
              <a:rPr lang="en-US" sz="1800" dirty="0">
                <a:cs typeface="Times New Roman" panose="02020603050405020304" pitchFamily="18" charset="0"/>
              </a:rPr>
              <a:t>Internship opportunities.</a:t>
            </a:r>
          </a:p>
          <a:p>
            <a:endParaRPr lang="en-US" sz="1800" dirty="0">
              <a:cs typeface="Times New Roman" panose="02020603050405020304" pitchFamily="18" charset="0"/>
            </a:endParaRPr>
          </a:p>
          <a:p>
            <a:r>
              <a:rPr lang="en-US" sz="1800" dirty="0">
                <a:cs typeface="Times New Roman" panose="02020603050405020304" pitchFamily="18" charset="0"/>
              </a:rPr>
              <a:t>Hands-on research</a:t>
            </a:r>
          </a:p>
          <a:p>
            <a:endParaRPr lang="en-US" sz="1800" dirty="0">
              <a:cs typeface="Times New Roman" panose="02020603050405020304" pitchFamily="18" charset="0"/>
            </a:endParaRPr>
          </a:p>
          <a:p>
            <a:r>
              <a:rPr lang="en-US" sz="1800" dirty="0">
                <a:cs typeface="Times New Roman" panose="02020603050405020304" pitchFamily="18" charset="0"/>
              </a:rPr>
              <a:t>Employability</a:t>
            </a:r>
          </a:p>
          <a:p>
            <a:endParaRPr lang="en-US" sz="1800" dirty="0">
              <a:cs typeface="Times New Roman" panose="02020603050405020304" pitchFamily="18" charset="0"/>
            </a:endParaRPr>
          </a:p>
          <a:p>
            <a:r>
              <a:rPr lang="en-US" sz="1800" dirty="0">
                <a:cs typeface="Times New Roman" panose="02020603050405020304" pitchFamily="18" charset="0"/>
              </a:rPr>
              <a:t>Student success</a:t>
            </a:r>
          </a:p>
          <a:p>
            <a:endParaRPr lang="en-US" sz="1800" dirty="0">
              <a:cs typeface="Times New Roman" panose="02020603050405020304" pitchFamily="18" charset="0"/>
            </a:endParaRPr>
          </a:p>
          <a:p>
            <a:r>
              <a:rPr lang="en-US" sz="1800" dirty="0">
                <a:cs typeface="Times New Roman" panose="02020603050405020304" pitchFamily="18" charset="0"/>
              </a:rPr>
              <a:t>Land Grant Mission</a:t>
            </a:r>
          </a:p>
          <a:p>
            <a:endParaRPr lang="en-US" sz="1800" dirty="0">
              <a:cs typeface="Times New Roman" panose="02020603050405020304" pitchFamily="18" charset="0"/>
            </a:endParaRPr>
          </a:p>
          <a:p>
            <a:pPr marL="0" indent="0">
              <a:buNone/>
            </a:pPr>
            <a:endParaRPr lang="en-US" sz="1800" dirty="0">
              <a:cs typeface="Times New Roman" panose="02020603050405020304" pitchFamily="18" charset="0"/>
            </a:endParaRPr>
          </a:p>
          <a:p>
            <a:endParaRPr lang="en-US" sz="1800" dirty="0">
              <a:cs typeface="Times New Roman" panose="02020603050405020304" pitchFamily="18" charset="0"/>
            </a:endParaRPr>
          </a:p>
          <a:p>
            <a:pPr marL="0" indent="0">
              <a:buNone/>
            </a:pPr>
            <a:endParaRPr lang="en-US" sz="1800" dirty="0">
              <a:cs typeface="Times New Roman" panose="02020603050405020304" pitchFamily="18" charset="0"/>
            </a:endParaRPr>
          </a:p>
        </p:txBody>
      </p:sp>
      <p:pic>
        <p:nvPicPr>
          <p:cNvPr id="2" name="Picture 1">
            <a:extLst>
              <a:ext uri="{FF2B5EF4-FFF2-40B4-BE49-F238E27FC236}">
                <a16:creationId xmlns:a16="http://schemas.microsoft.com/office/drawing/2014/main" id="{C3266C82-9560-4DB8-B3FA-63679757E7F3}"/>
              </a:ext>
            </a:extLst>
          </p:cNvPr>
          <p:cNvPicPr>
            <a:picLocks noChangeAspect="1"/>
          </p:cNvPicPr>
          <p:nvPr/>
        </p:nvPicPr>
        <p:blipFill>
          <a:blip r:embed="rId2"/>
          <a:stretch>
            <a:fillRect/>
          </a:stretch>
        </p:blipFill>
        <p:spPr>
          <a:xfrm>
            <a:off x="3722343" y="1607263"/>
            <a:ext cx="4709188" cy="3138358"/>
          </a:xfrm>
          <a:prstGeom prst="rect">
            <a:avLst/>
          </a:prstGeom>
        </p:spPr>
      </p:pic>
    </p:spTree>
    <p:extLst>
      <p:ext uri="{BB962C8B-B14F-4D97-AF65-F5344CB8AC3E}">
        <p14:creationId xmlns:p14="http://schemas.microsoft.com/office/powerpoint/2010/main" val="2360941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7999" y="86291"/>
            <a:ext cx="6855531" cy="584775"/>
          </a:xfrm>
          <a:prstGeom prst="rect">
            <a:avLst/>
          </a:prstGeom>
          <a:noFill/>
        </p:spPr>
        <p:txBody>
          <a:bodyPr wrap="none" rtlCol="0">
            <a:spAutoFit/>
          </a:bodyPr>
          <a:lstStyle/>
          <a:p>
            <a:pPr algn="ctr"/>
            <a:r>
              <a:rPr lang="en-US" sz="3200" b="1" dirty="0">
                <a:cs typeface="Times New Roman" panose="02020603050405020304" pitchFamily="18" charset="0"/>
              </a:rPr>
              <a:t>Undergraduate Research Opportunities</a:t>
            </a:r>
          </a:p>
        </p:txBody>
      </p:sp>
      <p:sp>
        <p:nvSpPr>
          <p:cNvPr id="8" name="Content Placeholder 2">
            <a:extLst>
              <a:ext uri="{FF2B5EF4-FFF2-40B4-BE49-F238E27FC236}">
                <a16:creationId xmlns:a16="http://schemas.microsoft.com/office/drawing/2014/main" id="{9CE36046-E337-4554-BB5E-EF53D75786B8}"/>
              </a:ext>
            </a:extLst>
          </p:cNvPr>
          <p:cNvSpPr>
            <a:spLocks noGrp="1"/>
          </p:cNvSpPr>
          <p:nvPr>
            <p:ph sz="half" idx="1"/>
          </p:nvPr>
        </p:nvSpPr>
        <p:spPr>
          <a:xfrm>
            <a:off x="253779" y="1106285"/>
            <a:ext cx="8443970" cy="5471935"/>
          </a:xfrm>
        </p:spPr>
        <p:txBody>
          <a:bodyPr>
            <a:noAutofit/>
          </a:bodyPr>
          <a:lstStyle/>
          <a:p>
            <a:r>
              <a:rPr lang="en-US" sz="1800" dirty="0">
                <a:cs typeface="Times New Roman" panose="02020603050405020304" pitchFamily="18" charset="0"/>
              </a:rPr>
              <a:t>NRCS: </a:t>
            </a:r>
            <a:r>
              <a:rPr lang="en-US" sz="1800" dirty="0">
                <a:effectLst/>
                <a:latin typeface="Calibri" panose="020F0502020204030204" pitchFamily="34" charset="0"/>
                <a:ea typeface="Calibri" panose="020F0502020204030204" pitchFamily="34" charset="0"/>
              </a:rPr>
              <a:t>Advancing Career Opportunities for student with trainin</a:t>
            </a:r>
            <a:r>
              <a:rPr lang="en-US" sz="1800" dirty="0">
                <a:latin typeface="Calibri" panose="020F0502020204030204" pitchFamily="34" charset="0"/>
                <a:ea typeface="Calibri" panose="020F0502020204030204" pitchFamily="34" charset="0"/>
              </a:rPr>
              <a:t>g in Spatial Data Science</a:t>
            </a:r>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r>
              <a:rPr lang="en-US" sz="1800" dirty="0">
                <a:cs typeface="Times New Roman" panose="02020603050405020304" pitchFamily="18" charset="0"/>
              </a:rPr>
              <a:t>NRCS grant # NR183A750015C017</a:t>
            </a:r>
          </a:p>
          <a:p>
            <a:pPr marL="0" indent="0">
              <a:buNone/>
            </a:pPr>
            <a:endParaRPr lang="en-US" sz="1800" dirty="0">
              <a:cs typeface="Times New Roman" panose="02020603050405020304" pitchFamily="18" charset="0"/>
            </a:endParaRPr>
          </a:p>
        </p:txBody>
      </p:sp>
      <p:pic>
        <p:nvPicPr>
          <p:cNvPr id="3" name="Picture 2">
            <a:extLst>
              <a:ext uri="{FF2B5EF4-FFF2-40B4-BE49-F238E27FC236}">
                <a16:creationId xmlns:a16="http://schemas.microsoft.com/office/drawing/2014/main" id="{6A10D89A-EBB5-4EA5-B581-FE7C02E5798A}"/>
              </a:ext>
            </a:extLst>
          </p:cNvPr>
          <p:cNvPicPr>
            <a:picLocks noChangeAspect="1"/>
          </p:cNvPicPr>
          <p:nvPr/>
        </p:nvPicPr>
        <p:blipFill>
          <a:blip r:embed="rId2"/>
          <a:stretch>
            <a:fillRect/>
          </a:stretch>
        </p:blipFill>
        <p:spPr>
          <a:xfrm>
            <a:off x="373247" y="1840839"/>
            <a:ext cx="3866586" cy="2529392"/>
          </a:xfrm>
          <a:prstGeom prst="rect">
            <a:avLst/>
          </a:prstGeom>
        </p:spPr>
      </p:pic>
      <p:pic>
        <p:nvPicPr>
          <p:cNvPr id="4" name="Picture 3">
            <a:extLst>
              <a:ext uri="{FF2B5EF4-FFF2-40B4-BE49-F238E27FC236}">
                <a16:creationId xmlns:a16="http://schemas.microsoft.com/office/drawing/2014/main" id="{0C8A96F5-26B8-4EC6-ADAC-71656EDF4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533" y="3025461"/>
            <a:ext cx="4194220" cy="3145665"/>
          </a:xfrm>
          <a:prstGeom prst="rect">
            <a:avLst/>
          </a:prstGeom>
        </p:spPr>
      </p:pic>
    </p:spTree>
    <p:extLst>
      <p:ext uri="{BB962C8B-B14F-4D97-AF65-F5344CB8AC3E}">
        <p14:creationId xmlns:p14="http://schemas.microsoft.com/office/powerpoint/2010/main" val="1118012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315" y="812800"/>
            <a:ext cx="8763000" cy="5909310"/>
          </a:xfrm>
          <a:prstGeom prst="rect">
            <a:avLst/>
          </a:prstGeom>
          <a:noFill/>
        </p:spPr>
        <p:txBody>
          <a:bodyPr wrap="square" rtlCol="0">
            <a:spAutoFit/>
          </a:bodyPr>
          <a:lstStyle/>
          <a:p>
            <a:r>
              <a:rPr lang="en-US" altLang="en-US" b="1" dirty="0">
                <a:cs typeface="Times New Roman" panose="02020603050405020304" pitchFamily="18" charset="0"/>
              </a:rPr>
              <a:t>Funding for this projects were provided by:</a:t>
            </a:r>
          </a:p>
          <a:p>
            <a:endParaRPr lang="en-US" altLang="en-US" b="1" dirty="0">
              <a:cs typeface="Times New Roman" panose="02020603050405020304" pitchFamily="18" charset="0"/>
            </a:endParaRPr>
          </a:p>
          <a:p>
            <a:pPr marL="285750" indent="-285750">
              <a:buFont typeface="Arial" panose="020B0604020202020204" pitchFamily="34" charset="0"/>
              <a:buChar char="•"/>
            </a:pPr>
            <a:r>
              <a:rPr lang="en-US" altLang="en-US" dirty="0">
                <a:cs typeface="Times New Roman" panose="02020603050405020304" pitchFamily="18" charset="0"/>
              </a:rPr>
              <a:t>Texas A&amp;M </a:t>
            </a:r>
            <a:r>
              <a:rPr lang="en-US" altLang="en-US" dirty="0" err="1">
                <a:cs typeface="Times New Roman" panose="02020603050405020304" pitchFamily="18" charset="0"/>
              </a:rPr>
              <a:t>Agrilife</a:t>
            </a:r>
            <a:r>
              <a:rPr lang="en-US" altLang="en-US" dirty="0">
                <a:cs typeface="Times New Roman" panose="02020603050405020304" pitchFamily="18" charset="0"/>
              </a:rPr>
              <a:t> </a:t>
            </a:r>
          </a:p>
          <a:p>
            <a:pPr marL="285750" indent="-285750">
              <a:buFont typeface="Arial" panose="020B0604020202020204" pitchFamily="34" charset="0"/>
              <a:buChar char="•"/>
            </a:pPr>
            <a:r>
              <a:rPr lang="en-US" altLang="en-US" dirty="0">
                <a:cs typeface="Times New Roman" panose="02020603050405020304" pitchFamily="18" charset="0"/>
              </a:rPr>
              <a:t>Coastal Prairie Conservancy</a:t>
            </a:r>
          </a:p>
          <a:p>
            <a:pPr marL="285750" indent="-285750">
              <a:buFont typeface="Arial" panose="020B0604020202020204" pitchFamily="34" charset="0"/>
              <a:buChar char="•"/>
            </a:pPr>
            <a:r>
              <a:rPr lang="en-US" altLang="en-US" dirty="0">
                <a:cs typeface="Times New Roman" panose="02020603050405020304" pitchFamily="18" charset="0"/>
              </a:rPr>
              <a:t>The Houston Livestock Show and Rodeo</a:t>
            </a:r>
          </a:p>
          <a:p>
            <a:pPr marL="285750" indent="-285750">
              <a:buFont typeface="Arial" panose="020B0604020202020204" pitchFamily="34" charset="0"/>
              <a:buChar char="•"/>
            </a:pPr>
            <a:r>
              <a:rPr lang="en-US" altLang="en-US" dirty="0">
                <a:cs typeface="Times New Roman" panose="02020603050405020304" pitchFamily="18" charset="0"/>
              </a:rPr>
              <a:t>Dallas Safari Club</a:t>
            </a:r>
          </a:p>
          <a:p>
            <a:pPr marL="285750" indent="-285750">
              <a:buFont typeface="Arial" panose="020B0604020202020204" pitchFamily="34" charset="0"/>
              <a:buChar char="•"/>
            </a:pPr>
            <a:r>
              <a:rPr lang="en-US" altLang="en-US" dirty="0">
                <a:cs typeface="Times New Roman" panose="02020603050405020304" pitchFamily="18" charset="0"/>
              </a:rPr>
              <a:t>The Harvey Weil Rotary Club of Corpus Christi</a:t>
            </a:r>
          </a:p>
          <a:p>
            <a:pPr marL="285750" indent="-285750">
              <a:buFont typeface="Arial" panose="020B0604020202020204" pitchFamily="34" charset="0"/>
              <a:buChar char="•"/>
            </a:pPr>
            <a:r>
              <a:rPr lang="en-US" dirty="0"/>
              <a:t>Rene R. Barrientos Educational Assistance Fund for Wildlife Graduate Students</a:t>
            </a:r>
            <a:endParaRPr lang="en-US" altLang="en-US" dirty="0">
              <a:cs typeface="Times New Roman" panose="02020603050405020304" pitchFamily="18" charset="0"/>
            </a:endParaRPr>
          </a:p>
          <a:p>
            <a:pPr marL="285750" indent="-285750">
              <a:buFont typeface="Arial" panose="020B0604020202020204" pitchFamily="34" charset="0"/>
              <a:buChar char="•"/>
            </a:pPr>
            <a:r>
              <a:rPr lang="en-US" dirty="0"/>
              <a:t>Ken Leonard Fund for Cattle Wildlife Interactions</a:t>
            </a:r>
          </a:p>
          <a:p>
            <a:pPr marL="285750" indent="-285750">
              <a:buFont typeface="Arial" panose="020B0604020202020204" pitchFamily="34" charset="0"/>
              <a:buChar char="•"/>
            </a:pPr>
            <a:r>
              <a:rPr lang="en-US" dirty="0"/>
              <a:t>NRCS grant # NR183A750015C017</a:t>
            </a:r>
          </a:p>
          <a:p>
            <a:pPr marL="285750" indent="-285750">
              <a:buFont typeface="Arial" panose="020B0604020202020204" pitchFamily="34" charset="0"/>
              <a:buChar char="•"/>
            </a:pPr>
            <a:r>
              <a:rPr lang="en-US" dirty="0"/>
              <a:t>National Science Foundation CREST Grant #2019-38422-25543</a:t>
            </a:r>
          </a:p>
          <a:p>
            <a:pPr marL="285750" indent="-285750">
              <a:buFont typeface="Arial" panose="020B0604020202020204" pitchFamily="34" charset="0"/>
              <a:buChar char="•"/>
            </a:pPr>
            <a:r>
              <a:rPr lang="en-US" dirty="0"/>
              <a:t>USDA Grant 2021-68018-34634</a:t>
            </a:r>
          </a:p>
          <a:p>
            <a:pPr marL="285750" indent="-285750">
              <a:buFont typeface="Arial" panose="020B0604020202020204" pitchFamily="34" charset="0"/>
              <a:buChar char="•"/>
            </a:pPr>
            <a:r>
              <a:rPr lang="en-US" dirty="0"/>
              <a:t>South Texas Chapter of the Quail Coalition</a:t>
            </a:r>
          </a:p>
          <a:p>
            <a:pPr marL="285750" indent="-285750">
              <a:buFont typeface="Arial" panose="020B0604020202020204" pitchFamily="34" charset="0"/>
              <a:buChar char="•"/>
            </a:pPr>
            <a:r>
              <a:rPr lang="en-US" dirty="0"/>
              <a:t>Vaughan Foundation</a:t>
            </a:r>
          </a:p>
          <a:p>
            <a:pPr marL="285750" indent="-285750">
              <a:buFont typeface="Arial" panose="020B0604020202020204" pitchFamily="34" charset="0"/>
              <a:buChar char="•"/>
            </a:pPr>
            <a:r>
              <a:rPr lang="en-US" dirty="0"/>
              <a:t>Mr. Rob Stacy from Houston, TX</a:t>
            </a:r>
          </a:p>
          <a:p>
            <a:endParaRPr lang="en-US" altLang="en-US" b="1" dirty="0">
              <a:cs typeface="Times New Roman" panose="02020603050405020304" pitchFamily="18" charset="0"/>
            </a:endParaRPr>
          </a:p>
          <a:p>
            <a:r>
              <a:rPr lang="en-US" altLang="en-US" b="1" dirty="0">
                <a:cs typeface="Times New Roman" panose="02020603050405020304" pitchFamily="18" charset="0"/>
              </a:rPr>
              <a:t>Thank you to all the colleagues, graduate and graduate students who worked hard to make these projects possible.</a:t>
            </a:r>
          </a:p>
          <a:p>
            <a:endParaRPr lang="en-US" altLang="en-US" b="1" dirty="0">
              <a:cs typeface="Times New Roman" panose="02020603050405020304" pitchFamily="18" charset="0"/>
            </a:endParaRPr>
          </a:p>
          <a:p>
            <a:r>
              <a:rPr lang="en-US" altLang="en-US" b="1" dirty="0">
                <a:cs typeface="Times New Roman" panose="02020603050405020304" pitchFamily="18" charset="0"/>
              </a:rPr>
              <a:t>We are in deep gratitude to the landowners in Texas and partners who graciously granted us access to their properties.</a:t>
            </a:r>
          </a:p>
        </p:txBody>
      </p:sp>
      <p:sp>
        <p:nvSpPr>
          <p:cNvPr id="5" name="TextBox 4"/>
          <p:cNvSpPr txBox="1"/>
          <p:nvPr/>
        </p:nvSpPr>
        <p:spPr>
          <a:xfrm>
            <a:off x="3279455" y="166469"/>
            <a:ext cx="2635914" cy="646331"/>
          </a:xfrm>
          <a:prstGeom prst="rect">
            <a:avLst/>
          </a:prstGeom>
          <a:noFill/>
        </p:spPr>
        <p:txBody>
          <a:bodyPr wrap="none" rtlCol="0">
            <a:spAutoFit/>
          </a:bodyPr>
          <a:lstStyle/>
          <a:p>
            <a:pPr algn="ctr"/>
            <a:r>
              <a:rPr lang="en-US" sz="3600" b="1" dirty="0"/>
              <a:t>THANK YOU!</a:t>
            </a:r>
          </a:p>
        </p:txBody>
      </p:sp>
    </p:spTree>
    <p:extLst>
      <p:ext uri="{BB962C8B-B14F-4D97-AF65-F5344CB8AC3E}">
        <p14:creationId xmlns:p14="http://schemas.microsoft.com/office/powerpoint/2010/main" val="3172058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FB9907-8EFA-405E-B690-0E2FFB566777}"/>
              </a:ext>
            </a:extLst>
          </p:cNvPr>
          <p:cNvSpPr txBox="1"/>
          <p:nvPr/>
        </p:nvSpPr>
        <p:spPr>
          <a:xfrm>
            <a:off x="3540645" y="125435"/>
            <a:ext cx="2138920" cy="584775"/>
          </a:xfrm>
          <a:prstGeom prst="rect">
            <a:avLst/>
          </a:prstGeom>
          <a:noFill/>
        </p:spPr>
        <p:txBody>
          <a:bodyPr wrap="none" rtlCol="0">
            <a:spAutoFit/>
          </a:bodyPr>
          <a:lstStyle/>
          <a:p>
            <a:pPr algn="ctr"/>
            <a:r>
              <a:rPr lang="en-US" sz="3200" b="1" dirty="0">
                <a:cs typeface="Times New Roman" panose="02020603050405020304" pitchFamily="18" charset="0"/>
              </a:rPr>
              <a:t>Questions?</a:t>
            </a:r>
          </a:p>
        </p:txBody>
      </p:sp>
      <p:pic>
        <p:nvPicPr>
          <p:cNvPr id="3" name="Picture 2">
            <a:extLst>
              <a:ext uri="{FF2B5EF4-FFF2-40B4-BE49-F238E27FC236}">
                <a16:creationId xmlns:a16="http://schemas.microsoft.com/office/drawing/2014/main" id="{01A98C49-D468-44F0-979D-C9EEA2382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81" y="861203"/>
            <a:ext cx="8695426" cy="5796951"/>
          </a:xfrm>
          <a:prstGeom prst="rect">
            <a:avLst/>
          </a:prstGeom>
        </p:spPr>
      </p:pic>
    </p:spTree>
    <p:extLst>
      <p:ext uri="{BB962C8B-B14F-4D97-AF65-F5344CB8AC3E}">
        <p14:creationId xmlns:p14="http://schemas.microsoft.com/office/powerpoint/2010/main" val="2475404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805" y="50188"/>
            <a:ext cx="8696420" cy="584775"/>
          </a:xfrm>
          <a:prstGeom prst="rect">
            <a:avLst/>
          </a:prstGeom>
          <a:noFill/>
        </p:spPr>
        <p:txBody>
          <a:bodyPr wrap="none" rtlCol="0">
            <a:spAutoFit/>
          </a:bodyPr>
          <a:lstStyle/>
          <a:p>
            <a:pPr algn="ctr"/>
            <a:r>
              <a:rPr lang="en-US" sz="3200" b="1" dirty="0"/>
              <a:t>Key considerations for a successful drone program</a:t>
            </a:r>
          </a:p>
        </p:txBody>
      </p:sp>
      <p:sp>
        <p:nvSpPr>
          <p:cNvPr id="4" name="TextBox 3"/>
          <p:cNvSpPr txBox="1"/>
          <p:nvPr/>
        </p:nvSpPr>
        <p:spPr>
          <a:xfrm>
            <a:off x="223775" y="634963"/>
            <a:ext cx="8518585"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Safety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Program/project objectives.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Team effort.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Understanding of laws and regulations.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Continuous training for all pilots (software/hardware/regulations).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Protocol development for drones safety and fleet management.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Development of a strategy to have continuous funding.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Long-term planning.</a:t>
            </a:r>
          </a:p>
        </p:txBody>
      </p:sp>
    </p:spTree>
    <p:extLst>
      <p:ext uri="{BB962C8B-B14F-4D97-AF65-F5344CB8AC3E}">
        <p14:creationId xmlns:p14="http://schemas.microsoft.com/office/powerpoint/2010/main" val="4282042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5111" y="50188"/>
            <a:ext cx="5533824" cy="584775"/>
          </a:xfrm>
          <a:prstGeom prst="rect">
            <a:avLst/>
          </a:prstGeom>
          <a:noFill/>
        </p:spPr>
        <p:txBody>
          <a:bodyPr wrap="none" rtlCol="0">
            <a:spAutoFit/>
          </a:bodyPr>
          <a:lstStyle/>
          <a:p>
            <a:pPr algn="ctr"/>
            <a:r>
              <a:rPr lang="en-US" sz="3200" b="1" dirty="0"/>
              <a:t>Important regulations to follow</a:t>
            </a:r>
          </a:p>
        </p:txBody>
      </p:sp>
      <p:sp>
        <p:nvSpPr>
          <p:cNvPr id="4" name="TextBox 3"/>
          <p:cNvSpPr txBox="1"/>
          <p:nvPr/>
        </p:nvSpPr>
        <p:spPr>
          <a:xfrm>
            <a:off x="1366807" y="936506"/>
            <a:ext cx="6164293"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Federal regulations</a:t>
            </a:r>
          </a:p>
          <a:p>
            <a:pPr marL="742950" lvl="1" indent="-285750">
              <a:buFont typeface="Arial" panose="020B0604020202020204" pitchFamily="34" charset="0"/>
              <a:buChar char="•"/>
            </a:pPr>
            <a:r>
              <a:rPr lang="en-US" sz="2400" dirty="0"/>
              <a:t>Part 107</a:t>
            </a:r>
          </a:p>
          <a:p>
            <a:pPr marL="742950" lvl="1" indent="-285750">
              <a:buFont typeface="Arial" panose="020B0604020202020204" pitchFamily="34" charset="0"/>
              <a:buChar char="•"/>
            </a:pPr>
            <a:r>
              <a:rPr lang="en-US" sz="2400" dirty="0"/>
              <a:t>FAA regulations</a:t>
            </a:r>
          </a:p>
          <a:p>
            <a:pPr marL="742950" lvl="1" indent="-285750">
              <a:buFont typeface="Arial" panose="020B0604020202020204" pitchFamily="34" charset="0"/>
              <a:buChar char="•"/>
            </a:pPr>
            <a:r>
              <a:rPr lang="en-US" sz="2400" dirty="0"/>
              <a:t>USFWS regulations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State regulations</a:t>
            </a:r>
          </a:p>
          <a:p>
            <a:pPr marL="742950" lvl="1" indent="-285750">
              <a:buFont typeface="Arial" panose="020B0604020202020204" pitchFamily="34" charset="0"/>
              <a:buChar char="•"/>
            </a:pPr>
            <a:r>
              <a:rPr lang="en-US" sz="2400" dirty="0"/>
              <a:t>Regulations over urban areas</a:t>
            </a:r>
          </a:p>
          <a:p>
            <a:pPr marL="742950" lvl="1" indent="-285750">
              <a:buFont typeface="Arial" panose="020B0604020202020204" pitchFamily="34" charset="0"/>
              <a:buChar char="•"/>
            </a:pPr>
            <a:r>
              <a:rPr lang="en-US" sz="2400" dirty="0"/>
              <a:t>Texas Parks and Wildlife Department</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University regulations</a:t>
            </a:r>
          </a:p>
          <a:p>
            <a:pPr marL="742950" lvl="1" indent="-285750">
              <a:buFont typeface="Arial" panose="020B0604020202020204" pitchFamily="34" charset="0"/>
              <a:buChar char="•"/>
            </a:pPr>
            <a:r>
              <a:rPr lang="en-US" sz="2400" dirty="0"/>
              <a:t>Drone policies</a:t>
            </a:r>
          </a:p>
          <a:p>
            <a:pPr marL="742950" lvl="1" indent="-285750">
              <a:buFont typeface="Arial" panose="020B0604020202020204" pitchFamily="34" charset="0"/>
              <a:buChar char="•"/>
            </a:pPr>
            <a:r>
              <a:rPr lang="en-US" sz="2400" dirty="0"/>
              <a:t>Risk management</a:t>
            </a:r>
          </a:p>
          <a:p>
            <a:pPr marL="742950" lvl="1" indent="-285750">
              <a:buFont typeface="Arial" panose="020B0604020202020204" pitchFamily="34" charset="0"/>
              <a:buChar char="•"/>
            </a:pPr>
            <a:r>
              <a:rPr lang="en-US" sz="2400" dirty="0"/>
              <a:t>Insurance</a:t>
            </a:r>
          </a:p>
          <a:p>
            <a:pPr marL="742950" lvl="1" indent="-285750">
              <a:buFont typeface="Arial" panose="020B0604020202020204" pitchFamily="34" charset="0"/>
              <a:buChar char="•"/>
            </a:pPr>
            <a:r>
              <a:rPr lang="en-US" sz="2400" dirty="0"/>
              <a:t>Compliance.</a:t>
            </a:r>
          </a:p>
        </p:txBody>
      </p:sp>
    </p:spTree>
    <p:extLst>
      <p:ext uri="{BB962C8B-B14F-4D97-AF65-F5344CB8AC3E}">
        <p14:creationId xmlns:p14="http://schemas.microsoft.com/office/powerpoint/2010/main" val="3421320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4669" y="50188"/>
            <a:ext cx="4194738" cy="584775"/>
          </a:xfrm>
          <a:prstGeom prst="rect">
            <a:avLst/>
          </a:prstGeom>
          <a:noFill/>
        </p:spPr>
        <p:txBody>
          <a:bodyPr wrap="none" rtlCol="0">
            <a:spAutoFit/>
          </a:bodyPr>
          <a:lstStyle/>
          <a:p>
            <a:pPr algn="ctr"/>
            <a:r>
              <a:rPr lang="en-US" sz="3200" b="1" dirty="0"/>
              <a:t>Hardware and software</a:t>
            </a:r>
          </a:p>
        </p:txBody>
      </p:sp>
      <p:sp>
        <p:nvSpPr>
          <p:cNvPr id="4" name="TextBox 3"/>
          <p:cNvSpPr txBox="1"/>
          <p:nvPr/>
        </p:nvSpPr>
        <p:spPr>
          <a:xfrm>
            <a:off x="300007" y="1720840"/>
            <a:ext cx="455139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Batteries</a:t>
            </a:r>
          </a:p>
          <a:p>
            <a:pPr marL="285750" indent="-285750">
              <a:buFont typeface="Arial" panose="020B0604020202020204" pitchFamily="34" charset="0"/>
              <a:buChar char="•"/>
            </a:pPr>
            <a:r>
              <a:rPr lang="en-US" sz="2400" dirty="0"/>
              <a:t>Replacement propellers</a:t>
            </a:r>
          </a:p>
          <a:p>
            <a:pPr marL="285750" indent="-285750">
              <a:buFont typeface="Arial" panose="020B0604020202020204" pitchFamily="34" charset="0"/>
              <a:buChar char="•"/>
            </a:pPr>
            <a:r>
              <a:rPr lang="en-US" sz="2400" dirty="0"/>
              <a:t>Anemometers</a:t>
            </a:r>
          </a:p>
          <a:p>
            <a:pPr marL="285750" indent="-285750">
              <a:buFont typeface="Arial" panose="020B0604020202020204" pitchFamily="34" charset="0"/>
              <a:buChar char="•"/>
            </a:pPr>
            <a:r>
              <a:rPr lang="en-US" sz="2400" dirty="0"/>
              <a:t>Cones</a:t>
            </a:r>
          </a:p>
          <a:p>
            <a:pPr marL="285750" indent="-285750">
              <a:buFont typeface="Arial" panose="020B0604020202020204" pitchFamily="34" charset="0"/>
              <a:buChar char="•"/>
            </a:pPr>
            <a:r>
              <a:rPr lang="en-US" sz="2400" dirty="0"/>
              <a:t>Strobes</a:t>
            </a:r>
          </a:p>
          <a:p>
            <a:pPr marL="285750" indent="-285750">
              <a:buFont typeface="Arial" panose="020B0604020202020204" pitchFamily="34" charset="0"/>
              <a:buChar char="•"/>
            </a:pPr>
            <a:r>
              <a:rPr lang="en-US" sz="2400" dirty="0"/>
              <a:t>Flashlights</a:t>
            </a:r>
          </a:p>
          <a:p>
            <a:pPr marL="285750" indent="-285750">
              <a:buFont typeface="Arial" panose="020B0604020202020204" pitchFamily="34" charset="0"/>
              <a:buChar char="•"/>
            </a:pPr>
            <a:r>
              <a:rPr lang="en-US" sz="2400" dirty="0"/>
              <a:t>night light systems</a:t>
            </a:r>
          </a:p>
          <a:p>
            <a:pPr marL="285750" indent="-285750">
              <a:buFont typeface="Arial" panose="020B0604020202020204" pitchFamily="34" charset="0"/>
              <a:buChar char="•"/>
            </a:pPr>
            <a:r>
              <a:rPr lang="en-US" sz="2400" dirty="0"/>
              <a:t>Two-way radio communications</a:t>
            </a:r>
          </a:p>
          <a:p>
            <a:pPr marL="285750" indent="-28575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B864AA8C-81A8-49FD-916D-4A8D62C50A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34" t="7335" r="33302" b="19222"/>
          <a:stretch/>
        </p:blipFill>
        <p:spPr>
          <a:xfrm>
            <a:off x="3925048" y="1162906"/>
            <a:ext cx="1493264" cy="2266094"/>
          </a:xfrm>
          <a:prstGeom prst="rect">
            <a:avLst/>
          </a:prstGeom>
        </p:spPr>
      </p:pic>
      <p:pic>
        <p:nvPicPr>
          <p:cNvPr id="6" name="Picture 5">
            <a:extLst>
              <a:ext uri="{FF2B5EF4-FFF2-40B4-BE49-F238E27FC236}">
                <a16:creationId xmlns:a16="http://schemas.microsoft.com/office/drawing/2014/main" id="{97A75716-7814-4308-BCEE-A69376235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224" y="887871"/>
            <a:ext cx="2858769" cy="5082258"/>
          </a:xfrm>
          <a:prstGeom prst="rect">
            <a:avLst/>
          </a:prstGeom>
        </p:spPr>
      </p:pic>
    </p:spTree>
    <p:extLst>
      <p:ext uri="{BB962C8B-B14F-4D97-AF65-F5344CB8AC3E}">
        <p14:creationId xmlns:p14="http://schemas.microsoft.com/office/powerpoint/2010/main" val="306112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7340" y="50188"/>
            <a:ext cx="3669402" cy="584775"/>
          </a:xfrm>
          <a:prstGeom prst="rect">
            <a:avLst/>
          </a:prstGeom>
          <a:noFill/>
        </p:spPr>
        <p:txBody>
          <a:bodyPr wrap="none" rtlCol="0">
            <a:spAutoFit/>
          </a:bodyPr>
          <a:lstStyle/>
          <a:p>
            <a:pPr algn="ctr"/>
            <a:r>
              <a:rPr lang="en-US" sz="3200" b="1" dirty="0"/>
              <a:t>Planning your flights</a:t>
            </a:r>
          </a:p>
        </p:txBody>
      </p:sp>
      <p:sp>
        <p:nvSpPr>
          <p:cNvPr id="4" name="TextBox 3"/>
          <p:cNvSpPr txBox="1"/>
          <p:nvPr/>
        </p:nvSpPr>
        <p:spPr>
          <a:xfrm>
            <a:off x="165100" y="1789022"/>
            <a:ext cx="455139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Weather conditions</a:t>
            </a:r>
          </a:p>
          <a:p>
            <a:pPr marL="285750" indent="-285750">
              <a:buFont typeface="Arial" panose="020B0604020202020204" pitchFamily="34" charset="0"/>
              <a:buChar char="•"/>
            </a:pPr>
            <a:r>
              <a:rPr lang="en-US" sz="2400" dirty="0"/>
              <a:t>Risk management forms</a:t>
            </a:r>
          </a:p>
          <a:p>
            <a:pPr marL="285750" indent="-285750">
              <a:buFont typeface="Arial" panose="020B0604020202020204" pitchFamily="34" charset="0"/>
              <a:buChar char="•"/>
            </a:pPr>
            <a:r>
              <a:rPr lang="en-US" sz="2400" dirty="0"/>
              <a:t>Pilots and visual observers</a:t>
            </a:r>
          </a:p>
          <a:p>
            <a:pPr marL="285750" indent="-285750">
              <a:buFont typeface="Arial" panose="020B0604020202020204" pitchFamily="34" charset="0"/>
              <a:buChar char="•"/>
            </a:pPr>
            <a:r>
              <a:rPr lang="en-US" sz="2400" dirty="0"/>
              <a:t>Software and hardware updates</a:t>
            </a:r>
          </a:p>
          <a:p>
            <a:pPr marL="285750" indent="-285750">
              <a:buFont typeface="Arial" panose="020B0604020202020204" pitchFamily="34" charset="0"/>
              <a:buChar char="•"/>
            </a:pPr>
            <a:r>
              <a:rPr lang="en-US" sz="2400" dirty="0"/>
              <a:t>Drone maintenance checklist</a:t>
            </a:r>
          </a:p>
          <a:p>
            <a:pPr marL="285750" indent="-285750">
              <a:buFont typeface="Arial" panose="020B0604020202020204" pitchFamily="34" charset="0"/>
              <a:buChar char="•"/>
            </a:pPr>
            <a:r>
              <a:rPr lang="en-US" sz="2400" dirty="0"/>
              <a:t>Mission planning</a:t>
            </a:r>
          </a:p>
          <a:p>
            <a:pPr marL="285750" indent="-285750">
              <a:buFont typeface="Arial" panose="020B0604020202020204" pitchFamily="34" charset="0"/>
              <a:buChar char="•"/>
            </a:pPr>
            <a:r>
              <a:rPr lang="en-US" sz="2400" dirty="0"/>
              <a:t>Batteries</a:t>
            </a:r>
          </a:p>
          <a:p>
            <a:pPr marL="285750" indent="-285750">
              <a:buFont typeface="Arial" panose="020B0604020202020204" pitchFamily="34" charset="0"/>
              <a:buChar char="•"/>
            </a:pPr>
            <a:r>
              <a:rPr lang="en-US" sz="2400" dirty="0"/>
              <a:t>Equipment checkout</a:t>
            </a:r>
          </a:p>
          <a:p>
            <a:pPr marL="285750" indent="-285750">
              <a:buFont typeface="Arial" panose="020B0604020202020204" pitchFamily="34" charset="0"/>
              <a:buChar char="•"/>
            </a:pPr>
            <a:r>
              <a:rPr lang="en-US" sz="2400" dirty="0"/>
              <a:t>Folder checkout</a:t>
            </a:r>
          </a:p>
        </p:txBody>
      </p:sp>
      <p:pic>
        <p:nvPicPr>
          <p:cNvPr id="7" name="Picture 6">
            <a:extLst>
              <a:ext uri="{FF2B5EF4-FFF2-40B4-BE49-F238E27FC236}">
                <a16:creationId xmlns:a16="http://schemas.microsoft.com/office/drawing/2014/main" id="{A493DF25-97A1-412A-AF28-93AD40E0E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6132" y="1789022"/>
            <a:ext cx="3614468" cy="2409645"/>
          </a:xfrm>
          <a:prstGeom prst="rect">
            <a:avLst/>
          </a:prstGeom>
        </p:spPr>
      </p:pic>
    </p:spTree>
    <p:extLst>
      <p:ext uri="{BB962C8B-B14F-4D97-AF65-F5344CB8AC3E}">
        <p14:creationId xmlns:p14="http://schemas.microsoft.com/office/powerpoint/2010/main" val="405412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9812" y="50188"/>
            <a:ext cx="4324389" cy="584775"/>
          </a:xfrm>
          <a:prstGeom prst="rect">
            <a:avLst/>
          </a:prstGeom>
          <a:noFill/>
        </p:spPr>
        <p:txBody>
          <a:bodyPr wrap="none" rtlCol="0">
            <a:spAutoFit/>
          </a:bodyPr>
          <a:lstStyle/>
          <a:p>
            <a:pPr algn="ctr"/>
            <a:r>
              <a:rPr lang="en-US" sz="3200" b="1" dirty="0"/>
              <a:t>Why the LEAD program?</a:t>
            </a:r>
          </a:p>
        </p:txBody>
      </p:sp>
      <p:sp>
        <p:nvSpPr>
          <p:cNvPr id="4" name="TextBox 3"/>
          <p:cNvSpPr txBox="1"/>
          <p:nvPr/>
        </p:nvSpPr>
        <p:spPr>
          <a:xfrm>
            <a:off x="168215" y="930276"/>
            <a:ext cx="4403786"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Drones are the fastest growing market in the geospatial industry.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Drones have change the way data is collected, managed and displayed.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Opportunities in every field: oil industry, conservation, real state, insurance, fire, law enforcement, geospatial intelligence, etc. </a:t>
            </a:r>
          </a:p>
        </p:txBody>
      </p:sp>
      <p:pic>
        <p:nvPicPr>
          <p:cNvPr id="5" name="Picture 4">
            <a:extLst>
              <a:ext uri="{FF2B5EF4-FFF2-40B4-BE49-F238E27FC236}">
                <a16:creationId xmlns:a16="http://schemas.microsoft.com/office/drawing/2014/main" id="{334B9F52-405B-4F5E-A104-FFFD275D01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793" r="26132"/>
          <a:stretch/>
        </p:blipFill>
        <p:spPr>
          <a:xfrm>
            <a:off x="4882551" y="634963"/>
            <a:ext cx="3847381" cy="6096000"/>
          </a:xfrm>
          <a:prstGeom prst="rect">
            <a:avLst/>
          </a:prstGeom>
        </p:spPr>
      </p:pic>
    </p:spTree>
    <p:extLst>
      <p:ext uri="{BB962C8B-B14F-4D97-AF65-F5344CB8AC3E}">
        <p14:creationId xmlns:p14="http://schemas.microsoft.com/office/powerpoint/2010/main" val="1018487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0596" y="50188"/>
            <a:ext cx="3082895" cy="584775"/>
          </a:xfrm>
          <a:prstGeom prst="rect">
            <a:avLst/>
          </a:prstGeom>
          <a:noFill/>
        </p:spPr>
        <p:txBody>
          <a:bodyPr wrap="none" rtlCol="0">
            <a:spAutoFit/>
          </a:bodyPr>
          <a:lstStyle/>
          <a:p>
            <a:pPr algn="ctr"/>
            <a:r>
              <a:rPr lang="en-US" sz="3200" b="1" dirty="0"/>
              <a:t>Mission planning</a:t>
            </a:r>
          </a:p>
        </p:txBody>
      </p:sp>
      <p:sp>
        <p:nvSpPr>
          <p:cNvPr id="4" name="TextBox 3"/>
          <p:cNvSpPr txBox="1"/>
          <p:nvPr/>
        </p:nvSpPr>
        <p:spPr>
          <a:xfrm>
            <a:off x="165101" y="1789022"/>
            <a:ext cx="331404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Flight altitude</a:t>
            </a:r>
          </a:p>
          <a:p>
            <a:pPr marL="285750" indent="-285750">
              <a:buFont typeface="Arial" panose="020B0604020202020204" pitchFamily="34" charset="0"/>
              <a:buChar char="•"/>
            </a:pPr>
            <a:r>
              <a:rPr lang="en-US" sz="2400" dirty="0"/>
              <a:t>Flight area</a:t>
            </a:r>
          </a:p>
          <a:p>
            <a:pPr marL="285750" indent="-285750">
              <a:buFont typeface="Arial" panose="020B0604020202020204" pitchFamily="34" charset="0"/>
              <a:buChar char="•"/>
            </a:pPr>
            <a:r>
              <a:rPr lang="en-US" sz="2400" dirty="0"/>
              <a:t>Time of the year</a:t>
            </a:r>
          </a:p>
          <a:p>
            <a:pPr marL="285750" indent="-285750">
              <a:buFont typeface="Arial" panose="020B0604020202020204" pitchFamily="34" charset="0"/>
              <a:buChar char="•"/>
            </a:pPr>
            <a:r>
              <a:rPr lang="en-US" sz="2400" dirty="0"/>
              <a:t>Ambient temperature</a:t>
            </a:r>
          </a:p>
          <a:p>
            <a:pPr marL="285750" indent="-285750">
              <a:buFont typeface="Arial" panose="020B0604020202020204" pitchFamily="34" charset="0"/>
              <a:buChar char="•"/>
            </a:pPr>
            <a:r>
              <a:rPr lang="en-US" sz="2400" dirty="0"/>
              <a:t>Topography</a:t>
            </a:r>
          </a:p>
        </p:txBody>
      </p:sp>
      <p:pic>
        <p:nvPicPr>
          <p:cNvPr id="5" name="Picture 4">
            <a:extLst>
              <a:ext uri="{FF2B5EF4-FFF2-40B4-BE49-F238E27FC236}">
                <a16:creationId xmlns:a16="http://schemas.microsoft.com/office/drawing/2014/main" id="{8FC4512C-F5F0-4DBB-BB69-2DD349594E1B}"/>
              </a:ext>
            </a:extLst>
          </p:cNvPr>
          <p:cNvPicPr>
            <a:picLocks noChangeAspect="1"/>
          </p:cNvPicPr>
          <p:nvPr/>
        </p:nvPicPr>
        <p:blipFill>
          <a:blip r:embed="rId2"/>
          <a:stretch>
            <a:fillRect/>
          </a:stretch>
        </p:blipFill>
        <p:spPr>
          <a:xfrm>
            <a:off x="3517847" y="1459420"/>
            <a:ext cx="5461052" cy="4378423"/>
          </a:xfrm>
          <a:prstGeom prst="rect">
            <a:avLst/>
          </a:prstGeom>
        </p:spPr>
      </p:pic>
      <p:sp>
        <p:nvSpPr>
          <p:cNvPr id="6" name="TextBox 5">
            <a:extLst>
              <a:ext uri="{FF2B5EF4-FFF2-40B4-BE49-F238E27FC236}">
                <a16:creationId xmlns:a16="http://schemas.microsoft.com/office/drawing/2014/main" id="{2FA35F44-8F6D-4BE2-A003-1A83B82CF076}"/>
              </a:ext>
            </a:extLst>
          </p:cNvPr>
          <p:cNvSpPr txBox="1"/>
          <p:nvPr/>
        </p:nvSpPr>
        <p:spPr>
          <a:xfrm>
            <a:off x="6856908" y="5837843"/>
            <a:ext cx="2121991" cy="369332"/>
          </a:xfrm>
          <a:prstGeom prst="rect">
            <a:avLst/>
          </a:prstGeom>
          <a:noFill/>
        </p:spPr>
        <p:txBody>
          <a:bodyPr wrap="none" rtlCol="0">
            <a:spAutoFit/>
          </a:bodyPr>
          <a:lstStyle/>
          <a:p>
            <a:r>
              <a:rPr lang="en-US" dirty="0"/>
              <a:t>DiMaggio et al. 2020</a:t>
            </a:r>
          </a:p>
        </p:txBody>
      </p:sp>
    </p:spTree>
    <p:extLst>
      <p:ext uri="{BB962C8B-B14F-4D97-AF65-F5344CB8AC3E}">
        <p14:creationId xmlns:p14="http://schemas.microsoft.com/office/powerpoint/2010/main" val="1276394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2569" y="50188"/>
            <a:ext cx="5978881" cy="584775"/>
          </a:xfrm>
          <a:prstGeom prst="rect">
            <a:avLst/>
          </a:prstGeom>
          <a:noFill/>
        </p:spPr>
        <p:txBody>
          <a:bodyPr wrap="none" rtlCol="0">
            <a:spAutoFit/>
          </a:bodyPr>
          <a:lstStyle/>
          <a:p>
            <a:pPr algn="ctr"/>
            <a:r>
              <a:rPr lang="en-US" sz="3200" b="1" dirty="0"/>
              <a:t>Why the LEAD program in RWFM?</a:t>
            </a:r>
          </a:p>
        </p:txBody>
      </p:sp>
      <p:sp>
        <p:nvSpPr>
          <p:cNvPr id="4" name="TextBox 3"/>
          <p:cNvSpPr txBox="1"/>
          <p:nvPr/>
        </p:nvSpPr>
        <p:spPr>
          <a:xfrm>
            <a:off x="168215" y="930276"/>
            <a:ext cx="4015596" cy="3046988"/>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Key to prepare a new generation of competitive professionals in the market.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Huge opportunities in natural resources from research to extension.</a:t>
            </a:r>
          </a:p>
        </p:txBody>
      </p:sp>
      <p:pic>
        <p:nvPicPr>
          <p:cNvPr id="5" name="Picture 4">
            <a:extLst>
              <a:ext uri="{FF2B5EF4-FFF2-40B4-BE49-F238E27FC236}">
                <a16:creationId xmlns:a16="http://schemas.microsoft.com/office/drawing/2014/main" id="{55E8B1C1-7C0C-464A-8A7D-23C5808E2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170" r="27634"/>
          <a:stretch/>
        </p:blipFill>
        <p:spPr>
          <a:xfrm>
            <a:off x="4385812" y="562155"/>
            <a:ext cx="4589973" cy="6096000"/>
          </a:xfrm>
          <a:prstGeom prst="rect">
            <a:avLst/>
          </a:prstGeom>
        </p:spPr>
      </p:pic>
    </p:spTree>
    <p:extLst>
      <p:ext uri="{BB962C8B-B14F-4D97-AF65-F5344CB8AC3E}">
        <p14:creationId xmlns:p14="http://schemas.microsoft.com/office/powerpoint/2010/main" val="228262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3243" y="50188"/>
            <a:ext cx="5997539" cy="584775"/>
          </a:xfrm>
          <a:prstGeom prst="rect">
            <a:avLst/>
          </a:prstGeom>
          <a:noFill/>
        </p:spPr>
        <p:txBody>
          <a:bodyPr wrap="none" rtlCol="0">
            <a:spAutoFit/>
          </a:bodyPr>
          <a:lstStyle/>
          <a:p>
            <a:pPr algn="ctr"/>
            <a:r>
              <a:rPr lang="en-US" sz="3200" b="1" dirty="0"/>
              <a:t>Why the LEAD Program at RWFM?</a:t>
            </a:r>
          </a:p>
        </p:txBody>
      </p:sp>
      <p:sp>
        <p:nvSpPr>
          <p:cNvPr id="4" name="TextBox 3"/>
          <p:cNvSpPr txBox="1"/>
          <p:nvPr/>
        </p:nvSpPr>
        <p:spPr>
          <a:xfrm>
            <a:off x="168215" y="1034077"/>
            <a:ext cx="4015596"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Drones are becoming an important component of the toolbox for the range and wildlife professional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More and more ranches are routinely adopting geospatial technologies, including drones.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Over 1000 scientific articles on wildlife and drones to date.</a:t>
            </a:r>
          </a:p>
        </p:txBody>
      </p:sp>
      <p:pic>
        <p:nvPicPr>
          <p:cNvPr id="6" name="Picture 5">
            <a:extLst>
              <a:ext uri="{FF2B5EF4-FFF2-40B4-BE49-F238E27FC236}">
                <a16:creationId xmlns:a16="http://schemas.microsoft.com/office/drawing/2014/main" id="{C39AF40C-B01B-4AD1-A0A1-EFAE15343D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467" r="18467"/>
          <a:stretch/>
        </p:blipFill>
        <p:spPr>
          <a:xfrm>
            <a:off x="4183811" y="930276"/>
            <a:ext cx="4893484" cy="5172913"/>
          </a:xfrm>
          <a:prstGeom prst="rect">
            <a:avLst/>
          </a:prstGeom>
        </p:spPr>
      </p:pic>
    </p:spTree>
    <p:extLst>
      <p:ext uri="{BB962C8B-B14F-4D97-AF65-F5344CB8AC3E}">
        <p14:creationId xmlns:p14="http://schemas.microsoft.com/office/powerpoint/2010/main" val="3351916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023" y="50188"/>
            <a:ext cx="3679982" cy="584775"/>
          </a:xfrm>
          <a:prstGeom prst="rect">
            <a:avLst/>
          </a:prstGeom>
          <a:noFill/>
        </p:spPr>
        <p:txBody>
          <a:bodyPr wrap="none" rtlCol="0">
            <a:spAutoFit/>
          </a:bodyPr>
          <a:lstStyle/>
          <a:p>
            <a:pPr algn="ctr"/>
            <a:r>
              <a:rPr lang="en-US" sz="3200" b="1" dirty="0"/>
              <a:t>Special wildlife issue</a:t>
            </a:r>
          </a:p>
        </p:txBody>
      </p:sp>
      <p:pic>
        <p:nvPicPr>
          <p:cNvPr id="8" name="Picture 7">
            <a:extLst>
              <a:ext uri="{FF2B5EF4-FFF2-40B4-BE49-F238E27FC236}">
                <a16:creationId xmlns:a16="http://schemas.microsoft.com/office/drawing/2014/main" id="{4D6C8966-3D7B-D22A-294E-E3DC382532C5}"/>
              </a:ext>
            </a:extLst>
          </p:cNvPr>
          <p:cNvPicPr>
            <a:picLocks noChangeAspect="1"/>
          </p:cNvPicPr>
          <p:nvPr/>
        </p:nvPicPr>
        <p:blipFill rotWithShape="1">
          <a:blip r:embed="rId2"/>
          <a:srcRect l="19362" t="8865" r="21489" b="6029"/>
          <a:stretch/>
        </p:blipFill>
        <p:spPr>
          <a:xfrm>
            <a:off x="1541835" y="800334"/>
            <a:ext cx="6309020" cy="5106221"/>
          </a:xfrm>
          <a:prstGeom prst="rect">
            <a:avLst/>
          </a:prstGeom>
        </p:spPr>
      </p:pic>
      <p:sp>
        <p:nvSpPr>
          <p:cNvPr id="10" name="TextBox 9">
            <a:extLst>
              <a:ext uri="{FF2B5EF4-FFF2-40B4-BE49-F238E27FC236}">
                <a16:creationId xmlns:a16="http://schemas.microsoft.com/office/drawing/2014/main" id="{68662FDB-A827-87C6-9592-5DDFB470A958}"/>
              </a:ext>
            </a:extLst>
          </p:cNvPr>
          <p:cNvSpPr txBox="1"/>
          <p:nvPr/>
        </p:nvSpPr>
        <p:spPr>
          <a:xfrm>
            <a:off x="1420556" y="6071926"/>
            <a:ext cx="6551578" cy="369332"/>
          </a:xfrm>
          <a:prstGeom prst="rect">
            <a:avLst/>
          </a:prstGeom>
          <a:noFill/>
        </p:spPr>
        <p:txBody>
          <a:bodyPr wrap="square">
            <a:spAutoFit/>
          </a:bodyPr>
          <a:lstStyle/>
          <a:p>
            <a:r>
              <a:rPr lang="en-US" dirty="0">
                <a:hlinkClick r:id="rId3"/>
              </a:rPr>
              <a:t>https://www.mdpi.com/journal/drones/special_issues/EN8375JE1F</a:t>
            </a:r>
            <a:endParaRPr lang="en-US" dirty="0"/>
          </a:p>
        </p:txBody>
      </p:sp>
      <p:pic>
        <p:nvPicPr>
          <p:cNvPr id="14" name="Picture 13">
            <a:extLst>
              <a:ext uri="{FF2B5EF4-FFF2-40B4-BE49-F238E27FC236}">
                <a16:creationId xmlns:a16="http://schemas.microsoft.com/office/drawing/2014/main" id="{BEBCD1BE-F0DD-A8E8-88F0-715E98D03191}"/>
              </a:ext>
            </a:extLst>
          </p:cNvPr>
          <p:cNvPicPr>
            <a:picLocks noChangeAspect="1"/>
          </p:cNvPicPr>
          <p:nvPr/>
        </p:nvPicPr>
        <p:blipFill rotWithShape="1">
          <a:blip r:embed="rId4"/>
          <a:srcRect l="67022" t="29291" r="19468" b="45745"/>
          <a:stretch/>
        </p:blipFill>
        <p:spPr>
          <a:xfrm>
            <a:off x="7684218" y="2899102"/>
            <a:ext cx="1459782" cy="1517256"/>
          </a:xfrm>
          <a:prstGeom prst="rect">
            <a:avLst/>
          </a:prstGeom>
        </p:spPr>
      </p:pic>
    </p:spTree>
    <p:extLst>
      <p:ext uri="{BB962C8B-B14F-4D97-AF65-F5344CB8AC3E}">
        <p14:creationId xmlns:p14="http://schemas.microsoft.com/office/powerpoint/2010/main" val="404423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023" y="50188"/>
            <a:ext cx="3679982" cy="584775"/>
          </a:xfrm>
          <a:prstGeom prst="rect">
            <a:avLst/>
          </a:prstGeom>
          <a:noFill/>
        </p:spPr>
        <p:txBody>
          <a:bodyPr wrap="none" rtlCol="0">
            <a:spAutoFit/>
          </a:bodyPr>
          <a:lstStyle/>
          <a:p>
            <a:pPr algn="ctr"/>
            <a:r>
              <a:rPr lang="en-US" sz="3200" b="1" dirty="0"/>
              <a:t>Special wildlife issue</a:t>
            </a:r>
          </a:p>
        </p:txBody>
      </p:sp>
      <p:pic>
        <p:nvPicPr>
          <p:cNvPr id="4" name="Picture 3">
            <a:extLst>
              <a:ext uri="{FF2B5EF4-FFF2-40B4-BE49-F238E27FC236}">
                <a16:creationId xmlns:a16="http://schemas.microsoft.com/office/drawing/2014/main" id="{63D701D3-D04B-F779-F3A3-9A802A58F6AC}"/>
              </a:ext>
            </a:extLst>
          </p:cNvPr>
          <p:cNvPicPr>
            <a:picLocks noChangeAspect="1"/>
          </p:cNvPicPr>
          <p:nvPr/>
        </p:nvPicPr>
        <p:blipFill rotWithShape="1">
          <a:blip r:embed="rId2"/>
          <a:srcRect l="37128" t="30614" r="25319" b="43958"/>
          <a:stretch/>
        </p:blipFill>
        <p:spPr>
          <a:xfrm>
            <a:off x="116361" y="634963"/>
            <a:ext cx="6921047" cy="2636009"/>
          </a:xfrm>
          <a:prstGeom prst="rect">
            <a:avLst/>
          </a:prstGeom>
        </p:spPr>
      </p:pic>
      <p:pic>
        <p:nvPicPr>
          <p:cNvPr id="6" name="Picture 5">
            <a:extLst>
              <a:ext uri="{FF2B5EF4-FFF2-40B4-BE49-F238E27FC236}">
                <a16:creationId xmlns:a16="http://schemas.microsoft.com/office/drawing/2014/main" id="{5567FFB4-DAE3-23CC-B79E-442CFD37086E}"/>
              </a:ext>
            </a:extLst>
          </p:cNvPr>
          <p:cNvPicPr>
            <a:picLocks noChangeAspect="1"/>
          </p:cNvPicPr>
          <p:nvPr/>
        </p:nvPicPr>
        <p:blipFill rotWithShape="1">
          <a:blip r:embed="rId3"/>
          <a:srcRect l="34893" t="34397" r="28293" b="51683"/>
          <a:stretch/>
        </p:blipFill>
        <p:spPr>
          <a:xfrm>
            <a:off x="1347934" y="3398173"/>
            <a:ext cx="7396081" cy="1572999"/>
          </a:xfrm>
          <a:prstGeom prst="rect">
            <a:avLst/>
          </a:prstGeom>
        </p:spPr>
      </p:pic>
      <p:pic>
        <p:nvPicPr>
          <p:cNvPr id="9" name="Picture 8">
            <a:extLst>
              <a:ext uri="{FF2B5EF4-FFF2-40B4-BE49-F238E27FC236}">
                <a16:creationId xmlns:a16="http://schemas.microsoft.com/office/drawing/2014/main" id="{96B80243-CC6F-9D1D-B725-777F0F701FFC}"/>
              </a:ext>
            </a:extLst>
          </p:cNvPr>
          <p:cNvPicPr>
            <a:picLocks noChangeAspect="1"/>
          </p:cNvPicPr>
          <p:nvPr/>
        </p:nvPicPr>
        <p:blipFill rotWithShape="1">
          <a:blip r:embed="rId3"/>
          <a:srcRect l="36582" t="60296" r="27215" b="26016"/>
          <a:stretch/>
        </p:blipFill>
        <p:spPr>
          <a:xfrm>
            <a:off x="0" y="5098373"/>
            <a:ext cx="7396080" cy="1572999"/>
          </a:xfrm>
          <a:prstGeom prst="rect">
            <a:avLst/>
          </a:prstGeom>
        </p:spPr>
      </p:pic>
    </p:spTree>
    <p:extLst>
      <p:ext uri="{BB962C8B-B14F-4D97-AF65-F5344CB8AC3E}">
        <p14:creationId xmlns:p14="http://schemas.microsoft.com/office/powerpoint/2010/main" val="3741633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5603" y="179113"/>
            <a:ext cx="5512791" cy="584775"/>
          </a:xfrm>
          <a:prstGeom prst="rect">
            <a:avLst/>
          </a:prstGeom>
          <a:noFill/>
        </p:spPr>
        <p:txBody>
          <a:bodyPr wrap="none" rtlCol="0">
            <a:spAutoFit/>
          </a:bodyPr>
          <a:lstStyle/>
          <a:p>
            <a:pPr algn="ctr"/>
            <a:r>
              <a:rPr lang="en-US" sz="3200" b="1" dirty="0"/>
              <a:t>Invasive Species in Rangelands</a:t>
            </a:r>
          </a:p>
        </p:txBody>
      </p:sp>
      <p:sp>
        <p:nvSpPr>
          <p:cNvPr id="5" name="TextBox 4"/>
          <p:cNvSpPr txBox="1"/>
          <p:nvPr/>
        </p:nvSpPr>
        <p:spPr>
          <a:xfrm>
            <a:off x="317020" y="1210232"/>
            <a:ext cx="8509959"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Invasive annual grasslands are spreading globally.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increase has negative consequences for wildlife and livestock.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Livestock: decreased forage availability.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Wildlife: habitat reduction particularly grassland birds.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It seems there is no silver bullet to address this problem.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Need of a long-term strategy with a sustained investment in adaptive management and research.</a:t>
            </a:r>
          </a:p>
        </p:txBody>
      </p:sp>
      <p:sp>
        <p:nvSpPr>
          <p:cNvPr id="4" name="Rectangle 3">
            <a:extLst>
              <a:ext uri="{FF2B5EF4-FFF2-40B4-BE49-F238E27FC236}">
                <a16:creationId xmlns:a16="http://schemas.microsoft.com/office/drawing/2014/main" id="{E3C48681-8EDE-4748-B046-0793ACFD66C4}"/>
              </a:ext>
            </a:extLst>
          </p:cNvPr>
          <p:cNvSpPr/>
          <p:nvPr/>
        </p:nvSpPr>
        <p:spPr>
          <a:xfrm>
            <a:off x="4655527" y="6550223"/>
            <a:ext cx="4488473" cy="307777"/>
          </a:xfrm>
          <a:prstGeom prst="rect">
            <a:avLst/>
          </a:prstGeom>
        </p:spPr>
        <p:txBody>
          <a:bodyPr wrap="square">
            <a:spAutoFit/>
          </a:bodyPr>
          <a:lstStyle/>
          <a:p>
            <a:r>
              <a:rPr lang="en-US" sz="1400" b="1" dirty="0"/>
              <a:t>(Mata et al. 2018, Schroeder et al. 2022, Wied et al. 2020)</a:t>
            </a:r>
            <a:endParaRPr lang="en-US" sz="1400" b="1" dirty="0">
              <a:cs typeface="Times New Roman" panose="02020603050405020304" pitchFamily="18" charset="0"/>
            </a:endParaRPr>
          </a:p>
        </p:txBody>
      </p:sp>
    </p:spTree>
    <p:extLst>
      <p:ext uri="{BB962C8B-B14F-4D97-AF65-F5344CB8AC3E}">
        <p14:creationId xmlns:p14="http://schemas.microsoft.com/office/powerpoint/2010/main" val="6430333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0F695066560445991E01D23B972C0C" ma:contentTypeVersion="10" ma:contentTypeDescription="Create a new document." ma:contentTypeScope="" ma:versionID="07a9a93a28ae2c89b15eb910ebdba62b">
  <xsd:schema xmlns:xsd="http://www.w3.org/2001/XMLSchema" xmlns:xs="http://www.w3.org/2001/XMLSchema" xmlns:p="http://schemas.microsoft.com/office/2006/metadata/properties" xmlns:ns2="629b9a6f-76c3-4d7b-9f94-5d525c8d8030" targetNamespace="http://schemas.microsoft.com/office/2006/metadata/properties" ma:root="true" ma:fieldsID="a5f95e8f7f77eb961a3e11a1a1326e09" ns2:_="">
    <xsd:import namespace="629b9a6f-76c3-4d7b-9f94-5d525c8d8030"/>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b9a6f-76c3-4d7b-9f94-5d525c8d803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d3ec5fc-e53c-44b8-a5cd-ce895a24db67"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9b9a6f-76c3-4d7b-9f94-5d525c8d80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49CF3B-42B3-40D3-ACE8-BAB2EC9ECDF3}"/>
</file>

<file path=customXml/itemProps2.xml><?xml version="1.0" encoding="utf-8"?>
<ds:datastoreItem xmlns:ds="http://schemas.openxmlformats.org/officeDocument/2006/customXml" ds:itemID="{51E9A58A-780B-4E89-BC8E-3D1146DB751A}"/>
</file>

<file path=customXml/itemProps3.xml><?xml version="1.0" encoding="utf-8"?>
<ds:datastoreItem xmlns:ds="http://schemas.openxmlformats.org/officeDocument/2006/customXml" ds:itemID="{BBC1E7BC-D941-406D-865B-7A60A59658F5}"/>
</file>

<file path=docProps/app.xml><?xml version="1.0" encoding="utf-8"?>
<Properties xmlns="http://schemas.openxmlformats.org/officeDocument/2006/extended-properties" xmlns:vt="http://schemas.openxmlformats.org/officeDocument/2006/docPropsVTypes">
  <Template>Office Theme</Template>
  <TotalTime>692</TotalTime>
  <Words>1743</Words>
  <Application>Microsoft Office PowerPoint</Application>
  <PresentationFormat>On-screen Show (4:3)</PresentationFormat>
  <Paragraphs>303</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TAMUK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Humberto Perotto</dc:creator>
  <cp:lastModifiedBy>Humberto Perotto</cp:lastModifiedBy>
  <cp:revision>49</cp:revision>
  <dcterms:created xsi:type="dcterms:W3CDTF">2021-02-16T15:27:43Z</dcterms:created>
  <dcterms:modified xsi:type="dcterms:W3CDTF">2024-04-18T12:33:38Z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0x0101003E0F695066560445991E01D23B972C0C</vt:lpwstr>
  </property>
</Properties>
</file>