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3" r:id="rId2"/>
    <p:sldMasterId id="2147483666" r:id="rId3"/>
    <p:sldMasterId id="2147483669" r:id="rId4"/>
    <p:sldMasterId id="2147483671" r:id="rId5"/>
  </p:sldMasterIdLst>
  <p:notesMasterIdLst>
    <p:notesMasterId r:id="rId31"/>
  </p:notesMasterIdLst>
  <p:handoutMasterIdLst>
    <p:handoutMasterId r:id="rId32"/>
  </p:handoutMasterIdLst>
  <p:sldIdLst>
    <p:sldId id="765" r:id="rId6"/>
    <p:sldId id="1486" r:id="rId7"/>
    <p:sldId id="951" r:id="rId8"/>
    <p:sldId id="961" r:id="rId9"/>
    <p:sldId id="913" r:id="rId10"/>
    <p:sldId id="1488" r:id="rId11"/>
    <p:sldId id="270" r:id="rId12"/>
    <p:sldId id="1489" r:id="rId13"/>
    <p:sldId id="1162" r:id="rId14"/>
    <p:sldId id="1133" r:id="rId15"/>
    <p:sldId id="1172" r:id="rId16"/>
    <p:sldId id="368" r:id="rId17"/>
    <p:sldId id="1151" r:id="rId18"/>
    <p:sldId id="811" r:id="rId19"/>
    <p:sldId id="830" r:id="rId20"/>
    <p:sldId id="1490" r:id="rId21"/>
    <p:sldId id="652" r:id="rId22"/>
    <p:sldId id="793" r:id="rId23"/>
    <p:sldId id="829" r:id="rId24"/>
    <p:sldId id="405" r:id="rId25"/>
    <p:sldId id="1170" r:id="rId26"/>
    <p:sldId id="1491" r:id="rId27"/>
    <p:sldId id="958" r:id="rId28"/>
    <p:sldId id="1177" r:id="rId29"/>
    <p:sldId id="1176" r:id="rId30"/>
  </p:sldIdLst>
  <p:sldSz cx="3657600" cy="27432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6">
          <p15:clr>
            <a:srgbClr val="A4A3A4"/>
          </p15:clr>
        </p15:guide>
        <p15:guide id="2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FF"/>
    <a:srgbClr val="FF7C80"/>
    <a:srgbClr val="FFFF99"/>
    <a:srgbClr val="FFFF00"/>
    <a:srgbClr val="9999FF"/>
    <a:srgbClr val="FF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2787"/>
    <p:restoredTop sz="90929"/>
  </p:normalViewPr>
  <p:slideViewPr>
    <p:cSldViewPr>
      <p:cViewPr varScale="1">
        <p:scale>
          <a:sx n="190" d="100"/>
          <a:sy n="190" d="100"/>
        </p:scale>
        <p:origin x="1360" y="96"/>
      </p:cViewPr>
      <p:guideLst>
        <p:guide orient="horz" pos="1056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302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302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66FC9315-2B30-4B5D-9350-508651168E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1105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05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0F5EB975-69E7-4FD6-878E-EAF972E91A4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77C866-8C9A-41B7-AB2F-14347296D452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849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A205F0-4378-4F77-ADA1-9E0EA29BA14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01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9C710FD-6812-4FA5-840A-C1C340346ADC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94551BE-F332-437C-A9C8-CC29D6621151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89013"/>
            <a:fld id="{C384B109-5DF0-4F3D-8968-31511E2F30EA}" type="slidenum">
              <a:rPr lang="en-US">
                <a:solidFill>
                  <a:srgbClr val="000000"/>
                </a:solidFill>
              </a:rPr>
              <a:pPr defTabSz="989013"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AU"/>
              <a:t>What caused this?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 txBox="1">
            <a:spLocks noGrp="1" noChangeArrowheads="1"/>
          </p:cNvSpPr>
          <p:nvPr/>
        </p:nvSpPr>
        <p:spPr bwMode="auto">
          <a:xfrm>
            <a:off x="3909414" y="8681354"/>
            <a:ext cx="2946225" cy="47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589" tIns="30794" rIns="61589" bIns="30794" anchor="b"/>
          <a:lstStyle/>
          <a:p>
            <a:pPr algn="r" defTabSz="614962"/>
            <a:fld id="{D60CAFB6-DBEC-464F-8925-3802D5FB6F8E}" type="slidenum">
              <a:rPr lang="en-US" sz="800"/>
              <a:pPr algn="r" defTabSz="614962"/>
              <a:t>17</a:t>
            </a:fld>
            <a:endParaRPr lang="en-US" sz="800" dirty="0"/>
          </a:p>
        </p:txBody>
      </p:sp>
      <p:sp>
        <p:nvSpPr>
          <p:cNvPr id="11776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17764" name="Rectangle 3"/>
          <p:cNvSpPr>
            <a:spLocks noGrp="1"/>
          </p:cNvSpPr>
          <p:nvPr>
            <p:ph type="body" idx="1"/>
          </p:nvPr>
        </p:nvSpPr>
        <p:spPr>
          <a:xfrm>
            <a:off x="685800" y="4343675"/>
            <a:ext cx="5486400" cy="4112851"/>
          </a:xfrm>
          <a:noFill/>
          <a:ln/>
        </p:spPr>
        <p:txBody>
          <a:bodyPr lIns="90557" tIns="45278" rIns="90557" bIns="45278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56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77C866-8C9A-41B7-AB2F-14347296D452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82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A205F0-4378-4F77-ADA1-9E0EA29BA14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090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638" y="852488"/>
            <a:ext cx="3108325" cy="5873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9275" y="1554163"/>
            <a:ext cx="2559050" cy="701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4F482-B35F-4CB3-8C5D-CE07329197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62C66-75F4-4677-803F-E54EDDA193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06675" y="244475"/>
            <a:ext cx="776288" cy="21939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638" y="244475"/>
            <a:ext cx="2179637" cy="21939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89204-3A1A-4693-9AF6-B228C1F893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29154"/>
            <a:ext cx="2743200" cy="597486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1500" b="1" dirty="0">
                <a:solidFill>
                  <a:srgbClr val="8DC63F"/>
                </a:solidFill>
                <a:latin typeface="Minion Pro" panose="02040503050306020203" pitchFamily="18" charset="0"/>
                <a:cs typeface="Mark" panose="02000600000000000000" pitchFamily="2" charset="77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8C40-9035-A54A-B048-2EE813302C61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91EE-9BEE-9749-B548-E43CAC91A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754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99798" y="2551431"/>
            <a:ext cx="135405" cy="146050"/>
          </a:xfrm>
          <a:prstGeom prst="rect">
            <a:avLst/>
          </a:prstGeom>
        </p:spPr>
        <p:txBody>
          <a:bodyPr anchor="b" anchorCtr="0"/>
          <a:lstStyle>
            <a:lvl1pPr>
              <a:defRPr sz="33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FA00F-E330-4AE0-9B1E-0BB25764F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500FF7-0039-4CAC-A43F-817C9F3429DF}"/>
              </a:ext>
            </a:extLst>
          </p:cNvPr>
          <p:cNvSpPr/>
          <p:nvPr userDrawn="1"/>
        </p:nvSpPr>
        <p:spPr>
          <a:xfrm>
            <a:off x="1504800" y="309573"/>
            <a:ext cx="648000" cy="2879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40" dirty="0"/>
          </a:p>
        </p:txBody>
      </p:sp>
    </p:spTree>
    <p:extLst>
      <p:ext uri="{BB962C8B-B14F-4D97-AF65-F5344CB8AC3E}">
        <p14:creationId xmlns:p14="http://schemas.microsoft.com/office/powerpoint/2010/main" val="1293190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AAC36-603F-4D54-9FC1-2D77D3ABC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08448"/>
      </p:ext>
    </p:extLst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  <a:latin typeface="Myriad Pro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>
              <a:defRPr>
                <a:solidFill>
                  <a:schemeClr val="tx1"/>
                </a:solidFill>
                <a:latin typeface="Myriad Pro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21DBA-6C80-43FB-BEFD-A55D0357D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78840"/>
      </p:ext>
    </p:extLst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99798" y="2551431"/>
            <a:ext cx="135405" cy="146050"/>
          </a:xfrm>
          <a:prstGeom prst="rect">
            <a:avLst/>
          </a:prstGeom>
        </p:spPr>
        <p:txBody>
          <a:bodyPr anchor="b" anchorCtr="0"/>
          <a:lstStyle>
            <a:lvl1pPr>
              <a:defRPr sz="330" b="1">
                <a:solidFill>
                  <a:schemeClr val="accent1"/>
                </a:solidFill>
              </a:defRPr>
            </a:lvl1pPr>
          </a:lstStyle>
          <a:p>
            <a:fld id="{34E474B5-20E1-49C9-AA5C-81F5EE638FD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/>
        </p:nvSpPr>
        <p:spPr>
          <a:xfrm>
            <a:off x="1504800" y="309573"/>
            <a:ext cx="648000" cy="287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4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371BCA-8403-4E77-920A-EB8152333B3A}"/>
              </a:ext>
            </a:extLst>
          </p:cNvPr>
          <p:cNvSpPr/>
          <p:nvPr/>
        </p:nvSpPr>
        <p:spPr>
          <a:xfrm>
            <a:off x="21757" y="2505815"/>
            <a:ext cx="314325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EB9AF7C-F744-4630-B012-D33CF7B66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77" y="117043"/>
            <a:ext cx="3108046" cy="164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987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99798" y="2551431"/>
            <a:ext cx="135405" cy="146050"/>
          </a:xfrm>
          <a:prstGeom prst="rect">
            <a:avLst/>
          </a:prstGeom>
        </p:spPr>
        <p:txBody>
          <a:bodyPr anchor="b" anchorCtr="0"/>
          <a:lstStyle>
            <a:lvl1pPr>
              <a:defRPr sz="33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FA00F-E330-4AE0-9B1E-0BB25764F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500FF7-0039-4CAC-A43F-817C9F3429DF}"/>
              </a:ext>
            </a:extLst>
          </p:cNvPr>
          <p:cNvSpPr/>
          <p:nvPr userDrawn="1"/>
        </p:nvSpPr>
        <p:spPr>
          <a:xfrm>
            <a:off x="1504800" y="309573"/>
            <a:ext cx="648000" cy="2879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40" dirty="0"/>
          </a:p>
        </p:txBody>
      </p:sp>
    </p:spTree>
    <p:extLst>
      <p:ext uri="{BB962C8B-B14F-4D97-AF65-F5344CB8AC3E}">
        <p14:creationId xmlns:p14="http://schemas.microsoft.com/office/powerpoint/2010/main" val="2870576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99798" y="2551431"/>
            <a:ext cx="135405" cy="146050"/>
          </a:xfrm>
          <a:prstGeom prst="rect">
            <a:avLst/>
          </a:prstGeom>
        </p:spPr>
        <p:txBody>
          <a:bodyPr anchor="b" anchorCtr="0"/>
          <a:lstStyle>
            <a:lvl1pPr>
              <a:defRPr sz="33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FA00F-E330-4AE0-9B1E-0BB25764F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500FF7-0039-4CAC-A43F-817C9F3429DF}"/>
              </a:ext>
            </a:extLst>
          </p:cNvPr>
          <p:cNvSpPr/>
          <p:nvPr/>
        </p:nvSpPr>
        <p:spPr>
          <a:xfrm>
            <a:off x="1504800" y="309573"/>
            <a:ext cx="648000" cy="2879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4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FC2BE8-F285-4778-9F02-FA9DF46D58D2}"/>
              </a:ext>
            </a:extLst>
          </p:cNvPr>
          <p:cNvSpPr/>
          <p:nvPr userDrawn="1"/>
        </p:nvSpPr>
        <p:spPr>
          <a:xfrm>
            <a:off x="1504800" y="309573"/>
            <a:ext cx="648000" cy="2879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40" dirty="0"/>
          </a:p>
        </p:txBody>
      </p:sp>
    </p:spTree>
    <p:extLst>
      <p:ext uri="{BB962C8B-B14F-4D97-AF65-F5344CB8AC3E}">
        <p14:creationId xmlns:p14="http://schemas.microsoft.com/office/powerpoint/2010/main" val="208769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D6A54-51C0-48AC-AC6F-283CC8E768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25" y="1762125"/>
            <a:ext cx="3108325" cy="54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925" y="1162050"/>
            <a:ext cx="3108325" cy="6000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1A219-252D-4AF9-8E0C-2DFC6D377D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638" y="792163"/>
            <a:ext cx="1477962" cy="1646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05000" y="792163"/>
            <a:ext cx="1477963" cy="1646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623E0-6AE0-4DC0-84C2-88672E5B0D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109538"/>
            <a:ext cx="3292475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563" y="614363"/>
            <a:ext cx="1616075" cy="2555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563" y="869950"/>
            <a:ext cx="1616075" cy="15811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7375" y="614363"/>
            <a:ext cx="1617663" cy="2555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7375" y="869950"/>
            <a:ext cx="1617663" cy="15811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8A2137-E671-4CC6-9D0A-A11F6BED60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40AF4-0F93-4C8E-A82B-6F2BD096FD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A3299-9116-421C-A340-10A6B74FA0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109538"/>
            <a:ext cx="1203325" cy="4651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338" y="109538"/>
            <a:ext cx="2044700" cy="23415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563" y="574675"/>
            <a:ext cx="1203325" cy="18764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207F9-F21E-401F-93CA-7D425E5BC3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550" y="1920875"/>
            <a:ext cx="2193925" cy="2254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7550" y="244475"/>
            <a:ext cx="2193925" cy="1646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7550" y="2146300"/>
            <a:ext cx="2193925" cy="322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21EFE-BAB8-4B3A-8C3B-55F149F787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638" y="244475"/>
            <a:ext cx="3108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576" tIns="18288" rIns="36576" bIns="182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638" y="792163"/>
            <a:ext cx="3108325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576" tIns="18288" rIns="36576" bIns="182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4638" y="2498725"/>
            <a:ext cx="762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576" tIns="18288" rIns="36576" bIns="18288" numCol="1" anchor="t" anchorCtr="0" compatLnSpc="1">
            <a:prstTxWarp prst="textNoShape">
              <a:avLst/>
            </a:prstTxWarp>
          </a:bodyPr>
          <a:lstStyle>
            <a:lvl1pPr algn="l" defTabSz="365125">
              <a:defRPr sz="6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49363" y="2498725"/>
            <a:ext cx="1158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576" tIns="18288" rIns="36576" bIns="18288" numCol="1" anchor="t" anchorCtr="0" compatLnSpc="1">
            <a:prstTxWarp prst="textNoShape">
              <a:avLst/>
            </a:prstTxWarp>
          </a:bodyPr>
          <a:lstStyle>
            <a:lvl1pPr defTabSz="365125">
              <a:defRPr sz="6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620963" y="2498725"/>
            <a:ext cx="762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576" tIns="18288" rIns="36576" bIns="18288" numCol="1" anchor="t" anchorCtr="0" compatLnSpc="1">
            <a:prstTxWarp prst="textNoShape">
              <a:avLst/>
            </a:prstTxWarp>
          </a:bodyPr>
          <a:lstStyle>
            <a:lvl1pPr algn="r" defTabSz="365125">
              <a:defRPr sz="600" b="0">
                <a:solidFill>
                  <a:schemeClr val="tx1"/>
                </a:solidFill>
              </a:defRPr>
            </a:lvl1pPr>
          </a:lstStyle>
          <a:p>
            <a:fld id="{34E474B5-20E1-49C9-AA5C-81F5EE638FD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365125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defTabSz="365125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2pPr>
      <a:lvl3pPr algn="ctr" defTabSz="365125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3pPr>
      <a:lvl4pPr algn="ctr" defTabSz="365125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4pPr>
      <a:lvl5pPr algn="ctr" defTabSz="365125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5pPr>
      <a:lvl6pPr marL="457200" algn="ctr" defTabSz="365125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6pPr>
      <a:lvl7pPr marL="914400" algn="ctr" defTabSz="365125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7pPr>
      <a:lvl8pPr marL="1371600" algn="ctr" defTabSz="365125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8pPr>
      <a:lvl9pPr marL="1828800" algn="ctr" defTabSz="365125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9pPr>
    </p:titleStyle>
    <p:bodyStyle>
      <a:lvl1pPr marL="136525" indent="-136525" algn="l" defTabSz="365125" rtl="0" eaLnBrk="0" fontAlgn="base" hangingPunct="0">
        <a:spcBef>
          <a:spcPct val="20000"/>
        </a:spcBef>
        <a:spcAft>
          <a:spcPct val="0"/>
        </a:spcAft>
        <a:buChar char="•"/>
        <a:defRPr sz="1300">
          <a:solidFill>
            <a:schemeClr val="tx1"/>
          </a:solidFill>
          <a:latin typeface="+mn-lt"/>
          <a:ea typeface="+mn-ea"/>
          <a:cs typeface="+mn-cs"/>
        </a:defRPr>
      </a:lvl1pPr>
      <a:lvl2pPr marL="296863" indent="-114300" algn="l" defTabSz="365125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2pPr>
      <a:lvl3pPr marL="457200" indent="-92075" algn="l" defTabSz="365125" rtl="0" eaLnBrk="0" fontAlgn="base" hangingPunct="0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</a:defRPr>
      </a:lvl3pPr>
      <a:lvl4pPr marL="639763" indent="-90488" algn="l" defTabSz="365125" rtl="0" eaLnBrk="0" fontAlgn="base" hangingPunct="0">
        <a:spcBef>
          <a:spcPct val="20000"/>
        </a:spcBef>
        <a:spcAft>
          <a:spcPct val="0"/>
        </a:spcAft>
        <a:buChar char="–"/>
        <a:defRPr sz="800">
          <a:solidFill>
            <a:schemeClr val="tx1"/>
          </a:solidFill>
          <a:latin typeface="+mn-lt"/>
        </a:defRPr>
      </a:lvl4pPr>
      <a:lvl5pPr marL="822325" indent="-90488" algn="l" defTabSz="365125" rtl="0" eaLnBrk="0" fontAlgn="base" hangingPunct="0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5pPr>
      <a:lvl6pPr marL="1279525" indent="-90488" algn="l" defTabSz="365125" rtl="0" eaLnBrk="0" fontAlgn="base" hangingPunct="0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6pPr>
      <a:lvl7pPr marL="1736725" indent="-90488" algn="l" defTabSz="365125" rtl="0" eaLnBrk="0" fontAlgn="base" hangingPunct="0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7pPr>
      <a:lvl8pPr marL="2193925" indent="-90488" algn="l" defTabSz="365125" rtl="0" eaLnBrk="0" fontAlgn="base" hangingPunct="0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8pPr>
      <a:lvl9pPr marL="2651125" indent="-90488" algn="l" defTabSz="365125" rtl="0" eaLnBrk="0" fontAlgn="base" hangingPunct="0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" y="146051"/>
            <a:ext cx="3154680" cy="530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" y="730250"/>
            <a:ext cx="3154680" cy="1740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" y="2542541"/>
            <a:ext cx="822960" cy="146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" b="0" i="0">
                <a:solidFill>
                  <a:schemeClr val="tx1">
                    <a:tint val="75000"/>
                  </a:schemeClr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" y="2542541"/>
            <a:ext cx="1234440" cy="146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" b="0" i="0">
                <a:solidFill>
                  <a:schemeClr val="tx1">
                    <a:tint val="75000"/>
                  </a:schemeClr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" y="2542541"/>
            <a:ext cx="822960" cy="146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" b="0" i="0">
                <a:solidFill>
                  <a:schemeClr val="tx1">
                    <a:tint val="75000"/>
                  </a:schemeClr>
                </a:solidFill>
                <a:latin typeface="Montserrat Light" pitchFamily="2" charset="77"/>
              </a:defRPr>
            </a:lvl1pPr>
          </a:lstStyle>
          <a:p>
            <a:fld id="{34E474B5-20E1-49C9-AA5C-81F5EE638F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5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2" r:id="rId2"/>
    <p:sldLayoutId id="2147483673" r:id="rId3"/>
  </p:sldLayoutIdLst>
  <p:txStyles>
    <p:titleStyle>
      <a:lvl1pPr algn="l" defTabSz="274238" rtl="0" eaLnBrk="1" latinLnBrk="0" hangingPunct="1">
        <a:lnSpc>
          <a:spcPct val="90000"/>
        </a:lnSpc>
        <a:spcBef>
          <a:spcPct val="0"/>
        </a:spcBef>
        <a:buNone/>
        <a:defRPr sz="1320" b="0" i="0" kern="1200">
          <a:solidFill>
            <a:schemeClr val="tx1"/>
          </a:solidFill>
          <a:latin typeface="Montserrat Light" pitchFamily="2" charset="77"/>
          <a:ea typeface="+mj-ea"/>
          <a:cs typeface="+mj-cs"/>
        </a:defRPr>
      </a:lvl1pPr>
    </p:titleStyle>
    <p:bodyStyle>
      <a:lvl1pPr marL="68559" indent="-68559" algn="l" defTabSz="274238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84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1pPr>
      <a:lvl2pPr marL="205678" indent="-68559" algn="l" defTabSz="274238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72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2pPr>
      <a:lvl3pPr marL="342797" indent="-68559" algn="l" defTabSz="274238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6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3pPr>
      <a:lvl4pPr marL="479916" indent="-68559" algn="l" defTabSz="274238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4pPr>
      <a:lvl5pPr marL="617035" indent="-68559" algn="l" defTabSz="274238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5pPr>
      <a:lvl6pPr marL="754154" indent="-68559" algn="l" defTabSz="274238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91272" indent="-68559" algn="l" defTabSz="274238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1028391" indent="-68559" algn="l" defTabSz="274238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165510" indent="-68559" algn="l" defTabSz="274238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238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1pPr>
      <a:lvl2pPr marL="137119" algn="l" defTabSz="274238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2pPr>
      <a:lvl3pPr marL="274238" algn="l" defTabSz="274238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3pPr>
      <a:lvl4pPr marL="411357" algn="l" defTabSz="274238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4pPr>
      <a:lvl5pPr marL="548475" algn="l" defTabSz="274238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5pPr>
      <a:lvl6pPr marL="685594" algn="l" defTabSz="274238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22713" algn="l" defTabSz="274238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959832" algn="l" defTabSz="274238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096951" algn="l" defTabSz="274238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7">
          <p15:clr>
            <a:srgbClr val="F26B43"/>
          </p15:clr>
        </p15:guide>
        <p15:guide id="2" pos="3839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7241">
          <p15:clr>
            <a:srgbClr val="F26B43"/>
          </p15:clr>
        </p15:guide>
        <p15:guide id="5" orient="horz" pos="391">
          <p15:clr>
            <a:srgbClr val="F26B43"/>
          </p15:clr>
        </p15:guide>
        <p15:guide id="6" orient="horz" pos="392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1FCDB-17EC-4725-BD34-614CCBD4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77" y="117043"/>
            <a:ext cx="3108046" cy="16459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FE51C-1879-43C6-A87E-32783F4A0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777" y="380390"/>
            <a:ext cx="3108046" cy="211409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6BE7D4-BAEC-4124-AAA8-7CF5E45D7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99798" y="2551431"/>
            <a:ext cx="135405" cy="146050"/>
          </a:xfrm>
          <a:prstGeom prst="rect">
            <a:avLst/>
          </a:prstGeom>
        </p:spPr>
        <p:txBody>
          <a:bodyPr anchor="b" anchorCtr="0"/>
          <a:lstStyle>
            <a:lvl1pPr>
              <a:defRPr sz="330" b="1">
                <a:solidFill>
                  <a:schemeClr val="accent1"/>
                </a:solidFill>
              </a:defRPr>
            </a:lvl1pPr>
          </a:lstStyle>
          <a:p>
            <a:fld id="{34E474B5-20E1-49C9-AA5C-81F5EE638F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45322-98E8-488D-9FB2-67D415305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36" y="2450192"/>
            <a:ext cx="134129" cy="1430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94A903-C14E-42AF-A813-1A8AE10EFA05}"/>
              </a:ext>
            </a:extLst>
          </p:cNvPr>
          <p:cNvSpPr/>
          <p:nvPr/>
        </p:nvSpPr>
        <p:spPr>
          <a:xfrm>
            <a:off x="0" y="2716428"/>
            <a:ext cx="3657600" cy="457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80368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ctr" defTabSz="274320" rtl="0" eaLnBrk="1" latinLnBrk="0" hangingPunct="1">
        <a:lnSpc>
          <a:spcPct val="90000"/>
        </a:lnSpc>
        <a:spcBef>
          <a:spcPct val="0"/>
        </a:spcBef>
        <a:buNone/>
        <a:defRPr sz="9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48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42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42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4088">
          <p15:clr>
            <a:srgbClr val="F26B43"/>
          </p15:clr>
        </p15:guide>
        <p15:guide id="5" orient="horz" pos="867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79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1FCDB-17EC-4725-BD34-614CCBD4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77" y="117043"/>
            <a:ext cx="3108046" cy="16459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FE51C-1879-43C6-A87E-32783F4A0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777" y="380390"/>
            <a:ext cx="3108046" cy="211409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6BE7D4-BAEC-4124-AAA8-7CF5E45D7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99798" y="2551431"/>
            <a:ext cx="135405" cy="146050"/>
          </a:xfrm>
          <a:prstGeom prst="rect">
            <a:avLst/>
          </a:prstGeom>
        </p:spPr>
        <p:txBody>
          <a:bodyPr anchor="b" anchorCtr="0"/>
          <a:lstStyle>
            <a:lvl1pPr>
              <a:defRPr sz="330" b="1">
                <a:solidFill>
                  <a:schemeClr val="accent1"/>
                </a:solidFill>
              </a:defRPr>
            </a:lvl1pPr>
          </a:lstStyle>
          <a:p>
            <a:fld id="{34E474B5-20E1-49C9-AA5C-81F5EE638F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45322-98E8-488D-9FB2-67D4153054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36" y="2450192"/>
            <a:ext cx="134129" cy="1430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94A903-C14E-42AF-A813-1A8AE10EFA05}"/>
              </a:ext>
            </a:extLst>
          </p:cNvPr>
          <p:cNvSpPr/>
          <p:nvPr/>
        </p:nvSpPr>
        <p:spPr>
          <a:xfrm>
            <a:off x="0" y="2716428"/>
            <a:ext cx="3657600" cy="457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99645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ctr" defTabSz="274320" rtl="0" eaLnBrk="1" latinLnBrk="0" hangingPunct="1">
        <a:lnSpc>
          <a:spcPct val="90000"/>
        </a:lnSpc>
        <a:spcBef>
          <a:spcPct val="0"/>
        </a:spcBef>
        <a:buNone/>
        <a:defRPr sz="9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48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42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42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4088">
          <p15:clr>
            <a:srgbClr val="F26B43"/>
          </p15:clr>
        </p15:guide>
        <p15:guide id="5" orient="horz" pos="867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79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1FCDB-17EC-4725-BD34-614CCBD4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77" y="117043"/>
            <a:ext cx="3108046" cy="16459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FE51C-1879-43C6-A87E-32783F4A0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777" y="380390"/>
            <a:ext cx="3108046" cy="211409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6BE7D4-BAEC-4124-AAA8-7CF5E45D7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99798" y="2551431"/>
            <a:ext cx="135405" cy="146050"/>
          </a:xfrm>
          <a:prstGeom prst="rect">
            <a:avLst/>
          </a:prstGeom>
        </p:spPr>
        <p:txBody>
          <a:bodyPr anchor="b" anchorCtr="0"/>
          <a:lstStyle>
            <a:lvl1pPr>
              <a:defRPr sz="330" b="1">
                <a:solidFill>
                  <a:schemeClr val="accent1"/>
                </a:solidFill>
              </a:defRPr>
            </a:lvl1pPr>
          </a:lstStyle>
          <a:p>
            <a:fld id="{34E474B5-20E1-49C9-AA5C-81F5EE638F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45322-98E8-488D-9FB2-67D4153054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36" y="2450192"/>
            <a:ext cx="134129" cy="1430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94A903-C14E-42AF-A813-1A8AE10EFA05}"/>
              </a:ext>
            </a:extLst>
          </p:cNvPr>
          <p:cNvSpPr/>
          <p:nvPr/>
        </p:nvSpPr>
        <p:spPr>
          <a:xfrm>
            <a:off x="0" y="2716428"/>
            <a:ext cx="3657600" cy="457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91472109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274320" rtl="0" eaLnBrk="1" latinLnBrk="0" hangingPunct="1">
        <a:lnSpc>
          <a:spcPct val="90000"/>
        </a:lnSpc>
        <a:spcBef>
          <a:spcPct val="0"/>
        </a:spcBef>
        <a:buNone/>
        <a:defRPr sz="9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48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42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42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4088">
          <p15:clr>
            <a:srgbClr val="F26B43"/>
          </p15:clr>
        </p15:guide>
        <p15:guide id="5" orient="horz" pos="867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ar Prairie Restoration, New Richmond, WI, 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-15240"/>
            <a:ext cx="3657600" cy="27432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74720" y="243840"/>
            <a:ext cx="457200" cy="2225040"/>
          </a:xfrm>
          <a:prstGeom prst="roundRect">
            <a:avLst/>
          </a:prstGeom>
          <a:solidFill>
            <a:srgbClr val="668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" name="Rectangle 5"/>
          <p:cNvSpPr/>
          <p:nvPr/>
        </p:nvSpPr>
        <p:spPr>
          <a:xfrm>
            <a:off x="0" y="1127760"/>
            <a:ext cx="3749040" cy="792480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1219200"/>
            <a:ext cx="3200400" cy="588010"/>
          </a:xfrm>
          <a:prstGeom prst="rect">
            <a:avLst/>
          </a:prstGeom>
        </p:spPr>
        <p:txBody>
          <a:bodyPr vert="horz" lIns="36576" tIns="18288" rIns="36576" bIns="18288" rtlCol="0" anchor="ctr">
            <a:normAutofit fontScale="92500" lnSpcReduction="10000"/>
          </a:bodyPr>
          <a:lstStyle/>
          <a:p>
            <a:pPr defTabSz="36576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---SOIL INDICATORS PRIMER---Putting Grasslands Back to Work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erin.santora\Desktop\AES Logo + Name_transparent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62" y="394980"/>
            <a:ext cx="598824" cy="279049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EFC65-611F-4A8C-8DFF-87D37A26D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3" y="28989"/>
            <a:ext cx="629486" cy="278252"/>
          </a:xfrm>
          <a:prstGeom prst="rect">
            <a:avLst/>
          </a:prstGeom>
          <a:gradFill>
            <a:gsLst>
              <a:gs pos="21000">
                <a:schemeClr val="tx1"/>
              </a:gs>
              <a:gs pos="61000">
                <a:schemeClr val="accent1">
                  <a:lumMod val="45000"/>
                  <a:lumOff val="55000"/>
                </a:schemeClr>
              </a:gs>
              <a:gs pos="72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132759358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5"/>
          <p:cNvSpPr>
            <a:spLocks noChangeArrowheads="1"/>
          </p:cNvSpPr>
          <p:nvPr/>
        </p:nvSpPr>
        <p:spPr bwMode="auto">
          <a:xfrm>
            <a:off x="2736850" y="2399665"/>
            <a:ext cx="862965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36576" tIns="18288" rIns="36576" bIns="18288" anchor="ctr"/>
          <a:lstStyle/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891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bg1">
                <a:alpha val="98996"/>
              </a:schemeClr>
            </a:outerShdw>
          </a:effectLst>
        </p:spPr>
      </p:pic>
      <p:sp>
        <p:nvSpPr>
          <p:cNvPr id="12291" name="Text Box 22"/>
          <p:cNvSpPr txBox="1">
            <a:spLocks noChangeArrowheads="1"/>
          </p:cNvSpPr>
          <p:nvPr/>
        </p:nvSpPr>
        <p:spPr bwMode="auto">
          <a:xfrm>
            <a:off x="138430" y="179070"/>
            <a:ext cx="3393440" cy="71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pPr algn="ctr" eaLnBrk="1" hangingPunct="1"/>
            <a:r>
              <a:rPr lang="en-US" sz="1100" dirty="0">
                <a:solidFill>
                  <a:schemeClr val="tx2"/>
                </a:solidFill>
                <a:latin typeface="Rockwell" pitchFamily="18" charset="0"/>
              </a:rPr>
              <a:t>Increasing Soil Carbon Using </a:t>
            </a:r>
          </a:p>
          <a:p>
            <a:pPr algn="ctr" eaLnBrk="1" hangingPunct="1"/>
            <a:r>
              <a:rPr lang="en-US" sz="1100" dirty="0">
                <a:solidFill>
                  <a:schemeClr val="tx2"/>
                </a:solidFill>
                <a:latin typeface="Rockwell" pitchFamily="18" charset="0"/>
              </a:rPr>
              <a:t>Regenerative Agriculture and Adaptive Multi-Paddock (AMP) Grazing </a:t>
            </a:r>
          </a:p>
          <a:p>
            <a:pPr eaLnBrk="1" hangingPunct="1">
              <a:spcBef>
                <a:spcPts val="480"/>
              </a:spcBef>
            </a:pPr>
            <a:r>
              <a:rPr lang="en-US" sz="700" dirty="0">
                <a:solidFill>
                  <a:schemeClr val="tx2"/>
                </a:solidFill>
                <a:latin typeface="Rockwell" pitchFamily="18" charset="0"/>
              </a:rPr>
              <a:t>Overview of findings, research needs, and the 1 Million Metric Tons pilot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09855" y="2045335"/>
            <a:ext cx="34258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" tIns="18288" rIns="36576" bIns="18288"/>
          <a:lstStyle/>
          <a:p>
            <a:pPr marL="137160" indent="-137160" algn="r" eaLnBrk="1" hangingPunct="1">
              <a:lnSpc>
                <a:spcPct val="70000"/>
              </a:lnSpc>
              <a:spcBef>
                <a:spcPct val="20000"/>
              </a:spcBef>
              <a:buClr>
                <a:srgbClr val="99CC00"/>
              </a:buClr>
              <a:buSzPct val="60000"/>
            </a:pPr>
            <a:r>
              <a:rPr lang="en-US" sz="1100" dirty="0">
                <a:solidFill>
                  <a:srgbClr val="800000"/>
                </a:solidFill>
                <a:latin typeface="Rockwell" pitchFamily="18" charset="0"/>
              </a:rPr>
              <a:t>	</a:t>
            </a:r>
            <a:r>
              <a:rPr lang="en-US" sz="1100" dirty="0">
                <a:solidFill>
                  <a:srgbClr val="000000"/>
                </a:solidFill>
                <a:latin typeface="Rockwell" pitchFamily="18" charset="0"/>
              </a:rPr>
              <a:t>White House OSTP</a:t>
            </a:r>
          </a:p>
          <a:p>
            <a:pPr marL="137160" indent="-137160" algn="r" eaLnBrk="1" hangingPunct="1">
              <a:lnSpc>
                <a:spcPct val="70000"/>
              </a:lnSpc>
              <a:spcBef>
                <a:spcPct val="20000"/>
              </a:spcBef>
              <a:buClr>
                <a:srgbClr val="99CC00"/>
              </a:buClr>
              <a:buSzPct val="60000"/>
            </a:pPr>
            <a:r>
              <a:rPr lang="en-US" sz="600" dirty="0">
                <a:solidFill>
                  <a:srgbClr val="000000"/>
                </a:solidFill>
                <a:latin typeface="Rockwell" pitchFamily="18" charset="0"/>
              </a:rPr>
              <a:t>Washington, D.C., 5</a:t>
            </a:r>
            <a:r>
              <a:rPr lang="en-US" sz="600" baseline="30000" dirty="0">
                <a:solidFill>
                  <a:srgbClr val="000000"/>
                </a:solidFill>
                <a:latin typeface="Rockwell" pitchFamily="18" charset="0"/>
              </a:rPr>
              <a:t>th</a:t>
            </a:r>
            <a:r>
              <a:rPr lang="en-US" sz="600" dirty="0">
                <a:solidFill>
                  <a:srgbClr val="000000"/>
                </a:solidFill>
                <a:latin typeface="Rockwell" pitchFamily="18" charset="0"/>
              </a:rPr>
              <a:t> April 2016</a:t>
            </a:r>
          </a:p>
          <a:p>
            <a:pPr marL="137160" indent="-137160" eaLnBrk="1" hangingPunct="1">
              <a:lnSpc>
                <a:spcPct val="70000"/>
              </a:lnSpc>
              <a:spcBef>
                <a:spcPct val="20000"/>
              </a:spcBef>
              <a:buClr>
                <a:srgbClr val="99CC00"/>
              </a:buClr>
              <a:buSzPct val="60000"/>
            </a:pPr>
            <a:endParaRPr lang="en-US" sz="400" dirty="0">
              <a:solidFill>
                <a:srgbClr val="000000"/>
              </a:solidFill>
              <a:latin typeface="Rockwell" pitchFamily="18" charset="0"/>
            </a:endParaRPr>
          </a:p>
          <a:p>
            <a:pPr marL="137160" indent="-137160" eaLnBrk="1" hangingPunct="1">
              <a:lnSpc>
                <a:spcPct val="70000"/>
              </a:lnSpc>
              <a:spcBef>
                <a:spcPct val="20000"/>
              </a:spcBef>
              <a:buClr>
                <a:srgbClr val="99CC00"/>
              </a:buClr>
              <a:buSzPct val="60000"/>
            </a:pPr>
            <a:r>
              <a:rPr lang="en-US" sz="700" dirty="0">
                <a:solidFill>
                  <a:srgbClr val="000000"/>
                </a:solidFill>
                <a:latin typeface="Rockwell" pitchFamily="18" charset="0"/>
              </a:rPr>
              <a:t>Richard Teague, Texas A&amp;M </a:t>
            </a:r>
            <a:r>
              <a:rPr lang="en-US" sz="700" dirty="0" err="1">
                <a:solidFill>
                  <a:srgbClr val="000000"/>
                </a:solidFill>
                <a:latin typeface="Rockwell" pitchFamily="18" charset="0"/>
              </a:rPr>
              <a:t>AgriLife</a:t>
            </a:r>
            <a:r>
              <a:rPr lang="en-US" sz="700" dirty="0">
                <a:solidFill>
                  <a:srgbClr val="000000"/>
                </a:solidFill>
                <a:latin typeface="Rockwell" pitchFamily="18" charset="0"/>
              </a:rPr>
              <a:t> Research</a:t>
            </a:r>
          </a:p>
          <a:p>
            <a:pPr marL="137160" indent="-137160" eaLnBrk="1" hangingPunct="1">
              <a:lnSpc>
                <a:spcPct val="70000"/>
              </a:lnSpc>
              <a:spcBef>
                <a:spcPct val="20000"/>
              </a:spcBef>
              <a:buClr>
                <a:srgbClr val="99CC00"/>
              </a:buClr>
              <a:buSzPct val="60000"/>
            </a:pPr>
            <a:r>
              <a:rPr lang="en-US" sz="700" dirty="0">
                <a:solidFill>
                  <a:srgbClr val="000000"/>
                </a:solidFill>
                <a:latin typeface="Rockwell" pitchFamily="18" charset="0"/>
              </a:rPr>
              <a:t>Steven Apfelbaum, Applied Ecological Services, Inc.</a:t>
            </a:r>
          </a:p>
          <a:p>
            <a:pPr marL="137160" indent="-137160" eaLnBrk="1" hangingPunct="1">
              <a:lnSpc>
                <a:spcPct val="70000"/>
              </a:lnSpc>
              <a:spcBef>
                <a:spcPct val="20000"/>
              </a:spcBef>
              <a:buClr>
                <a:srgbClr val="99CC00"/>
              </a:buClr>
              <a:buSzPct val="60000"/>
            </a:pPr>
            <a:r>
              <a:rPr lang="en-US" sz="700" dirty="0">
                <a:solidFill>
                  <a:srgbClr val="000000"/>
                </a:solidFill>
                <a:latin typeface="Rockwell" pitchFamily="18" charset="0"/>
              </a:rPr>
              <a:t>&amp; Project Meadowlark Team Members</a:t>
            </a:r>
          </a:p>
          <a:p>
            <a:pPr marL="137160" indent="-137160" eaLnBrk="1" hangingPunct="1">
              <a:lnSpc>
                <a:spcPct val="70000"/>
              </a:lnSpc>
              <a:spcBef>
                <a:spcPct val="20000"/>
              </a:spcBef>
              <a:buClr>
                <a:srgbClr val="99CC00"/>
              </a:buClr>
              <a:buSzPct val="60000"/>
            </a:pPr>
            <a:endParaRPr lang="en-US" b="1" dirty="0">
              <a:solidFill>
                <a:srgbClr val="800000"/>
              </a:solidFill>
              <a:latin typeface="Rockwell" pitchFamily="18" charset="0"/>
            </a:endParaRPr>
          </a:p>
          <a:p>
            <a:pPr marL="137160" indent="-137160" eaLnBrk="1" hangingPunct="1">
              <a:lnSpc>
                <a:spcPct val="70000"/>
              </a:lnSpc>
              <a:spcBef>
                <a:spcPct val="20000"/>
              </a:spcBef>
              <a:buClr>
                <a:srgbClr val="99CC00"/>
              </a:buClr>
              <a:buSzPct val="60000"/>
            </a:pPr>
            <a:endParaRPr lang="en-US" b="1" dirty="0">
              <a:solidFill>
                <a:srgbClr val="800000"/>
              </a:solidFill>
              <a:latin typeface="Rockwell" pitchFamily="18" charset="0"/>
            </a:endParaRPr>
          </a:p>
          <a:p>
            <a:pPr marL="137160" indent="-137160" eaLnBrk="1" hangingPunct="1">
              <a:lnSpc>
                <a:spcPct val="70000"/>
              </a:lnSpc>
              <a:spcBef>
                <a:spcPct val="20000"/>
              </a:spcBef>
              <a:buClr>
                <a:srgbClr val="99CC00"/>
              </a:buClr>
              <a:buSzPct val="60000"/>
            </a:pPr>
            <a:endParaRPr lang="en-US" b="1" dirty="0">
              <a:solidFill>
                <a:srgbClr val="800000"/>
              </a:solidFill>
              <a:latin typeface="Rockwell" pitchFamily="18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/>
          <p:cNvSpPr>
            <a:spLocks noGrp="1" noChangeArrowheads="1"/>
          </p:cNvSpPr>
          <p:nvPr>
            <p:ph type="title"/>
          </p:nvPr>
        </p:nvSpPr>
        <p:spPr>
          <a:xfrm>
            <a:off x="69668" y="92075"/>
            <a:ext cx="3495040" cy="194310"/>
          </a:xfrm>
        </p:spPr>
        <p:txBody>
          <a:bodyPr/>
          <a:lstStyle/>
          <a:p>
            <a:r>
              <a:rPr lang="en-US" sz="1100" dirty="0">
                <a:solidFill>
                  <a:schemeClr val="tx1"/>
                </a:solidFill>
                <a:latin typeface="Rockwell" pitchFamily="18" charset="0"/>
              </a:rPr>
              <a:t>Hypotheses: </a:t>
            </a:r>
            <a:r>
              <a:rPr lang="en-US" sz="1000" dirty="0">
                <a:solidFill>
                  <a:schemeClr val="tx1"/>
                </a:solidFill>
                <a:latin typeface="Rockwell" pitchFamily="18" charset="0"/>
              </a:rPr>
              <a:t>AMP Grazing Improves Ranch Economics</a:t>
            </a:r>
            <a:endParaRPr lang="en-US" sz="1100" dirty="0">
              <a:solidFill>
                <a:schemeClr val="tx1"/>
              </a:solidFill>
              <a:latin typeface="Rockwell" pitchFamily="18" charset="0"/>
            </a:endParaRPr>
          </a:p>
        </p:txBody>
      </p:sp>
      <p:sp>
        <p:nvSpPr>
          <p:cNvPr id="64514" name="Line 5"/>
          <p:cNvSpPr>
            <a:spLocks noChangeShapeType="1"/>
          </p:cNvSpPr>
          <p:nvPr/>
        </p:nvSpPr>
        <p:spPr bwMode="auto">
          <a:xfrm flipV="1">
            <a:off x="165100" y="300990"/>
            <a:ext cx="3374390" cy="2540"/>
          </a:xfrm>
          <a:prstGeom prst="line">
            <a:avLst/>
          </a:prstGeom>
          <a:noFill/>
          <a:ln w="38100">
            <a:solidFill>
              <a:srgbClr val="7F7F7F"/>
            </a:solidFill>
            <a:round/>
            <a:headEnd/>
            <a:tailEnd/>
          </a:ln>
        </p:spPr>
        <p:txBody>
          <a:bodyPr wrap="none" lIns="36576" tIns="18288" rIns="36576" bIns="18288" anchor="ctr"/>
          <a:lstStyle/>
          <a:p>
            <a:endParaRPr lang="en-US"/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2792730" y="2442210"/>
            <a:ext cx="773430" cy="25844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36576" tIns="18288" rIns="36576" bIns="18288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4516" name="Picture 1"/>
          <p:cNvPicPr>
            <a:picLocks noChangeAspect="1"/>
          </p:cNvPicPr>
          <p:nvPr/>
        </p:nvPicPr>
        <p:blipFill>
          <a:blip r:embed="rId3" cstate="print"/>
          <a:srcRect r="19878"/>
          <a:stretch>
            <a:fillRect/>
          </a:stretch>
        </p:blipFill>
        <p:spPr bwMode="auto">
          <a:xfrm>
            <a:off x="69850" y="404495"/>
            <a:ext cx="354711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148221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91FE9A5-8DE2-4FFC-B9E7-20FF29870A2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3405" r="3575"/>
          <a:stretch>
            <a:fillRect/>
          </a:stretch>
        </p:blipFill>
        <p:spPr bwMode="auto">
          <a:xfrm>
            <a:off x="365760" y="487680"/>
            <a:ext cx="292608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4B92BE-8AC1-4A04-9D15-6873F0D33652}"/>
              </a:ext>
            </a:extLst>
          </p:cNvPr>
          <p:cNvSpPr txBox="1">
            <a:spLocks/>
          </p:cNvSpPr>
          <p:nvPr/>
        </p:nvSpPr>
        <p:spPr>
          <a:xfrm>
            <a:off x="433562" y="243840"/>
            <a:ext cx="2865120" cy="185420"/>
          </a:xfrm>
          <a:prstGeom prst="rect">
            <a:avLst/>
          </a:prstGeom>
        </p:spPr>
        <p:txBody>
          <a:bodyPr vert="horz" lIns="36576" tIns="18288" rIns="36576" bIns="18288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rgbClr val="FFFF00"/>
                </a:solidFill>
                <a:latin typeface="Rockwell" pitchFamily="18" charset="0"/>
              </a:rPr>
              <a:t> </a:t>
            </a:r>
            <a:r>
              <a:rPr lang="en-US" sz="1280" dirty="0">
                <a:solidFill>
                  <a:srgbClr val="000000"/>
                </a:solidFill>
                <a:latin typeface="Rockwell" pitchFamily="18" charset="0"/>
              </a:rPr>
              <a:t> </a:t>
            </a:r>
            <a:r>
              <a:rPr lang="en-US" sz="1120" dirty="0">
                <a:solidFill>
                  <a:srgbClr val="000000"/>
                </a:solidFill>
                <a:latin typeface="Rockwell" pitchFamily="18" charset="0"/>
              </a:rPr>
              <a:t>Adaptive Multi-Paddock (AMP) Grazing Studies</a:t>
            </a:r>
          </a:p>
        </p:txBody>
      </p:sp>
    </p:spTree>
    <p:extLst>
      <p:ext uri="{BB962C8B-B14F-4D97-AF65-F5344CB8AC3E}">
        <p14:creationId xmlns:p14="http://schemas.microsoft.com/office/powerpoint/2010/main" val="1013731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560"/>
            <a:ext cx="3615055" cy="273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2920" y="38100"/>
            <a:ext cx="2019300" cy="2738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itle 1"/>
          <p:cNvSpPr>
            <a:spLocks noGrp="1"/>
          </p:cNvSpPr>
          <p:nvPr>
            <p:ph type="title"/>
          </p:nvPr>
        </p:nvSpPr>
        <p:spPr>
          <a:xfrm>
            <a:off x="0" y="635"/>
            <a:ext cx="3782060" cy="304165"/>
          </a:xfrm>
          <a:solidFill>
            <a:schemeClr val="bg1"/>
          </a:solidFill>
        </p:spPr>
        <p:txBody>
          <a:bodyPr/>
          <a:lstStyle/>
          <a:p>
            <a:r>
              <a:rPr lang="en-US" sz="1300" dirty="0">
                <a:solidFill>
                  <a:srgbClr val="000000"/>
                </a:solidFill>
                <a:latin typeface="Rockwell" pitchFamily="18" charset="0"/>
              </a:rPr>
              <a:t>  North America: Semi-Arid Rangeland</a:t>
            </a:r>
          </a:p>
        </p:txBody>
      </p:sp>
      <p:sp>
        <p:nvSpPr>
          <p:cNvPr id="6" name="Down Arrow 5"/>
          <p:cNvSpPr>
            <a:spLocks noChangeArrowheads="1"/>
          </p:cNvSpPr>
          <p:nvPr/>
        </p:nvSpPr>
        <p:spPr bwMode="auto">
          <a:xfrm rot="16200000">
            <a:off x="1721803" y="1405573"/>
            <a:ext cx="193675" cy="430530"/>
          </a:xfrm>
          <a:prstGeom prst="downArrow">
            <a:avLst>
              <a:gd name="adj1" fmla="val 50000"/>
              <a:gd name="adj2" fmla="val 50078"/>
            </a:avLst>
          </a:prstGeom>
          <a:solidFill>
            <a:srgbClr val="C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36576" tIns="18288" rIns="36576" bIns="18288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 dirty="0">
              <a:solidFill>
                <a:srgbClr val="000000"/>
              </a:solidFill>
            </a:endParaRPr>
          </a:p>
        </p:txBody>
      </p:sp>
      <p:sp>
        <p:nvSpPr>
          <p:cNvPr id="35845" name="TextBox 1"/>
          <p:cNvSpPr txBox="1">
            <a:spLocks noChangeArrowheads="1"/>
          </p:cNvSpPr>
          <p:nvPr/>
        </p:nvSpPr>
        <p:spPr bwMode="auto">
          <a:xfrm>
            <a:off x="2201545" y="2582545"/>
            <a:ext cx="1203325" cy="160020"/>
          </a:xfrm>
          <a:prstGeom prst="rect">
            <a:avLst/>
          </a:prstGeom>
          <a:solidFill>
            <a:schemeClr val="tx1">
              <a:alpha val="98822"/>
            </a:schemeClr>
          </a:solidFill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pPr algn="ctr" eaLnBrk="1" hangingPunct="1"/>
            <a:r>
              <a:rPr lang="en-US" sz="800" dirty="0">
                <a:solidFill>
                  <a:srgbClr val="FFFFFF"/>
                </a:solidFill>
                <a:latin typeface="Rockwell" pitchFamily="18" charset="0"/>
              </a:rPr>
              <a:t>AMP  grazing</a:t>
            </a:r>
          </a:p>
        </p:txBody>
      </p:sp>
      <p:sp>
        <p:nvSpPr>
          <p:cNvPr id="35846" name="TextBox 1"/>
          <p:cNvSpPr txBox="1">
            <a:spLocks noChangeArrowheads="1"/>
          </p:cNvSpPr>
          <p:nvPr/>
        </p:nvSpPr>
        <p:spPr bwMode="auto">
          <a:xfrm>
            <a:off x="325120" y="2586990"/>
            <a:ext cx="1073785" cy="1600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pPr algn="ctr" eaLnBrk="1" hangingPunct="1"/>
            <a:r>
              <a:rPr lang="en-US" sz="800" dirty="0">
                <a:solidFill>
                  <a:schemeClr val="bg1"/>
                </a:solidFill>
                <a:latin typeface="Rockwell" pitchFamily="18" charset="0"/>
              </a:rPr>
              <a:t>Continuous grazing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8740" y="1609725"/>
            <a:ext cx="1068705" cy="765533"/>
            <a:chOff x="137653" y="4081507"/>
            <a:chExt cx="2672222" cy="191314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37653" y="4081507"/>
              <a:ext cx="2672222" cy="1913148"/>
              <a:chOff x="150818" y="4081887"/>
              <a:chExt cx="2516217" cy="1913597"/>
            </a:xfrm>
          </p:grpSpPr>
          <p:sp>
            <p:nvSpPr>
              <p:cNvPr id="35859" name="TextBox 1"/>
              <p:cNvSpPr txBox="1">
                <a:spLocks noChangeArrowheads="1"/>
              </p:cNvSpPr>
              <p:nvPr/>
            </p:nvSpPr>
            <p:spPr bwMode="auto">
              <a:xfrm>
                <a:off x="829732" y="4995332"/>
                <a:ext cx="804333" cy="1000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sz="1000" dirty="0">
                    <a:solidFill>
                      <a:srgbClr val="0000FF"/>
                    </a:solidFill>
                    <a:latin typeface="Rockwell" pitchFamily="18" charset="0"/>
                  </a:rPr>
                  <a:t>H</a:t>
                </a:r>
                <a:r>
                  <a:rPr lang="en-US" sz="1000" baseline="-9000" dirty="0">
                    <a:solidFill>
                      <a:srgbClr val="0000FF"/>
                    </a:solidFill>
                    <a:latin typeface="Rockwell" pitchFamily="18" charset="0"/>
                  </a:rPr>
                  <a:t>2</a:t>
                </a:r>
                <a:r>
                  <a:rPr lang="en-US" sz="1000" dirty="0">
                    <a:solidFill>
                      <a:srgbClr val="0000FF"/>
                    </a:solidFill>
                    <a:latin typeface="Rockwell" pitchFamily="18" charset="0"/>
                  </a:rPr>
                  <a:t>O</a:t>
                </a:r>
              </a:p>
            </p:txBody>
          </p:sp>
          <p:sp>
            <p:nvSpPr>
              <p:cNvPr id="35860" name="TextBox 9"/>
              <p:cNvSpPr txBox="1">
                <a:spLocks noChangeArrowheads="1"/>
              </p:cNvSpPr>
              <p:nvPr/>
            </p:nvSpPr>
            <p:spPr bwMode="auto">
              <a:xfrm>
                <a:off x="1862702" y="4995327"/>
                <a:ext cx="804333" cy="1000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sz="1000" dirty="0">
                    <a:solidFill>
                      <a:srgbClr val="800040"/>
                    </a:solidFill>
                    <a:latin typeface="Rockwell" pitchFamily="18" charset="0"/>
                  </a:rPr>
                  <a:t>CO</a:t>
                </a:r>
                <a:r>
                  <a:rPr lang="en-US" sz="1000" baseline="-9000" dirty="0">
                    <a:solidFill>
                      <a:srgbClr val="800040"/>
                    </a:solidFill>
                    <a:latin typeface="Rockwell" pitchFamily="18" charset="0"/>
                  </a:rPr>
                  <a:t>2</a:t>
                </a:r>
                <a:endParaRPr lang="en-US" sz="1000" dirty="0">
                  <a:solidFill>
                    <a:srgbClr val="800040"/>
                  </a:solidFill>
                  <a:latin typeface="Rockwell" pitchFamily="18" charset="0"/>
                </a:endParaRPr>
              </a:p>
            </p:txBody>
          </p:sp>
          <p:sp>
            <p:nvSpPr>
              <p:cNvPr id="35861" name="Left Arrow 2"/>
              <p:cNvSpPr>
                <a:spLocks noChangeArrowheads="1"/>
              </p:cNvSpPr>
              <p:nvPr/>
            </p:nvSpPr>
            <p:spPr bwMode="auto">
              <a:xfrm rot="-1602470">
                <a:off x="150818" y="5488634"/>
                <a:ext cx="685800" cy="239288"/>
              </a:xfrm>
              <a:prstGeom prst="leftArrow">
                <a:avLst>
                  <a:gd name="adj1" fmla="val 50000"/>
                  <a:gd name="adj2" fmla="val 50009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 dirty="0"/>
              </a:p>
            </p:txBody>
          </p:sp>
          <p:sp>
            <p:nvSpPr>
              <p:cNvPr id="35862" name="Left Arrow 14"/>
              <p:cNvSpPr>
                <a:spLocks noChangeArrowheads="1"/>
              </p:cNvSpPr>
              <p:nvPr/>
            </p:nvSpPr>
            <p:spPr bwMode="auto">
              <a:xfrm rot="5400000">
                <a:off x="1918049" y="4314720"/>
                <a:ext cx="685800" cy="220134"/>
              </a:xfrm>
              <a:prstGeom prst="leftArrow">
                <a:avLst>
                  <a:gd name="adj1" fmla="val 50000"/>
                  <a:gd name="adj2" fmla="val 50005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 dirty="0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858502" y="4838471"/>
              <a:ext cx="854222" cy="828379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954065" y="4838471"/>
              <a:ext cx="854222" cy="828379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946275" y="1882141"/>
            <a:ext cx="737870" cy="621665"/>
            <a:chOff x="4806822" y="4762365"/>
            <a:chExt cx="1844490" cy="1554339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4832344" y="4936098"/>
              <a:ext cx="1818968" cy="1380606"/>
              <a:chOff x="4833455" y="4936101"/>
              <a:chExt cx="1713294" cy="1379916"/>
            </a:xfrm>
          </p:grpSpPr>
          <p:sp>
            <p:nvSpPr>
              <p:cNvPr id="35852" name="TextBox 8"/>
              <p:cNvSpPr txBox="1">
                <a:spLocks noChangeArrowheads="1"/>
              </p:cNvSpPr>
              <p:nvPr/>
            </p:nvSpPr>
            <p:spPr bwMode="auto">
              <a:xfrm>
                <a:off x="4833455" y="4946676"/>
                <a:ext cx="804334" cy="99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sz="1000" dirty="0">
                    <a:solidFill>
                      <a:srgbClr val="0000FF"/>
                    </a:solidFill>
                    <a:latin typeface="Rockwell" pitchFamily="18" charset="0"/>
                  </a:rPr>
                  <a:t>H</a:t>
                </a:r>
                <a:r>
                  <a:rPr lang="en-US" sz="1000" baseline="-9000" dirty="0">
                    <a:solidFill>
                      <a:srgbClr val="0000FF"/>
                    </a:solidFill>
                    <a:latin typeface="Rockwell" pitchFamily="18" charset="0"/>
                  </a:rPr>
                  <a:t>2</a:t>
                </a:r>
                <a:r>
                  <a:rPr lang="en-US" sz="1000" dirty="0">
                    <a:solidFill>
                      <a:srgbClr val="0000FF"/>
                    </a:solidFill>
                    <a:latin typeface="Rockwell" pitchFamily="18" charset="0"/>
                  </a:rPr>
                  <a:t>O</a:t>
                </a:r>
              </a:p>
            </p:txBody>
          </p:sp>
          <p:sp>
            <p:nvSpPr>
              <p:cNvPr id="35853" name="TextBox 10"/>
              <p:cNvSpPr txBox="1">
                <a:spLocks noChangeArrowheads="1"/>
              </p:cNvSpPr>
              <p:nvPr/>
            </p:nvSpPr>
            <p:spPr bwMode="auto">
              <a:xfrm>
                <a:off x="5742415" y="4936101"/>
                <a:ext cx="804334" cy="99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sz="1000" dirty="0">
                    <a:solidFill>
                      <a:srgbClr val="800040"/>
                    </a:solidFill>
                    <a:latin typeface="Rockwell" pitchFamily="18" charset="0"/>
                  </a:rPr>
                  <a:t>CO</a:t>
                </a:r>
                <a:r>
                  <a:rPr lang="en-US" sz="1000" baseline="-9000" dirty="0">
                    <a:solidFill>
                      <a:srgbClr val="800040"/>
                    </a:solidFill>
                    <a:latin typeface="Rockwell" pitchFamily="18" charset="0"/>
                  </a:rPr>
                  <a:t>2</a:t>
                </a:r>
                <a:endParaRPr lang="en-US" sz="1000" dirty="0">
                  <a:solidFill>
                    <a:srgbClr val="800040"/>
                  </a:solidFill>
                  <a:latin typeface="Rockwell" pitchFamily="18" charset="0"/>
                </a:endParaRPr>
              </a:p>
            </p:txBody>
          </p:sp>
          <p:sp>
            <p:nvSpPr>
              <p:cNvPr id="35854" name="Down Arrow 3"/>
              <p:cNvSpPr>
                <a:spLocks noChangeArrowheads="1"/>
              </p:cNvSpPr>
              <p:nvPr/>
            </p:nvSpPr>
            <p:spPr bwMode="auto">
              <a:xfrm>
                <a:off x="5071529" y="5672550"/>
                <a:ext cx="262466" cy="643467"/>
              </a:xfrm>
              <a:prstGeom prst="downArrow">
                <a:avLst>
                  <a:gd name="adj1" fmla="val 50000"/>
                  <a:gd name="adj2" fmla="val 49997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 dirty="0"/>
              </a:p>
            </p:txBody>
          </p:sp>
          <p:sp>
            <p:nvSpPr>
              <p:cNvPr id="35855" name="Down Arrow 13"/>
              <p:cNvSpPr>
                <a:spLocks noChangeArrowheads="1"/>
              </p:cNvSpPr>
              <p:nvPr/>
            </p:nvSpPr>
            <p:spPr bwMode="auto">
              <a:xfrm>
                <a:off x="6001997" y="5664076"/>
                <a:ext cx="262466" cy="643467"/>
              </a:xfrm>
              <a:prstGeom prst="downArrow">
                <a:avLst>
                  <a:gd name="adj1" fmla="val 50000"/>
                  <a:gd name="adj2" fmla="val 49997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 dirty="0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4806822" y="4781417"/>
              <a:ext cx="853989" cy="828769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781449" y="4762365"/>
              <a:ext cx="853989" cy="828769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265" y="762000"/>
            <a:ext cx="160845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769620"/>
            <a:ext cx="1634490" cy="153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Box 14"/>
          <p:cNvSpPr txBox="1">
            <a:spLocks noChangeArrowheads="1"/>
          </p:cNvSpPr>
          <p:nvPr/>
        </p:nvSpPr>
        <p:spPr bwMode="auto">
          <a:xfrm>
            <a:off x="1866265" y="577216"/>
            <a:ext cx="851515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5760" eaLnBrk="1" hangingPunct="1">
              <a:defRPr/>
            </a:pPr>
            <a:r>
              <a:rPr lang="en-US" sz="720" dirty="0">
                <a:solidFill>
                  <a:srgbClr val="7F7F7F"/>
                </a:solidFill>
                <a:latin typeface="Rockwell" pitchFamily="18" charset="0"/>
              </a:rPr>
              <a:t>Native grasses</a:t>
            </a:r>
          </a:p>
        </p:txBody>
      </p:sp>
      <p:sp>
        <p:nvSpPr>
          <p:cNvPr id="54276" name="TextBox 15"/>
          <p:cNvSpPr txBox="1">
            <a:spLocks noChangeArrowheads="1"/>
          </p:cNvSpPr>
          <p:nvPr/>
        </p:nvSpPr>
        <p:spPr bwMode="auto">
          <a:xfrm>
            <a:off x="133350" y="583566"/>
            <a:ext cx="966931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5760" eaLnBrk="1" hangingPunct="1">
              <a:defRPr/>
            </a:pPr>
            <a:r>
              <a:rPr lang="en-US" sz="720" dirty="0">
                <a:solidFill>
                  <a:srgbClr val="7F7F7F"/>
                </a:solidFill>
                <a:latin typeface="Rockwell" pitchFamily="18" charset="0"/>
              </a:rPr>
              <a:t>Planted pastures </a:t>
            </a:r>
          </a:p>
        </p:txBody>
      </p:sp>
      <p:sp>
        <p:nvSpPr>
          <p:cNvPr id="54277" name="Rectangle 16"/>
          <p:cNvSpPr>
            <a:spLocks noChangeArrowheads="1"/>
          </p:cNvSpPr>
          <p:nvPr/>
        </p:nvSpPr>
        <p:spPr bwMode="auto">
          <a:xfrm>
            <a:off x="170180" y="113665"/>
            <a:ext cx="3144451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5760" eaLnBrk="1" hangingPunct="1">
              <a:defRPr/>
            </a:pPr>
            <a:r>
              <a:rPr lang="en-US" sz="1280" dirty="0">
                <a:solidFill>
                  <a:srgbClr val="000000"/>
                </a:solidFill>
                <a:latin typeface="Rockwell" pitchFamily="18" charset="0"/>
              </a:rPr>
              <a:t>AMP Grazing Changes Carbon Pools</a:t>
            </a:r>
            <a:endParaRPr lang="en-US" sz="128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278" name="Line 5"/>
          <p:cNvSpPr>
            <a:spLocks noChangeShapeType="1"/>
          </p:cNvSpPr>
          <p:nvPr/>
        </p:nvSpPr>
        <p:spPr bwMode="auto">
          <a:xfrm>
            <a:off x="182880" y="344170"/>
            <a:ext cx="3119755" cy="4445"/>
          </a:xfrm>
          <a:prstGeom prst="line">
            <a:avLst/>
          </a:prstGeom>
          <a:noFill/>
          <a:ln w="38100">
            <a:solidFill>
              <a:srgbClr val="7F7F7F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365760" eaLnBrk="1" hangingPunct="1">
              <a:defRPr/>
            </a:pPr>
            <a:endParaRPr lang="en-US" sz="72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286" name="Right Arrow 2"/>
          <p:cNvSpPr>
            <a:spLocks noChangeArrowheads="1"/>
          </p:cNvSpPr>
          <p:nvPr/>
        </p:nvSpPr>
        <p:spPr bwMode="auto">
          <a:xfrm rot="10800000">
            <a:off x="2604770" y="1678432"/>
            <a:ext cx="131445" cy="93324"/>
          </a:xfrm>
          <a:prstGeom prst="rightArrow">
            <a:avLst>
              <a:gd name="adj1" fmla="val 50000"/>
              <a:gd name="adj2" fmla="val 50266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365760" eaLnBrk="1" hangingPunct="1">
              <a:defRPr/>
            </a:pPr>
            <a:endParaRPr lang="en-US" sz="72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Right Arrow 2">
            <a:extLst>
              <a:ext uri="{FF2B5EF4-FFF2-40B4-BE49-F238E27FC236}">
                <a16:creationId xmlns:a16="http://schemas.microsoft.com/office/drawing/2014/main" id="{5C263779-0A97-4C7D-86D3-910D54985B7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19150" y="1644036"/>
            <a:ext cx="131445" cy="64728"/>
          </a:xfrm>
          <a:prstGeom prst="rightArrow">
            <a:avLst>
              <a:gd name="adj1" fmla="val 50000"/>
              <a:gd name="adj2" fmla="val 50266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365760" eaLnBrk="1" hangingPunct="1">
              <a:defRPr/>
            </a:pPr>
            <a:endParaRPr lang="en-US" sz="720" b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419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265" y="762000"/>
            <a:ext cx="160845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769620"/>
            <a:ext cx="1634490" cy="153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Box 14"/>
          <p:cNvSpPr txBox="1">
            <a:spLocks noChangeArrowheads="1"/>
          </p:cNvSpPr>
          <p:nvPr/>
        </p:nvSpPr>
        <p:spPr bwMode="auto">
          <a:xfrm>
            <a:off x="1922674" y="577215"/>
            <a:ext cx="1338686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5760" eaLnBrk="1" hangingPunct="1">
              <a:defRPr/>
            </a:pPr>
            <a:r>
              <a:rPr lang="en-US" sz="1120" dirty="0">
                <a:solidFill>
                  <a:srgbClr val="00B050"/>
                </a:solidFill>
                <a:latin typeface="Rockwell" pitchFamily="18" charset="0"/>
              </a:rPr>
              <a:t>Native grasses</a:t>
            </a:r>
          </a:p>
        </p:txBody>
      </p:sp>
      <p:sp>
        <p:nvSpPr>
          <p:cNvPr id="54276" name="TextBox 15"/>
          <p:cNvSpPr txBox="1">
            <a:spLocks noChangeArrowheads="1"/>
          </p:cNvSpPr>
          <p:nvPr/>
        </p:nvSpPr>
        <p:spPr bwMode="auto">
          <a:xfrm>
            <a:off x="133350" y="583566"/>
            <a:ext cx="966931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5760" eaLnBrk="1" hangingPunct="1">
              <a:defRPr/>
            </a:pPr>
            <a:r>
              <a:rPr lang="en-US" sz="720" dirty="0">
                <a:solidFill>
                  <a:srgbClr val="7F7F7F"/>
                </a:solidFill>
                <a:latin typeface="Rockwell" pitchFamily="18" charset="0"/>
              </a:rPr>
              <a:t>Planted pastures </a:t>
            </a:r>
          </a:p>
        </p:txBody>
      </p:sp>
      <p:sp>
        <p:nvSpPr>
          <p:cNvPr id="54277" name="Rectangle 16"/>
          <p:cNvSpPr>
            <a:spLocks noChangeArrowheads="1"/>
          </p:cNvSpPr>
          <p:nvPr/>
        </p:nvSpPr>
        <p:spPr bwMode="auto">
          <a:xfrm>
            <a:off x="170180" y="113665"/>
            <a:ext cx="3144451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5760" eaLnBrk="1" hangingPunct="1">
              <a:defRPr/>
            </a:pPr>
            <a:r>
              <a:rPr lang="en-US" sz="1280" dirty="0">
                <a:solidFill>
                  <a:srgbClr val="000000"/>
                </a:solidFill>
                <a:latin typeface="Rockwell" pitchFamily="18" charset="0"/>
              </a:rPr>
              <a:t>AMP Grazing Changes Carbon Pools</a:t>
            </a:r>
            <a:endParaRPr lang="en-US" sz="128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278" name="Line 5"/>
          <p:cNvSpPr>
            <a:spLocks noChangeShapeType="1"/>
          </p:cNvSpPr>
          <p:nvPr/>
        </p:nvSpPr>
        <p:spPr bwMode="auto">
          <a:xfrm>
            <a:off x="182880" y="344170"/>
            <a:ext cx="3119755" cy="4445"/>
          </a:xfrm>
          <a:prstGeom prst="line">
            <a:avLst/>
          </a:prstGeom>
          <a:noFill/>
          <a:ln w="38100">
            <a:solidFill>
              <a:srgbClr val="7F7F7F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365760" eaLnBrk="1" hangingPunct="1">
              <a:defRPr/>
            </a:pPr>
            <a:endParaRPr lang="en-US" sz="72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286" name="Right Arrow 2"/>
          <p:cNvSpPr>
            <a:spLocks noChangeArrowheads="1"/>
          </p:cNvSpPr>
          <p:nvPr/>
        </p:nvSpPr>
        <p:spPr bwMode="auto">
          <a:xfrm rot="10800000">
            <a:off x="2604770" y="1678432"/>
            <a:ext cx="131445" cy="93324"/>
          </a:xfrm>
          <a:prstGeom prst="rightArrow">
            <a:avLst>
              <a:gd name="adj1" fmla="val 50000"/>
              <a:gd name="adj2" fmla="val 50266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365760" eaLnBrk="1" hangingPunct="1">
              <a:defRPr/>
            </a:pPr>
            <a:endParaRPr lang="en-US" sz="72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Right Arrow 2">
            <a:extLst>
              <a:ext uri="{FF2B5EF4-FFF2-40B4-BE49-F238E27FC236}">
                <a16:creationId xmlns:a16="http://schemas.microsoft.com/office/drawing/2014/main" id="{5C263779-0A97-4C7D-86D3-910D54985B7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19150" y="1644036"/>
            <a:ext cx="131445" cy="64728"/>
          </a:xfrm>
          <a:prstGeom prst="rightArrow">
            <a:avLst>
              <a:gd name="adj1" fmla="val 50000"/>
              <a:gd name="adj2" fmla="val 50266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365760" eaLnBrk="1" hangingPunct="1">
              <a:defRPr/>
            </a:pPr>
            <a:endParaRPr lang="en-US" sz="72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985470-13AB-4574-9A09-8A274ABD9036}"/>
              </a:ext>
            </a:extLst>
          </p:cNvPr>
          <p:cNvSpPr txBox="1"/>
          <p:nvPr/>
        </p:nvSpPr>
        <p:spPr>
          <a:xfrm>
            <a:off x="819150" y="1493520"/>
            <a:ext cx="188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" dirty="0">
                <a:solidFill>
                  <a:srgbClr val="00B050"/>
                </a:solidFill>
              </a:rPr>
              <a:t>MORE CARBON DEEPER</a:t>
            </a:r>
          </a:p>
        </p:txBody>
      </p:sp>
    </p:spTree>
    <p:extLst>
      <p:ext uri="{BB962C8B-B14F-4D97-AF65-F5344CB8AC3E}">
        <p14:creationId xmlns:p14="http://schemas.microsoft.com/office/powerpoint/2010/main" val="3673153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5426" name="Picture 1026" descr="C:\Scans\leaf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7600" cy="2755900"/>
          </a:xfrm>
          <a:prstGeom prst="rect">
            <a:avLst/>
          </a:prstGeom>
          <a:noFill/>
        </p:spPr>
      </p:pic>
      <p:sp>
        <p:nvSpPr>
          <p:cNvPr id="1255427" name="Rectangle 1027"/>
          <p:cNvSpPr>
            <a:spLocks noChangeArrowheads="1"/>
          </p:cNvSpPr>
          <p:nvPr/>
        </p:nvSpPr>
        <p:spPr bwMode="auto">
          <a:xfrm>
            <a:off x="92075" y="152400"/>
            <a:ext cx="3565525" cy="114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576" tIns="18288" rIns="36576" bIns="18288">
            <a:spAutoFit/>
          </a:bodyPr>
          <a:lstStyle/>
          <a:p>
            <a:pPr defTabSz="365125"/>
            <a:r>
              <a:rPr lang="en-US" sz="1800" dirty="0">
                <a:latin typeface="Tahoma" pitchFamily="34" charset="0"/>
              </a:rPr>
              <a:t>What we learned</a:t>
            </a:r>
          </a:p>
          <a:p>
            <a:pPr defTabSz="365125"/>
            <a:endParaRPr lang="en-US" sz="1800" dirty="0">
              <a:solidFill>
                <a:schemeClr val="bg1"/>
              </a:solidFill>
              <a:latin typeface="Tahoma" pitchFamily="34" charset="0"/>
            </a:endParaRPr>
          </a:p>
          <a:p>
            <a:pPr defTabSz="365125"/>
            <a:r>
              <a:rPr lang="en-US" sz="1800" dirty="0">
                <a:solidFill>
                  <a:schemeClr val="bg1"/>
                </a:solidFill>
                <a:latin typeface="Tahoma" pitchFamily="34" charset="0"/>
              </a:rPr>
              <a:t>Overall Ecosystem Health  examples</a:t>
            </a:r>
            <a:endParaRPr lang="en-US" sz="13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853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904875" y="621524"/>
          <a:ext cx="1920716" cy="1670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9720" name="Image" r:id="rId4" imgW="8812698" imgH="7301587" progId="">
                  <p:embed/>
                </p:oleObj>
              </mc:Choice>
              <mc:Fallback>
                <p:oleObj name="Image" r:id="rId4" imgW="8812698" imgH="7301587" progId="">
                  <p:embed/>
                  <p:pic>
                    <p:nvPicPr>
                      <p:cNvPr id="133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75" y="621524"/>
                        <a:ext cx="1920716" cy="16706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577623B-40FE-4B5B-B48D-A45B634F1321}"/>
              </a:ext>
            </a:extLst>
          </p:cNvPr>
          <p:cNvSpPr txBox="1"/>
          <p:nvPr/>
        </p:nvSpPr>
        <p:spPr>
          <a:xfrm>
            <a:off x="243309" y="381000"/>
            <a:ext cx="2582282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" dirty="0">
                <a:solidFill>
                  <a:schemeClr val="tx1"/>
                </a:solidFill>
              </a:rPr>
              <a:t>From Our Projects---Ecosystem Improvements</a:t>
            </a:r>
          </a:p>
        </p:txBody>
      </p:sp>
    </p:spTree>
    <p:extLst>
      <p:ext uri="{BB962C8B-B14F-4D97-AF65-F5344CB8AC3E}">
        <p14:creationId xmlns:p14="http://schemas.microsoft.com/office/powerpoint/2010/main" val="59064439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/>
          </p:cNvPicPr>
          <p:nvPr/>
        </p:nvPicPr>
        <p:blipFill>
          <a:blip r:embed="rId3" cstate="print"/>
          <a:srcRect l="5663" t="14816" r="5524" b="30814"/>
          <a:stretch>
            <a:fillRect/>
          </a:stretch>
        </p:blipFill>
        <p:spPr bwMode="auto">
          <a:xfrm>
            <a:off x="152400" y="731520"/>
            <a:ext cx="1461849" cy="67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Line 5"/>
          <p:cNvSpPr>
            <a:spLocks noChangeShapeType="1"/>
          </p:cNvSpPr>
          <p:nvPr/>
        </p:nvSpPr>
        <p:spPr bwMode="auto">
          <a:xfrm flipV="1">
            <a:off x="129540" y="406400"/>
            <a:ext cx="3377565" cy="3175"/>
          </a:xfrm>
          <a:prstGeom prst="line">
            <a:avLst/>
          </a:prstGeom>
          <a:noFill/>
          <a:ln w="38100">
            <a:solidFill>
              <a:srgbClr val="7F7F7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800" dirty="0"/>
          </a:p>
        </p:txBody>
      </p:sp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91440" y="152400"/>
            <a:ext cx="3377474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4300" indent="-114300"/>
            <a:r>
              <a:rPr lang="en-US" sz="1280" dirty="0">
                <a:solidFill>
                  <a:schemeClr val="tx1"/>
                </a:solidFill>
                <a:latin typeface="Rockwell" pitchFamily="18" charset="0"/>
              </a:rPr>
              <a:t>Hypothesis:  </a:t>
            </a:r>
          </a:p>
          <a:p>
            <a:pPr marL="114300" indent="-114300"/>
            <a:endParaRPr lang="en-US" sz="720" dirty="0">
              <a:solidFill>
                <a:schemeClr val="tx1"/>
              </a:solidFill>
              <a:latin typeface="Rockwell" pitchFamily="18" charset="0"/>
            </a:endParaRPr>
          </a:p>
          <a:p>
            <a:pPr marL="114300" indent="-114300"/>
            <a:r>
              <a:rPr lang="en-US" sz="720" dirty="0">
                <a:solidFill>
                  <a:schemeClr val="tx1"/>
                </a:solidFill>
                <a:latin typeface="Rockwell" pitchFamily="18" charset="0"/>
              </a:rPr>
              <a:t>“</a:t>
            </a:r>
            <a:r>
              <a:rPr lang="en-US" sz="800" dirty="0">
                <a:solidFill>
                  <a:schemeClr val="tx1"/>
                </a:solidFill>
                <a:latin typeface="Rockwell" pitchFamily="18" charset="0"/>
              </a:rPr>
              <a:t>Carbon rich soil is healthy soil, beneficial for the entire ecosystem and planet</a:t>
            </a:r>
            <a:r>
              <a:rPr lang="en-US" sz="800" i="1" dirty="0">
                <a:solidFill>
                  <a:schemeClr val="tx1"/>
                </a:solidFill>
                <a:latin typeface="Rockwell" pitchFamily="18" charset="0"/>
              </a:rPr>
              <a:t>”</a:t>
            </a:r>
            <a:endParaRPr lang="en-US" sz="720" i="1" dirty="0">
              <a:solidFill>
                <a:schemeClr val="tx1"/>
              </a:solidFill>
              <a:latin typeface="Rockwell" pitchFamily="18" charset="0"/>
            </a:endParaRPr>
          </a:p>
          <a:p>
            <a:pPr marL="114300" indent="-114300">
              <a:buFont typeface="Wingdings" pitchFamily="2" charset="2"/>
              <a:buChar char="§"/>
            </a:pPr>
            <a:endParaRPr lang="en-US" sz="720" dirty="0">
              <a:solidFill>
                <a:schemeClr val="tx1"/>
              </a:solidFill>
              <a:latin typeface="Rockwell" pitchFamily="18" charset="0"/>
            </a:endParaRPr>
          </a:p>
          <a:p>
            <a:pPr marL="114300" indent="-114300"/>
            <a:endParaRPr lang="en-US" sz="720" dirty="0">
              <a:solidFill>
                <a:schemeClr val="tx1"/>
              </a:solidFill>
              <a:latin typeface="Rockwell" pitchFamily="18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/>
          <a:srcRect l="2354" r="1094"/>
          <a:stretch>
            <a:fillRect/>
          </a:stretch>
        </p:blipFill>
        <p:spPr bwMode="auto">
          <a:xfrm>
            <a:off x="2316480" y="2161858"/>
            <a:ext cx="1127760" cy="58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920" y="1554480"/>
            <a:ext cx="1000760" cy="73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1"/>
          <p:cNvSpPr/>
          <p:nvPr/>
        </p:nvSpPr>
        <p:spPr>
          <a:xfrm rot="1273889">
            <a:off x="1814945" y="2056513"/>
            <a:ext cx="1206795" cy="126870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5915" y="777799"/>
            <a:ext cx="644634" cy="28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344EEE-10B2-4BC8-98E3-7DDC6B72A9AE}"/>
              </a:ext>
            </a:extLst>
          </p:cNvPr>
          <p:cNvSpPr txBox="1"/>
          <p:nvPr/>
        </p:nvSpPr>
        <p:spPr>
          <a:xfrm>
            <a:off x="2215915" y="1076472"/>
            <a:ext cx="135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5 </a:t>
            </a:r>
            <a:r>
              <a:rPr lang="en-US" sz="800" dirty="0" err="1">
                <a:solidFill>
                  <a:schemeClr val="tx1"/>
                </a:solidFill>
              </a:rPr>
              <a:t>bln</a:t>
            </a:r>
            <a:r>
              <a:rPr lang="en-US" sz="800" dirty="0">
                <a:solidFill>
                  <a:schemeClr val="tx1"/>
                </a:solidFill>
              </a:rPr>
              <a:t> ha</a:t>
            </a:r>
          </a:p>
          <a:p>
            <a:r>
              <a:rPr lang="en-US" sz="800" dirty="0">
                <a:solidFill>
                  <a:schemeClr val="tx1"/>
                </a:solidFill>
              </a:rPr>
              <a:t>grasslands and croplands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00914-9C78-4659-A813-F34F115E94A3}"/>
              </a:ext>
            </a:extLst>
          </p:cNvPr>
          <p:cNvSpPr txBox="1"/>
          <p:nvPr/>
        </p:nvSpPr>
        <p:spPr>
          <a:xfrm rot="1344845">
            <a:off x="1982969" y="1818555"/>
            <a:ext cx="1377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Excessive atmospheric Co2 belongs back in the soil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F289520C-8628-4215-B4CD-36A040884D7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9658" y="777799"/>
            <a:ext cx="599427" cy="29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7983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erd of sheep walking across a dry grass field&#10;&#10;Description automatically generated">
            <a:extLst>
              <a:ext uri="{FF2B5EF4-FFF2-40B4-BE49-F238E27FC236}">
                <a16:creationId xmlns:a16="http://schemas.microsoft.com/office/drawing/2014/main" id="{051C8BBF-43D3-4C8A-A70E-8E8C64A7C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304800"/>
            <a:ext cx="3651885" cy="3505200"/>
          </a:xfrm>
          <a:prstGeom prst="rect">
            <a:avLst/>
          </a:prstGeom>
        </p:spPr>
      </p:pic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79375" y="61595"/>
            <a:ext cx="3553460" cy="219075"/>
          </a:xfrm>
        </p:spPr>
        <p:txBody>
          <a:bodyPr/>
          <a:lstStyle/>
          <a:p>
            <a:pPr eaLnBrk="1" hangingPunct="1">
              <a:defRPr/>
            </a:pPr>
            <a:r>
              <a:rPr lang="en-US" sz="1280" kern="1200" dirty="0">
                <a:solidFill>
                  <a:schemeClr val="bg1"/>
                </a:solidFill>
                <a:latin typeface="Rockwell" panose="02060603020205020403" pitchFamily="18" charset="0"/>
                <a:cs typeface="+mn-cs"/>
              </a:rPr>
              <a:t>AMP vs Continuous Grazing</a:t>
            </a:r>
            <a:endParaRPr lang="en-US" sz="960" kern="1200" dirty="0">
              <a:solidFill>
                <a:schemeClr val="bg1"/>
              </a:solidFill>
              <a:latin typeface="Rockwell" panose="02060603020205020403" pitchFamily="18" charset="0"/>
              <a:cs typeface="+mn-cs"/>
            </a:endParaRPr>
          </a:p>
        </p:txBody>
      </p:sp>
      <p:sp>
        <p:nvSpPr>
          <p:cNvPr id="47107" name="Line 5"/>
          <p:cNvSpPr>
            <a:spLocks noChangeShapeType="1"/>
          </p:cNvSpPr>
          <p:nvPr/>
        </p:nvSpPr>
        <p:spPr bwMode="auto">
          <a:xfrm>
            <a:off x="123190" y="306070"/>
            <a:ext cx="3332480" cy="5080"/>
          </a:xfrm>
          <a:prstGeom prst="line">
            <a:avLst/>
          </a:prstGeom>
          <a:noFill/>
          <a:ln w="38100">
            <a:solidFill>
              <a:srgbClr val="7F7F7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2B5739-52AB-471E-88C5-C2FC79EB97C3}"/>
              </a:ext>
            </a:extLst>
          </p:cNvPr>
          <p:cNvSpPr txBox="1"/>
          <p:nvPr/>
        </p:nvSpPr>
        <p:spPr>
          <a:xfrm>
            <a:off x="91440" y="407670"/>
            <a:ext cx="34747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0" dirty="0">
                <a:solidFill>
                  <a:schemeClr val="bg1"/>
                </a:solidFill>
              </a:rPr>
              <a:t>AMP (Adaptive Multi-Paddock) Grazing-</a:t>
            </a:r>
            <a:r>
              <a:rPr lang="en-US" sz="800" dirty="0">
                <a:solidFill>
                  <a:schemeClr val="bg1"/>
                </a:solidFill>
              </a:rPr>
              <a:t>-- Emulates the way bison, caribou grazed--- fast movement over a landscape followed by appropriate long recovery period.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C4933-9032-42B7-B51B-611507A28F83}"/>
              </a:ext>
            </a:extLst>
          </p:cNvPr>
          <p:cNvSpPr txBox="1"/>
          <p:nvPr/>
        </p:nvSpPr>
        <p:spPr>
          <a:xfrm>
            <a:off x="79375" y="838558"/>
            <a:ext cx="315150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0" dirty="0">
                <a:solidFill>
                  <a:schemeClr val="bg1"/>
                </a:solidFill>
              </a:rPr>
              <a:t>Continuous Grazing-</a:t>
            </a:r>
            <a:r>
              <a:rPr lang="en-US" sz="800" dirty="0">
                <a:solidFill>
                  <a:schemeClr val="bg1"/>
                </a:solidFill>
              </a:rPr>
              <a:t>-- Livestock have nearly year round access to the same land with minimum rotation or recovery period for the plants.</a:t>
            </a:r>
          </a:p>
          <a:p>
            <a:endParaRPr lang="en-US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6AFD4-B199-4891-962F-41A5F4CD4989}"/>
              </a:ext>
            </a:extLst>
          </p:cNvPr>
          <p:cNvSpPr txBox="1"/>
          <p:nvPr/>
        </p:nvSpPr>
        <p:spPr>
          <a:xfrm>
            <a:off x="2858" y="2093444"/>
            <a:ext cx="3651884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OVERGRAZING</a:t>
            </a:r>
            <a:r>
              <a:rPr lang="en-US" sz="800" dirty="0">
                <a:solidFill>
                  <a:schemeClr val="bg1"/>
                </a:solidFill>
              </a:rPr>
              <a:t> occurs with excessive </a:t>
            </a:r>
            <a:r>
              <a:rPr lang="en-US" sz="480" dirty="0">
                <a:solidFill>
                  <a:schemeClr val="bg1"/>
                </a:solidFill>
              </a:rPr>
              <a:t>PLANT EXPOSURE TO GRAZERS </a:t>
            </a:r>
            <a:r>
              <a:rPr lang="en-US" sz="640" dirty="0">
                <a:solidFill>
                  <a:schemeClr val="bg1"/>
                </a:solidFill>
              </a:rPr>
              <a:t>and inadequate</a:t>
            </a:r>
            <a:r>
              <a:rPr lang="en-US" sz="480" dirty="0">
                <a:solidFill>
                  <a:schemeClr val="bg1"/>
                </a:solidFill>
              </a:rPr>
              <a:t> PLANT RECOVERY TIME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8EFF1E-96C3-4EDE-9716-15591321796D}"/>
              </a:ext>
            </a:extLst>
          </p:cNvPr>
          <p:cNvSpPr txBox="1"/>
          <p:nvPr/>
        </p:nvSpPr>
        <p:spPr>
          <a:xfrm>
            <a:off x="2621280" y="944880"/>
            <a:ext cx="487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26254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Line 5"/>
          <p:cNvSpPr>
            <a:spLocks noChangeShapeType="1"/>
          </p:cNvSpPr>
          <p:nvPr/>
        </p:nvSpPr>
        <p:spPr bwMode="auto">
          <a:xfrm flipV="1">
            <a:off x="129541" y="406401"/>
            <a:ext cx="3377565" cy="3175"/>
          </a:xfrm>
          <a:prstGeom prst="line">
            <a:avLst/>
          </a:prstGeom>
          <a:noFill/>
          <a:ln w="38100">
            <a:solidFill>
              <a:srgbClr val="7F7F7F"/>
            </a:solidFill>
            <a:round/>
            <a:headEnd/>
            <a:tailEnd/>
          </a:ln>
        </p:spPr>
        <p:txBody>
          <a:bodyPr wrap="none" lIns="36576" tIns="18288" rIns="36576" bIns="18288" anchor="ctr"/>
          <a:lstStyle/>
          <a:p>
            <a:endParaRPr lang="en-US" sz="80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792730" y="2442211"/>
            <a:ext cx="773430" cy="25844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36576" tIns="18288" rIns="36576" bIns="18288"/>
          <a:lstStyle/>
          <a:p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127043" y="109177"/>
            <a:ext cx="3529874" cy="34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576" tIns="18288" rIns="36576" bIns="18288">
            <a:spAutoFit/>
          </a:bodyPr>
          <a:lstStyle/>
          <a:p>
            <a:pPr marL="114300" indent="-114300"/>
            <a:r>
              <a:rPr lang="en-US" sz="1300" dirty="0">
                <a:solidFill>
                  <a:schemeClr val="tx2"/>
                </a:solidFill>
                <a:latin typeface="Rockwell" pitchFamily="18" charset="0"/>
              </a:rPr>
              <a:t>AEI  White Paper and Supporting Research</a:t>
            </a:r>
          </a:p>
          <a:p>
            <a:pPr marL="114300" indent="-114300"/>
            <a:endParaRPr lang="en-US" sz="700" dirty="0">
              <a:solidFill>
                <a:schemeClr val="tx2"/>
              </a:solidFill>
              <a:latin typeface="Rockwell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465A2-1E16-4466-A2BA-81A1F410CE45}"/>
              </a:ext>
            </a:extLst>
          </p:cNvPr>
          <p:cNvSpPr txBox="1"/>
          <p:nvPr/>
        </p:nvSpPr>
        <p:spPr>
          <a:xfrm>
            <a:off x="127043" y="533400"/>
            <a:ext cx="338006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dirty="0">
                <a:solidFill>
                  <a:schemeClr val="tx1"/>
                </a:solidFill>
              </a:rPr>
              <a:t>1. We reviewed 100 years of field and lab soil measures &amp; indicators.</a:t>
            </a:r>
          </a:p>
          <a:p>
            <a:pPr algn="l"/>
            <a:r>
              <a:rPr lang="en-US" sz="700" dirty="0">
                <a:solidFill>
                  <a:schemeClr val="tx1"/>
                </a:solidFill>
              </a:rPr>
              <a:t>2. We tested Soil Health Institute’s proposed indicators</a:t>
            </a:r>
          </a:p>
          <a:p>
            <a:pPr algn="l"/>
            <a:r>
              <a:rPr lang="en-US" sz="700" dirty="0">
                <a:solidFill>
                  <a:schemeClr val="tx1"/>
                </a:solidFill>
              </a:rPr>
              <a:t>3. We learned of great confusion in published soil indicators:</a:t>
            </a:r>
          </a:p>
          <a:p>
            <a:pPr marL="228600" indent="-228600" algn="l">
              <a:buAutoNum type="alphaLcPeriod"/>
            </a:pPr>
            <a:r>
              <a:rPr lang="en-US" sz="700" b="0" dirty="0">
                <a:solidFill>
                  <a:schemeClr val="tx1"/>
                </a:solidFill>
              </a:rPr>
              <a:t>Variable sampling depth, attempts to translate plot scale academic research to heterogenous landscapes; the use of erroneous assumptions that soil (and parameters) are randomly distributed over the landscape—not true.</a:t>
            </a:r>
          </a:p>
          <a:p>
            <a:pPr marL="228600" indent="-228600" algn="l">
              <a:buAutoNum type="alphaLcPeriod"/>
            </a:pPr>
            <a:r>
              <a:rPr lang="en-US" sz="700" b="0" dirty="0">
                <a:solidFill>
                  <a:schemeClr val="tx1"/>
                </a:solidFill>
              </a:rPr>
              <a:t>Poor alignment between ecosystem health measurements and soil indicators!</a:t>
            </a:r>
          </a:p>
          <a:p>
            <a:pPr marL="228600" indent="-228600" algn="l">
              <a:buAutoNum type="alphaLcPeriod"/>
            </a:pPr>
            <a:r>
              <a:rPr lang="en-US" sz="700" b="0" dirty="0">
                <a:solidFill>
                  <a:schemeClr val="tx1"/>
                </a:solidFill>
              </a:rPr>
              <a:t>Poor statistical relationships between soil science “indicators”, and long established ecological systems health indicators.</a:t>
            </a:r>
          </a:p>
          <a:p>
            <a:pPr marL="228600" indent="-228600" algn="l">
              <a:buAutoNum type="alphaLcPeriod"/>
            </a:pPr>
            <a:r>
              <a:rPr lang="en-US" sz="700" b="0" dirty="0">
                <a:solidFill>
                  <a:schemeClr val="tx1"/>
                </a:solidFill>
              </a:rPr>
              <a:t>No internal relationships among Soil Health Institute indicators.</a:t>
            </a:r>
          </a:p>
          <a:p>
            <a:pPr algn="l"/>
            <a:endParaRPr lang="en-US" sz="700" dirty="0">
              <a:solidFill>
                <a:schemeClr val="tx1"/>
              </a:solidFill>
            </a:endParaRPr>
          </a:p>
          <a:p>
            <a:pPr algn="l"/>
            <a:r>
              <a:rPr lang="en-US" sz="700" dirty="0">
                <a:solidFill>
                  <a:schemeClr val="tx1"/>
                </a:solidFill>
              </a:rPr>
              <a:t>4. As a result we proposed a new suite of indicators that were most aligned and useful from our studies:</a:t>
            </a:r>
          </a:p>
          <a:p>
            <a:pPr lvl="1" algn="l"/>
            <a:endParaRPr lang="en-US" sz="700" dirty="0">
              <a:solidFill>
                <a:schemeClr val="tx1"/>
              </a:solidFill>
            </a:endParaRP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</a:rPr>
              <a:t>Biodiversity—soil genomics + other life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</a:rPr>
              <a:t>Water– H &amp; H, infiltration 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</a:rPr>
              <a:t>Carbon-TC, SOC, and TIC to 1 m depth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</a:rPr>
              <a:t>Overall Ecosystem Health</a:t>
            </a:r>
          </a:p>
          <a:p>
            <a:pPr marL="228600" indent="-228600" algn="l">
              <a:buAutoNum type="alphaLcPeriod"/>
            </a:pPr>
            <a:endParaRPr lang="en-US" sz="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4244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990377C-29CD-46F1-969D-66D45ADDF1E0}"/>
              </a:ext>
            </a:extLst>
          </p:cNvPr>
          <p:cNvSpPr txBox="1">
            <a:spLocks/>
          </p:cNvSpPr>
          <p:nvPr/>
        </p:nvSpPr>
        <p:spPr bwMode="auto">
          <a:xfrm>
            <a:off x="91440" y="228600"/>
            <a:ext cx="3444240" cy="24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Aft>
                <a:spcPts val="480"/>
              </a:spcAft>
              <a:defRPr/>
            </a:pPr>
            <a:r>
              <a:rPr lang="en-US" sz="1600" kern="0" dirty="0">
                <a:solidFill>
                  <a:schemeClr val="tx1"/>
                </a:solidFill>
                <a:latin typeface="Rockwell"/>
                <a:cs typeface="Rockwell"/>
              </a:rPr>
              <a:t>777 Bison Ranch Biomass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2B6F4-0854-4644-8775-771CEE7730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4" y="474416"/>
            <a:ext cx="2841812" cy="21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0" y="906780"/>
            <a:ext cx="3368040" cy="177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Rectangle 4"/>
          <p:cNvSpPr>
            <a:spLocks noChangeArrowheads="1"/>
          </p:cNvSpPr>
          <p:nvPr/>
        </p:nvSpPr>
        <p:spPr bwMode="auto">
          <a:xfrm>
            <a:off x="41275" y="30480"/>
            <a:ext cx="355219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" tIns="18288" rIns="36576" bIns="18288" anchor="b"/>
          <a:lstStyle/>
          <a:p>
            <a:pPr eaLnBrk="1" hangingPunct="1"/>
            <a:r>
              <a:rPr lang="en-US" sz="1300" dirty="0">
                <a:solidFill>
                  <a:schemeClr val="tx2"/>
                </a:solidFill>
                <a:latin typeface="Rockwell" pitchFamily="18" charset="0"/>
              </a:rPr>
              <a:t>Net Emissions with Regenerative Cropping and AMP Grazing Practices</a:t>
            </a:r>
            <a:endParaRPr lang="en-AU" sz="1300" dirty="0">
              <a:solidFill>
                <a:schemeClr val="tx2"/>
              </a:solidFill>
              <a:latin typeface="Rockwell" pitchFamily="18" charset="0"/>
            </a:endParaRPr>
          </a:p>
        </p:txBody>
      </p:sp>
      <p:sp>
        <p:nvSpPr>
          <p:cNvPr id="71684" name="TextBox 6"/>
          <p:cNvSpPr txBox="1">
            <a:spLocks noChangeArrowheads="1"/>
          </p:cNvSpPr>
          <p:nvPr/>
        </p:nvSpPr>
        <p:spPr bwMode="auto">
          <a:xfrm>
            <a:off x="2371725" y="566420"/>
            <a:ext cx="1118235" cy="160020"/>
          </a:xfrm>
          <a:prstGeom prst="rect">
            <a:avLst/>
          </a:prstGeom>
          <a:noFill/>
          <a:ln>
            <a:noFill/>
          </a:ln>
        </p:spPr>
        <p:txBody>
          <a:bodyPr lIns="36576" tIns="18288" rIns="36576" bIns="18288">
            <a:spAutoFit/>
          </a:bodyPr>
          <a:lstStyle>
            <a:lvl1pPr>
              <a:defRPr sz="32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Rockwell" charset="0"/>
              </a:rPr>
              <a:t>Teague et al. 2016</a:t>
            </a:r>
          </a:p>
        </p:txBody>
      </p:sp>
      <p:sp>
        <p:nvSpPr>
          <p:cNvPr id="62468" name="Line 5"/>
          <p:cNvSpPr>
            <a:spLocks noChangeShapeType="1"/>
          </p:cNvSpPr>
          <p:nvPr/>
        </p:nvSpPr>
        <p:spPr bwMode="auto">
          <a:xfrm flipV="1">
            <a:off x="100330" y="516255"/>
            <a:ext cx="3431540" cy="2540"/>
          </a:xfrm>
          <a:prstGeom prst="line">
            <a:avLst/>
          </a:prstGeom>
          <a:noFill/>
          <a:ln w="38100">
            <a:solidFill>
              <a:srgbClr val="7F7F7F"/>
            </a:solidFill>
            <a:round/>
            <a:headEnd/>
            <a:tailEnd/>
          </a:ln>
        </p:spPr>
        <p:txBody>
          <a:bodyPr wrap="none" lIns="36576" tIns="18288" rIns="36576" bIns="18288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5009D7-4E52-461A-98B4-B1D7E56DF920}"/>
              </a:ext>
            </a:extLst>
          </p:cNvPr>
          <p:cNvSpPr txBox="1"/>
          <p:nvPr/>
        </p:nvSpPr>
        <p:spPr>
          <a:xfrm>
            <a:off x="76200" y="0"/>
            <a:ext cx="358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After restoration begins, what indicators are  detectable?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80169E-84A3-4EDC-9655-E89ACA440178}"/>
              </a:ext>
            </a:extLst>
          </p:cNvPr>
          <p:cNvSpPr/>
          <p:nvPr/>
        </p:nvSpPr>
        <p:spPr bwMode="auto">
          <a:xfrm>
            <a:off x="61629" y="727620"/>
            <a:ext cx="685800" cy="18466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Cover crops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192014-7781-4D29-8A87-6DC619D75205}"/>
              </a:ext>
            </a:extLst>
          </p:cNvPr>
          <p:cNvSpPr/>
          <p:nvPr/>
        </p:nvSpPr>
        <p:spPr bwMode="auto">
          <a:xfrm>
            <a:off x="2358955" y="727620"/>
            <a:ext cx="679938" cy="18466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Erosion control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67074A-F854-497E-80C7-DB01E3B5361B}"/>
              </a:ext>
            </a:extLst>
          </p:cNvPr>
          <p:cNvSpPr/>
          <p:nvPr/>
        </p:nvSpPr>
        <p:spPr bwMode="auto">
          <a:xfrm>
            <a:off x="54342" y="1895540"/>
            <a:ext cx="718587" cy="30777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F24D1D-68D7-4A4E-B84C-6B07711CBACB}"/>
              </a:ext>
            </a:extLst>
          </p:cNvPr>
          <p:cNvSpPr txBox="1"/>
          <p:nvPr/>
        </p:nvSpPr>
        <p:spPr>
          <a:xfrm>
            <a:off x="152400" y="1903087"/>
            <a:ext cx="595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dirty="0">
                <a:solidFill>
                  <a:schemeClr val="tx1"/>
                </a:solidFill>
              </a:rPr>
              <a:t>Birds/Small Mammals, Herptiles</a:t>
            </a:r>
          </a:p>
          <a:p>
            <a:r>
              <a:rPr lang="en-US" sz="400" dirty="0">
                <a:solidFill>
                  <a:schemeClr val="tx1"/>
                </a:solidFill>
              </a:rPr>
              <a:t> (2-5 </a:t>
            </a:r>
            <a:r>
              <a:rPr lang="en-US" sz="400" dirty="0" err="1">
                <a:solidFill>
                  <a:schemeClr val="tx1"/>
                </a:solidFill>
              </a:rPr>
              <a:t>yrs</a:t>
            </a:r>
            <a:r>
              <a:rPr lang="en-US" sz="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B51945-2EB3-43E1-9B98-F9662DF40366}"/>
              </a:ext>
            </a:extLst>
          </p:cNvPr>
          <p:cNvSpPr/>
          <p:nvPr/>
        </p:nvSpPr>
        <p:spPr bwMode="auto">
          <a:xfrm>
            <a:off x="2365443" y="1614117"/>
            <a:ext cx="673450" cy="15655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B367C7-F281-489C-9FBE-13265811C3C6}"/>
              </a:ext>
            </a:extLst>
          </p:cNvPr>
          <p:cNvSpPr txBox="1"/>
          <p:nvPr/>
        </p:nvSpPr>
        <p:spPr>
          <a:xfrm>
            <a:off x="-76200" y="3048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/>
                </a:solidFill>
              </a:rPr>
              <a:t>Biological System Response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1E83F5-8A91-40E6-B8DC-8D0585E7777C}"/>
              </a:ext>
            </a:extLst>
          </p:cNvPr>
          <p:cNvSpPr/>
          <p:nvPr/>
        </p:nvSpPr>
        <p:spPr bwMode="auto">
          <a:xfrm>
            <a:off x="54343" y="1592768"/>
            <a:ext cx="729516" cy="25210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500" dirty="0">
                <a:solidFill>
                  <a:schemeClr val="tx1"/>
                </a:solidFill>
              </a:rPr>
              <a:t>Matrix plant community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7730E7-4FDD-498B-BFD6-BB6767604A1B}"/>
              </a:ext>
            </a:extLst>
          </p:cNvPr>
          <p:cNvSpPr/>
          <p:nvPr/>
        </p:nvSpPr>
        <p:spPr bwMode="auto">
          <a:xfrm>
            <a:off x="54343" y="999650"/>
            <a:ext cx="700372" cy="26776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81915E-133A-4E34-B8E1-627A0036D941}"/>
              </a:ext>
            </a:extLst>
          </p:cNvPr>
          <p:cNvSpPr/>
          <p:nvPr/>
        </p:nvSpPr>
        <p:spPr bwMode="auto">
          <a:xfrm>
            <a:off x="2365443" y="1184861"/>
            <a:ext cx="679938" cy="1728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Reduced runoff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616D01-5D4A-48DA-B802-401D886D9F3A}"/>
              </a:ext>
            </a:extLst>
          </p:cNvPr>
          <p:cNvSpPr/>
          <p:nvPr/>
        </p:nvSpPr>
        <p:spPr bwMode="auto">
          <a:xfrm>
            <a:off x="56941" y="1343682"/>
            <a:ext cx="690488" cy="1728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" dirty="0">
                <a:solidFill>
                  <a:schemeClr val="tx1"/>
                </a:solidFill>
              </a:rPr>
              <a:t>Generalist insects</a:t>
            </a:r>
            <a:endParaRPr kumimoji="0" lang="en-US" sz="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17D662-0D85-4ADD-A729-4A54E14F24DD}"/>
              </a:ext>
            </a:extLst>
          </p:cNvPr>
          <p:cNvSpPr txBox="1"/>
          <p:nvPr/>
        </p:nvSpPr>
        <p:spPr>
          <a:xfrm>
            <a:off x="2209800" y="3048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/>
                </a:solidFill>
              </a:rPr>
              <a:t>Bio-Physical Response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BC19D8CE-EA03-436A-8F74-EE3FF555C0E1}"/>
              </a:ext>
            </a:extLst>
          </p:cNvPr>
          <p:cNvSpPr/>
          <p:nvPr/>
        </p:nvSpPr>
        <p:spPr bwMode="auto">
          <a:xfrm>
            <a:off x="1676400" y="685801"/>
            <a:ext cx="45719" cy="11025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9BDE75-2977-43F1-B11E-06DB27DB6D8B}"/>
              </a:ext>
            </a:extLst>
          </p:cNvPr>
          <p:cNvSpPr txBox="1"/>
          <p:nvPr/>
        </p:nvSpPr>
        <p:spPr>
          <a:xfrm>
            <a:off x="1447800" y="457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F0AB62-3CCF-464E-8F7D-3B17CAFCDA98}"/>
              </a:ext>
            </a:extLst>
          </p:cNvPr>
          <p:cNvSpPr/>
          <p:nvPr/>
        </p:nvSpPr>
        <p:spPr bwMode="auto">
          <a:xfrm>
            <a:off x="2352467" y="1981808"/>
            <a:ext cx="686426" cy="1728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Soil carbon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749DB6-0A9F-4536-B44A-A39FBC4FE503}"/>
              </a:ext>
            </a:extLst>
          </p:cNvPr>
          <p:cNvSpPr/>
          <p:nvPr/>
        </p:nvSpPr>
        <p:spPr bwMode="auto">
          <a:xfrm>
            <a:off x="1900813" y="2527210"/>
            <a:ext cx="990600" cy="1728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Shift to Fungal genomics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41FA60-EFBD-46E6-BA5D-227761B43369}"/>
              </a:ext>
            </a:extLst>
          </p:cNvPr>
          <p:cNvSpPr/>
          <p:nvPr/>
        </p:nvSpPr>
        <p:spPr bwMode="auto">
          <a:xfrm>
            <a:off x="304800" y="2513339"/>
            <a:ext cx="1143000" cy="1728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3768B2-99C9-47AC-B481-2B99CAA5873B}"/>
              </a:ext>
            </a:extLst>
          </p:cNvPr>
          <p:cNvSpPr txBox="1"/>
          <p:nvPr/>
        </p:nvSpPr>
        <p:spPr>
          <a:xfrm>
            <a:off x="1524000" y="796058"/>
            <a:ext cx="4114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</a:rPr>
              <a:t>.5 </a:t>
            </a:r>
            <a:r>
              <a:rPr lang="en-US" sz="600" dirty="0" err="1">
                <a:solidFill>
                  <a:schemeClr val="tx1"/>
                </a:solidFill>
              </a:rPr>
              <a:t>yrs</a:t>
            </a: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10E57D-DEC9-4DAB-B688-B0A94E8126A1}"/>
              </a:ext>
            </a:extLst>
          </p:cNvPr>
          <p:cNvSpPr txBox="1"/>
          <p:nvPr/>
        </p:nvSpPr>
        <p:spPr>
          <a:xfrm>
            <a:off x="54343" y="1007682"/>
            <a:ext cx="7076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dirty="0">
                <a:solidFill>
                  <a:schemeClr val="tx1"/>
                </a:solidFill>
              </a:rPr>
              <a:t>Annual, biennial, short lived perennial weeds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CA80947B-9AF0-42C8-A1D0-9CEC60260831}"/>
              </a:ext>
            </a:extLst>
          </p:cNvPr>
          <p:cNvSpPr/>
          <p:nvPr/>
        </p:nvSpPr>
        <p:spPr bwMode="auto">
          <a:xfrm>
            <a:off x="1676401" y="980723"/>
            <a:ext cx="53340" cy="43088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78BFEE21-9240-4C0A-80CF-90451F168228}"/>
              </a:ext>
            </a:extLst>
          </p:cNvPr>
          <p:cNvSpPr/>
          <p:nvPr/>
        </p:nvSpPr>
        <p:spPr bwMode="auto">
          <a:xfrm>
            <a:off x="1684022" y="1531103"/>
            <a:ext cx="45719" cy="11025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80375DD6-5D82-4DB5-8797-B54EED190758}"/>
              </a:ext>
            </a:extLst>
          </p:cNvPr>
          <p:cNvSpPr/>
          <p:nvPr/>
        </p:nvSpPr>
        <p:spPr bwMode="auto">
          <a:xfrm>
            <a:off x="1676400" y="1739373"/>
            <a:ext cx="53341" cy="24622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70ED6FEA-90BD-4D98-BE8F-29609B58BF32}"/>
              </a:ext>
            </a:extLst>
          </p:cNvPr>
          <p:cNvSpPr/>
          <p:nvPr/>
        </p:nvSpPr>
        <p:spPr bwMode="auto">
          <a:xfrm flipH="1">
            <a:off x="1649730" y="2091539"/>
            <a:ext cx="99057" cy="38892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F5E26D-F247-4A93-8BD4-B7CB1349D105}"/>
              </a:ext>
            </a:extLst>
          </p:cNvPr>
          <p:cNvSpPr txBox="1"/>
          <p:nvPr/>
        </p:nvSpPr>
        <p:spPr>
          <a:xfrm>
            <a:off x="1493520" y="1361800"/>
            <a:ext cx="44195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tx1"/>
                </a:solidFill>
              </a:rPr>
              <a:t>1-2 </a:t>
            </a:r>
            <a:r>
              <a:rPr lang="en-US" sz="500" dirty="0" err="1">
                <a:solidFill>
                  <a:schemeClr val="tx1"/>
                </a:solidFill>
              </a:rPr>
              <a:t>yrs</a:t>
            </a:r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5842E2-43BD-459A-BF66-06726E4F3BBE}"/>
              </a:ext>
            </a:extLst>
          </p:cNvPr>
          <p:cNvSpPr txBox="1"/>
          <p:nvPr/>
        </p:nvSpPr>
        <p:spPr>
          <a:xfrm>
            <a:off x="1519813" y="1587656"/>
            <a:ext cx="381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tx1"/>
                </a:solidFill>
              </a:rPr>
              <a:t>2-5 </a:t>
            </a:r>
            <a:r>
              <a:rPr lang="en-US" sz="500" dirty="0" err="1">
                <a:solidFill>
                  <a:schemeClr val="tx1"/>
                </a:solidFill>
              </a:rPr>
              <a:t>yrs</a:t>
            </a:r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90DDCA-897C-48E7-95EE-E7E2B94390EF}"/>
              </a:ext>
            </a:extLst>
          </p:cNvPr>
          <p:cNvSpPr txBox="1"/>
          <p:nvPr/>
        </p:nvSpPr>
        <p:spPr>
          <a:xfrm>
            <a:off x="2362200" y="1592768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</a:rPr>
              <a:t>Infiltration</a:t>
            </a:r>
          </a:p>
          <a:p>
            <a:endParaRPr lang="en-US" sz="4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FF75D1-905E-4331-B748-727A4936C309}"/>
              </a:ext>
            </a:extLst>
          </p:cNvPr>
          <p:cNvSpPr txBox="1"/>
          <p:nvPr/>
        </p:nvSpPr>
        <p:spPr>
          <a:xfrm>
            <a:off x="533400" y="2527209"/>
            <a:ext cx="914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F0000"/>
                </a:solidFill>
              </a:rPr>
              <a:t>Diverse plant communities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3FB71-5DA2-47CA-A7B1-FE2692B8D04F}"/>
              </a:ext>
            </a:extLst>
          </p:cNvPr>
          <p:cNvSpPr txBox="1"/>
          <p:nvPr/>
        </p:nvSpPr>
        <p:spPr>
          <a:xfrm>
            <a:off x="1478279" y="1955141"/>
            <a:ext cx="48767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tx1"/>
                </a:solidFill>
              </a:rPr>
              <a:t>5-10 </a:t>
            </a:r>
            <a:r>
              <a:rPr lang="en-US" sz="500" dirty="0" err="1">
                <a:solidFill>
                  <a:schemeClr val="tx1"/>
                </a:solidFill>
              </a:rPr>
              <a:t>yrs</a:t>
            </a:r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EF157B-2E8D-4FBB-92D0-F13A149E0A96}"/>
              </a:ext>
            </a:extLst>
          </p:cNvPr>
          <p:cNvSpPr txBox="1"/>
          <p:nvPr/>
        </p:nvSpPr>
        <p:spPr>
          <a:xfrm>
            <a:off x="1519813" y="2513339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tx1"/>
                </a:solidFill>
              </a:rPr>
              <a:t>40+ years</a:t>
            </a:r>
          </a:p>
        </p:txBody>
      </p:sp>
    </p:spTree>
    <p:extLst>
      <p:ext uri="{BB962C8B-B14F-4D97-AF65-F5344CB8AC3E}">
        <p14:creationId xmlns:p14="http://schemas.microsoft.com/office/powerpoint/2010/main" val="2082804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arbonvalu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516" y="824032"/>
            <a:ext cx="2895865" cy="157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828800" y="2218976"/>
            <a:ext cx="1287333" cy="24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38" dirty="0">
                <a:solidFill>
                  <a:schemeClr val="tx1"/>
                </a:solidFill>
                <a:latin typeface="Calibri" pitchFamily="34" charset="0"/>
              </a:rPr>
              <a:t>Source: Applied Ecological Services, Inc.  </a:t>
            </a:r>
          </a:p>
          <a:p>
            <a:pPr algn="ctr"/>
            <a:r>
              <a:rPr lang="en-US" sz="338" dirty="0">
                <a:solidFill>
                  <a:schemeClr val="tx1"/>
                </a:solidFill>
                <a:latin typeface="Calibri" pitchFamily="34" charset="0"/>
              </a:rPr>
              <a:t>Generated from data from Nationalatlas.gov)</a:t>
            </a:r>
          </a:p>
          <a:p>
            <a:pPr algn="ctr"/>
            <a:r>
              <a:rPr lang="en-US" sz="292" dirty="0">
                <a:solidFill>
                  <a:schemeClr val="tx1"/>
                </a:solidFill>
                <a:latin typeface="Calibri" pitchFamily="34" charset="0"/>
              </a:rPr>
              <a:t>(Precipitation, Vegetation Vigor, Land Value, Soil Texture Types)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D42077-CB61-4F0B-BC12-3CEC839B2FEB}"/>
              </a:ext>
            </a:extLst>
          </p:cNvPr>
          <p:cNvSpPr txBox="1"/>
          <p:nvPr/>
        </p:nvSpPr>
        <p:spPr>
          <a:xfrm>
            <a:off x="179488" y="687624"/>
            <a:ext cx="3347922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“</a:t>
            </a:r>
            <a:r>
              <a:rPr lang="en-US" sz="800" dirty="0">
                <a:solidFill>
                  <a:schemeClr val="tx1"/>
                </a:solidFill>
              </a:rPr>
              <a:t>Soil Carbon Fingerprint” </a:t>
            </a:r>
            <a:r>
              <a:rPr lang="en-US" sz="480" dirty="0">
                <a:solidFill>
                  <a:schemeClr val="tx1"/>
                </a:solidFill>
              </a:rPr>
              <a:t>of the historic interplay between geology, climate, vegetation, soil microbiota, macrofauna (and humans)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8DC9BF-E6D1-47C6-A8A2-E3FDD5313655}"/>
              </a:ext>
            </a:extLst>
          </p:cNvPr>
          <p:cNvSpPr/>
          <p:nvPr/>
        </p:nvSpPr>
        <p:spPr>
          <a:xfrm>
            <a:off x="186235" y="392572"/>
            <a:ext cx="32851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u="sng" dirty="0">
                <a:solidFill>
                  <a:schemeClr val="tx1"/>
                </a:solidFill>
                <a:latin typeface="Rockwell" panose="02060603020205020403" pitchFamily="18" charset="0"/>
              </a:rPr>
              <a:t>Potential for Soil Organic Carbon Growth</a:t>
            </a:r>
          </a:p>
        </p:txBody>
      </p:sp>
    </p:spTree>
    <p:extLst>
      <p:ext uri="{BB962C8B-B14F-4D97-AF65-F5344CB8AC3E}">
        <p14:creationId xmlns:p14="http://schemas.microsoft.com/office/powerpoint/2010/main" val="2618361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ubtitle 2"/>
          <p:cNvSpPr>
            <a:spLocks noGrp="1"/>
          </p:cNvSpPr>
          <p:nvPr>
            <p:ph type="subTitle" idx="1"/>
          </p:nvPr>
        </p:nvSpPr>
        <p:spPr>
          <a:xfrm>
            <a:off x="121920" y="1493520"/>
            <a:ext cx="701040" cy="121920"/>
          </a:xfrm>
        </p:spPr>
        <p:txBody>
          <a:bodyPr/>
          <a:lstStyle/>
          <a:p>
            <a:r>
              <a:rPr lang="en-US" sz="600" b="1" dirty="0"/>
              <a:t>Semi-arid: Palouse</a:t>
            </a:r>
          </a:p>
          <a:p>
            <a:endParaRPr lang="en-US" sz="500" dirty="0"/>
          </a:p>
          <a:p>
            <a:endParaRPr lang="en-US" sz="500" dirty="0"/>
          </a:p>
          <a:p>
            <a:endParaRPr lang="en-US" sz="500" dirty="0"/>
          </a:p>
          <a:p>
            <a:endParaRPr lang="en-US" sz="500" dirty="0"/>
          </a:p>
          <a:p>
            <a:endParaRPr lang="en-US" sz="500" dirty="0"/>
          </a:p>
        </p:txBody>
      </p:sp>
      <p:pic>
        <p:nvPicPr>
          <p:cNvPr id="73730" name="Picture 3" descr="Capture3.JPG"/>
          <p:cNvPicPr>
            <a:picLocks noChangeAspect="1"/>
          </p:cNvPicPr>
          <p:nvPr/>
        </p:nvPicPr>
        <p:blipFill>
          <a:blip r:embed="rId2" cstate="print"/>
          <a:srcRect l="749" r="2869"/>
          <a:stretch>
            <a:fillRect/>
          </a:stretch>
        </p:blipFill>
        <p:spPr bwMode="auto">
          <a:xfrm>
            <a:off x="829310" y="269240"/>
            <a:ext cx="1942465" cy="1346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2075" y="1605915"/>
          <a:ext cx="608964" cy="967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238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Soil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Depth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Average Carbon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Age (yrs)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608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.1 m</a:t>
                      </a: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30-60</a:t>
                      </a: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712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1m</a:t>
                      </a: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47,000</a:t>
                      </a: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91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2m</a:t>
                      </a: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120k-130k</a:t>
                      </a: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46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3m</a:t>
                      </a: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&gt;200k</a:t>
                      </a: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05840" y="1737360"/>
          <a:ext cx="609600" cy="829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Soil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Depth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Average Carbon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Age (yrs)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.1 m</a:t>
                      </a:r>
                    </a:p>
                  </a:txBody>
                  <a:tcPr marL="36576" marR="36576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100-200</a:t>
                      </a:r>
                    </a:p>
                  </a:txBody>
                  <a:tcPr marL="36576" marR="36576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.2 m</a:t>
                      </a:r>
                    </a:p>
                  </a:txBody>
                  <a:tcPr marL="36576" marR="36576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30,000+</a:t>
                      </a:r>
                    </a:p>
                  </a:txBody>
                  <a:tcPr marL="36576" marR="36576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&gt;.2-.5 m</a:t>
                      </a:r>
                    </a:p>
                  </a:txBody>
                  <a:tcPr marL="36576" marR="36576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3-5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million 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3768" name="TextBox 7"/>
          <p:cNvSpPr txBox="1">
            <a:spLocks noChangeArrowheads="1"/>
          </p:cNvSpPr>
          <p:nvPr/>
        </p:nvSpPr>
        <p:spPr bwMode="auto">
          <a:xfrm>
            <a:off x="1005840" y="1615440"/>
            <a:ext cx="792480" cy="11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r>
              <a:rPr lang="en-US" sz="500" dirty="0">
                <a:solidFill>
                  <a:schemeClr val="tx2"/>
                </a:solidFill>
              </a:rPr>
              <a:t>Arid West, New Mexico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812925" y="1807845"/>
          <a:ext cx="574675" cy="803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5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Soil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Depth (m)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70" marR="3657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Average Carbon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Age (yrs)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70" marR="3657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765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.1</a:t>
                      </a:r>
                    </a:p>
                  </a:txBody>
                  <a:tcPr marL="36570" marR="3657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100-200</a:t>
                      </a:r>
                    </a:p>
                  </a:txBody>
                  <a:tcPr marL="36570" marR="3657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1-2</a:t>
                      </a:r>
                    </a:p>
                  </a:txBody>
                  <a:tcPr marL="36570" marR="3657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1500-12k</a:t>
                      </a:r>
                    </a:p>
                  </a:txBody>
                  <a:tcPr marL="36570" marR="3657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765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&gt;2</a:t>
                      </a:r>
                    </a:p>
                  </a:txBody>
                  <a:tcPr marL="36570" marR="3657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&gt;12k</a:t>
                      </a:r>
                    </a:p>
                  </a:txBody>
                  <a:tcPr marL="36570" marR="3657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3786" name="TextBox 9"/>
          <p:cNvSpPr txBox="1">
            <a:spLocks noChangeArrowheads="1"/>
          </p:cNvSpPr>
          <p:nvPr/>
        </p:nvSpPr>
        <p:spPr bwMode="auto">
          <a:xfrm>
            <a:off x="1737995" y="1608455"/>
            <a:ext cx="1219200" cy="19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pPr algn="ctr"/>
            <a:r>
              <a:rPr lang="en-US" sz="500" dirty="0">
                <a:solidFill>
                  <a:schemeClr val="tx2"/>
                </a:solidFill>
              </a:rPr>
              <a:t>Wisconsin glacial till plain</a:t>
            </a:r>
          </a:p>
          <a:p>
            <a:pPr algn="ctr"/>
            <a:r>
              <a:rPr lang="en-US" sz="500" dirty="0">
                <a:solidFill>
                  <a:schemeClr val="tx2"/>
                </a:solidFill>
              </a:rPr>
              <a:t>Uplands                                         Peat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441575" y="1781810"/>
          <a:ext cx="613410" cy="846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36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Soil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Depth (m)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93" marR="36593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Average Carbon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Age (yrs)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93" marR="36593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982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.1</a:t>
                      </a:r>
                    </a:p>
                  </a:txBody>
                  <a:tcPr marL="36593" marR="36593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100-200</a:t>
                      </a:r>
                    </a:p>
                  </a:txBody>
                  <a:tcPr marL="36593" marR="36593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071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.1 to 1</a:t>
                      </a:r>
                    </a:p>
                  </a:txBody>
                  <a:tcPr marL="36593" marR="36593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1500-12k</a:t>
                      </a:r>
                    </a:p>
                  </a:txBody>
                  <a:tcPr marL="36593" marR="36593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043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&gt;2</a:t>
                      </a:r>
                    </a:p>
                  </a:txBody>
                  <a:tcPr marL="36593" marR="36593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&gt;80k</a:t>
                      </a:r>
                    </a:p>
                  </a:txBody>
                  <a:tcPr marL="36593" marR="36593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081655" y="1645920"/>
          <a:ext cx="575945" cy="98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275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Soil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Depth (m)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Average Carbon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age (yrs)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772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.1</a:t>
                      </a: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100-300</a:t>
                      </a: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772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.1 to 1</a:t>
                      </a: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500-2k</a:t>
                      </a: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3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1-2</a:t>
                      </a: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&gt;30k</a:t>
                      </a: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23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&gt;2</a:t>
                      </a: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&gt;200k</a:t>
                      </a: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3824" name="TextBox 13"/>
          <p:cNvSpPr txBox="1">
            <a:spLocks noChangeArrowheads="1"/>
          </p:cNvSpPr>
          <p:nvPr/>
        </p:nvSpPr>
        <p:spPr bwMode="auto">
          <a:xfrm>
            <a:off x="3048000" y="1524000"/>
            <a:ext cx="609600" cy="12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576" tIns="18288" rIns="36576" bIns="18288">
            <a:spAutoFit/>
          </a:bodyPr>
          <a:lstStyle/>
          <a:p>
            <a:r>
              <a:rPr lang="en-US" sz="600" dirty="0" err="1">
                <a:solidFill>
                  <a:schemeClr val="tx2"/>
                </a:solidFill>
              </a:rPr>
              <a:t>Unglaciated</a:t>
            </a:r>
            <a:endParaRPr lang="en-US" sz="600" dirty="0">
              <a:solidFill>
                <a:schemeClr val="tx2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93520" y="762000"/>
            <a:ext cx="12192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" tIns="18288" rIns="36576" bIns="1828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1402080" y="914400"/>
            <a:ext cx="18415" cy="1219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" tIns="18288" rIns="36576" bIns="18288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3" name="Straight Arrow Connector 22"/>
          <p:cNvCxnSpPr>
            <a:stCxn id="16" idx="3"/>
          </p:cNvCxnSpPr>
          <p:nvPr/>
        </p:nvCxnSpPr>
        <p:spPr>
          <a:xfrm flipH="1">
            <a:off x="433070" y="892175"/>
            <a:ext cx="1078230" cy="597535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1485265" y="946785"/>
            <a:ext cx="274320" cy="2133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" tIns="18288" rIns="36576" bIns="18288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217295" y="1158240"/>
            <a:ext cx="335280" cy="44513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889760" y="792480"/>
            <a:ext cx="42672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" tIns="18288" rIns="36576" bIns="18288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0" name="Straight Arrow Connector 29"/>
          <p:cNvCxnSpPr>
            <a:stCxn id="28" idx="3"/>
          </p:cNvCxnSpPr>
          <p:nvPr/>
        </p:nvCxnSpPr>
        <p:spPr>
          <a:xfrm flipH="1">
            <a:off x="1950720" y="948690"/>
            <a:ext cx="1270" cy="72771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255520" y="1036320"/>
            <a:ext cx="1032510" cy="459105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2042160" y="1005840"/>
            <a:ext cx="274320" cy="9144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" tIns="18288" rIns="36576" bIns="18288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9" name="Elbow Connector 38"/>
          <p:cNvCxnSpPr/>
          <p:nvPr/>
        </p:nvCxnSpPr>
        <p:spPr>
          <a:xfrm rot="16200000" flipH="1">
            <a:off x="2024063" y="967423"/>
            <a:ext cx="748030" cy="697865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1964690" y="883920"/>
            <a:ext cx="152400" cy="609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" tIns="18288" rIns="36576" bIns="1828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836" name="TextBox 41"/>
          <p:cNvSpPr txBox="1">
            <a:spLocks noChangeArrowheads="1"/>
          </p:cNvSpPr>
          <p:nvPr/>
        </p:nvSpPr>
        <p:spPr bwMode="auto">
          <a:xfrm>
            <a:off x="1030605" y="2590800"/>
            <a:ext cx="582295" cy="9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r>
              <a:rPr lang="en-US" sz="400" dirty="0">
                <a:solidFill>
                  <a:srgbClr val="00B050"/>
                </a:solidFill>
              </a:rPr>
              <a:t>Monger, C. NMSU</a:t>
            </a:r>
          </a:p>
        </p:txBody>
      </p:sp>
      <p:sp>
        <p:nvSpPr>
          <p:cNvPr id="73837" name="TextBox 43"/>
          <p:cNvSpPr txBox="1">
            <a:spLocks noChangeArrowheads="1"/>
          </p:cNvSpPr>
          <p:nvPr/>
        </p:nvSpPr>
        <p:spPr bwMode="auto">
          <a:xfrm>
            <a:off x="175895" y="2590800"/>
            <a:ext cx="525145" cy="11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r>
              <a:rPr lang="en-US" sz="500" dirty="0">
                <a:solidFill>
                  <a:srgbClr val="00B050"/>
                </a:solidFill>
              </a:rPr>
              <a:t>Retallack, 2013</a:t>
            </a:r>
          </a:p>
        </p:txBody>
      </p:sp>
      <p:sp>
        <p:nvSpPr>
          <p:cNvPr id="73838" name="TextBox 44"/>
          <p:cNvSpPr txBox="1">
            <a:spLocks noChangeArrowheads="1"/>
          </p:cNvSpPr>
          <p:nvPr/>
        </p:nvSpPr>
        <p:spPr bwMode="auto">
          <a:xfrm>
            <a:off x="2179320" y="2633980"/>
            <a:ext cx="640080" cy="11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r>
              <a:rPr lang="en-US" sz="500" dirty="0" err="1">
                <a:solidFill>
                  <a:srgbClr val="00B050"/>
                </a:solidFill>
              </a:rPr>
              <a:t>Futuma</a:t>
            </a:r>
            <a:r>
              <a:rPr lang="en-US" sz="500" dirty="0">
                <a:solidFill>
                  <a:srgbClr val="00B050"/>
                </a:solidFill>
              </a:rPr>
              <a:t>, UM</a:t>
            </a:r>
          </a:p>
        </p:txBody>
      </p:sp>
      <p:sp>
        <p:nvSpPr>
          <p:cNvPr id="73839" name="TextBox 45"/>
          <p:cNvSpPr txBox="1">
            <a:spLocks noChangeArrowheads="1"/>
          </p:cNvSpPr>
          <p:nvPr/>
        </p:nvSpPr>
        <p:spPr bwMode="auto">
          <a:xfrm>
            <a:off x="3187700" y="2628900"/>
            <a:ext cx="457200" cy="1138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r>
              <a:rPr lang="en-US" sz="500" dirty="0">
                <a:solidFill>
                  <a:srgbClr val="00B050"/>
                </a:solidFill>
              </a:rPr>
              <a:t>Estimated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129540" y="60325"/>
            <a:ext cx="3429000" cy="183515"/>
          </a:xfrm>
          <a:prstGeom prst="rect">
            <a:avLst/>
          </a:prstGeom>
          <a:noFill/>
          <a:ln>
            <a:noFill/>
          </a:ln>
        </p:spPr>
        <p:txBody>
          <a:bodyPr lIns="36576" tIns="18288" rIns="36576" bIns="1828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00000"/>
                </a:solidFill>
                <a:latin typeface="H Avenir Heavy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00000"/>
                </a:solidFill>
                <a:latin typeface="H Avenir Heavy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00000"/>
                </a:solidFill>
                <a:latin typeface="H Avenir Heavy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00000"/>
                </a:solidFill>
                <a:latin typeface="H Avenir Heavy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00000"/>
                </a:solidFill>
                <a:latin typeface="H Avenir Heavy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00000"/>
                </a:solidFill>
                <a:latin typeface="H Avenir Heavy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00000"/>
                </a:solidFill>
                <a:latin typeface="H Avenir Heavy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00000"/>
                </a:solidFill>
                <a:latin typeface="H Avenir Heavy" charset="0"/>
              </a:defRPr>
            </a:lvl9pPr>
          </a:lstStyle>
          <a:p>
            <a:pPr>
              <a:defRPr/>
            </a:pPr>
            <a:r>
              <a:rPr lang="en-US" altLang="en-US" sz="1000" kern="0" dirty="0">
                <a:solidFill>
                  <a:schemeClr val="tx1"/>
                </a:solidFill>
                <a:latin typeface="Rockwell" panose="02060603020205020403" pitchFamily="18" charset="0"/>
              </a:rPr>
              <a:t>Soil Carbon Durability (Years)</a:t>
            </a:r>
          </a:p>
        </p:txBody>
      </p:sp>
      <p:sp>
        <p:nvSpPr>
          <p:cNvPr id="74865" name="Line 5"/>
          <p:cNvSpPr>
            <a:spLocks noChangeShapeType="1"/>
          </p:cNvSpPr>
          <p:nvPr/>
        </p:nvSpPr>
        <p:spPr bwMode="auto">
          <a:xfrm>
            <a:off x="175895" y="248285"/>
            <a:ext cx="3139440" cy="0"/>
          </a:xfrm>
          <a:prstGeom prst="line">
            <a:avLst/>
          </a:prstGeom>
          <a:noFill/>
          <a:ln w="381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lIns="36576" tIns="18288" rIns="36576" bIns="18288" anchor="ctr"/>
          <a:lstStyle/>
          <a:p>
            <a:pPr>
              <a:defRPr/>
            </a:pPr>
            <a:endParaRPr lang="en-US">
              <a:ea typeface="MS PGothic" charset="-128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C:\iFolder\DRIVE E\Pictures\Canada 2013\2013-08-23 06.36.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953770" y="1922145"/>
            <a:ext cx="163068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" tIns="18288" rIns="36576" bIns="18288" anchor="ctr"/>
          <a:lstStyle/>
          <a:p>
            <a:pPr>
              <a:spcAft>
                <a:spcPts val="480"/>
              </a:spcAft>
              <a:defRPr/>
            </a:pPr>
            <a:r>
              <a:rPr lang="en-US" sz="1900" kern="0" dirty="0">
                <a:solidFill>
                  <a:schemeClr val="bg1"/>
                </a:solidFill>
                <a:latin typeface="Rockwell"/>
                <a:cs typeface="Rockwell"/>
              </a:rPr>
              <a:t>Thank you</a:t>
            </a:r>
          </a:p>
        </p:txBody>
      </p:sp>
      <p:pic>
        <p:nvPicPr>
          <p:cNvPr id="71683" name="Picture 4" descr="Captur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51885" cy="78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5426" name="Picture 1026" descr="C:\Scans\leaf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7600" cy="2755900"/>
          </a:xfrm>
          <a:prstGeom prst="rect">
            <a:avLst/>
          </a:prstGeom>
          <a:noFill/>
        </p:spPr>
      </p:pic>
      <p:sp>
        <p:nvSpPr>
          <p:cNvPr id="1255427" name="Rectangle 1027"/>
          <p:cNvSpPr>
            <a:spLocks noChangeArrowheads="1"/>
          </p:cNvSpPr>
          <p:nvPr/>
        </p:nvSpPr>
        <p:spPr bwMode="auto">
          <a:xfrm>
            <a:off x="92075" y="152400"/>
            <a:ext cx="3565525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576" tIns="18288" rIns="36576" bIns="18288">
            <a:spAutoFit/>
          </a:bodyPr>
          <a:lstStyle/>
          <a:p>
            <a:pPr defTabSz="365125"/>
            <a:r>
              <a:rPr lang="en-US" sz="1800" dirty="0">
                <a:latin typeface="Tahoma" pitchFamily="34" charset="0"/>
              </a:rPr>
              <a:t>What we learned</a:t>
            </a:r>
          </a:p>
          <a:p>
            <a:pPr defTabSz="365125"/>
            <a:endParaRPr lang="en-US" sz="1800" dirty="0">
              <a:solidFill>
                <a:schemeClr val="bg1"/>
              </a:solidFill>
              <a:latin typeface="Tahoma" pitchFamily="34" charset="0"/>
            </a:endParaRPr>
          </a:p>
          <a:p>
            <a:pPr defTabSz="365125"/>
            <a:r>
              <a:rPr lang="en-US" sz="1800" dirty="0">
                <a:solidFill>
                  <a:schemeClr val="bg1"/>
                </a:solidFill>
                <a:latin typeface="Tahoma" pitchFamily="34" charset="0"/>
              </a:rPr>
              <a:t>Biodiversity examples</a:t>
            </a:r>
            <a:endParaRPr lang="en-US" sz="13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4B13CB-A07A-4DCB-BC05-606F2448A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" y="481722"/>
            <a:ext cx="3559004" cy="1918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114" y="545659"/>
            <a:ext cx="3271167" cy="2268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Rockwell" panose="02060603020205020403" pitchFamily="18" charset="0"/>
              </a:rPr>
              <a:t>Breeding Birds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5D89A-3DD6-4BFC-BF26-D3EA394DE1A8}"/>
              </a:ext>
            </a:extLst>
          </p:cNvPr>
          <p:cNvSpPr txBox="1"/>
          <p:nvPr/>
        </p:nvSpPr>
        <p:spPr>
          <a:xfrm>
            <a:off x="530352" y="2067683"/>
            <a:ext cx="569445" cy="2215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" dirty="0"/>
              <a:t>Eastern Meadowlark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6FDE0B-DB2C-49B3-B355-87C371306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86" y="1108756"/>
            <a:ext cx="1121534" cy="664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C9A718-C6FC-4DB8-96FB-C6C2D7C91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998" y="1094925"/>
            <a:ext cx="1211372" cy="626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1AD1A8-E76C-4601-80C5-5F2ACA009F69}"/>
              </a:ext>
            </a:extLst>
          </p:cNvPr>
          <p:cNvSpPr txBox="1"/>
          <p:nvPr/>
        </p:nvSpPr>
        <p:spPr>
          <a:xfrm>
            <a:off x="1417320" y="1933801"/>
            <a:ext cx="146304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Summary</a:t>
            </a:r>
          </a:p>
          <a:p>
            <a:r>
              <a:rPr lang="en-US" sz="800" dirty="0"/>
              <a:t>Highest grassland breeding bird species richness and populations under AMP Grazing.</a:t>
            </a:r>
          </a:p>
          <a:p>
            <a:endParaRPr lang="en-US" sz="800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34517F1-B8B8-4A86-9AD2-A88117B5C614}"/>
              </a:ext>
            </a:extLst>
          </p:cNvPr>
          <p:cNvSpPr/>
          <p:nvPr/>
        </p:nvSpPr>
        <p:spPr>
          <a:xfrm>
            <a:off x="361734" y="1278674"/>
            <a:ext cx="36576" cy="1858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E9EC644A-C9F1-4452-93EC-AD6A16314D24}"/>
              </a:ext>
            </a:extLst>
          </p:cNvPr>
          <p:cNvSpPr/>
          <p:nvPr/>
        </p:nvSpPr>
        <p:spPr>
          <a:xfrm>
            <a:off x="2295662" y="1227288"/>
            <a:ext cx="36576" cy="1858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196524E-DB88-4862-9F09-9E77319F5D1D}"/>
              </a:ext>
            </a:extLst>
          </p:cNvPr>
          <p:cNvSpPr/>
          <p:nvPr/>
        </p:nvSpPr>
        <p:spPr>
          <a:xfrm>
            <a:off x="512064" y="1307645"/>
            <a:ext cx="36576" cy="1858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A5B18E2-EF76-4965-A158-1B36A3C5349E}"/>
              </a:ext>
            </a:extLst>
          </p:cNvPr>
          <p:cNvSpPr/>
          <p:nvPr/>
        </p:nvSpPr>
        <p:spPr>
          <a:xfrm>
            <a:off x="2454315" y="1255159"/>
            <a:ext cx="36576" cy="1858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454313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172528" y="1784509"/>
            <a:ext cx="122301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Aft>
                <a:spcPts val="360"/>
              </a:spcAft>
              <a:defRPr/>
            </a:pPr>
            <a:r>
              <a:rPr lang="en-US" sz="1440" kern="0" dirty="0">
                <a:solidFill>
                  <a:schemeClr val="bg1"/>
                </a:solidFill>
                <a:latin typeface="Rockwell"/>
                <a:cs typeface="Rockwell"/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ED034A-3ED8-4750-989F-ABCEE395A7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6" y="0"/>
            <a:ext cx="347244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6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5426" name="Picture 1026" descr="C:\Scans\leaf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7600" cy="2755900"/>
          </a:xfrm>
          <a:prstGeom prst="rect">
            <a:avLst/>
          </a:prstGeom>
          <a:noFill/>
        </p:spPr>
      </p:pic>
      <p:sp>
        <p:nvSpPr>
          <p:cNvPr id="1255427" name="Rectangle 1027"/>
          <p:cNvSpPr>
            <a:spLocks noChangeArrowheads="1"/>
          </p:cNvSpPr>
          <p:nvPr/>
        </p:nvSpPr>
        <p:spPr bwMode="auto">
          <a:xfrm>
            <a:off x="92075" y="152400"/>
            <a:ext cx="3565525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576" tIns="18288" rIns="36576" bIns="18288">
            <a:spAutoFit/>
          </a:bodyPr>
          <a:lstStyle/>
          <a:p>
            <a:pPr defTabSz="365125"/>
            <a:r>
              <a:rPr lang="en-US" sz="1800" dirty="0">
                <a:latin typeface="Tahoma" pitchFamily="34" charset="0"/>
              </a:rPr>
              <a:t>What we learned</a:t>
            </a:r>
          </a:p>
          <a:p>
            <a:pPr defTabSz="365125"/>
            <a:endParaRPr lang="en-US" sz="1800" dirty="0">
              <a:solidFill>
                <a:schemeClr val="bg1"/>
              </a:solidFill>
              <a:latin typeface="Tahoma" pitchFamily="34" charset="0"/>
            </a:endParaRPr>
          </a:p>
          <a:p>
            <a:pPr defTabSz="365125"/>
            <a:r>
              <a:rPr lang="en-US" sz="1800" dirty="0">
                <a:solidFill>
                  <a:schemeClr val="bg1"/>
                </a:solidFill>
                <a:latin typeface="Tahoma" pitchFamily="34" charset="0"/>
              </a:rPr>
              <a:t>Water infiltration examples</a:t>
            </a:r>
            <a:endParaRPr lang="en-US" sz="13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917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" y="213360"/>
            <a:ext cx="3533775" cy="353695"/>
          </a:xfrm>
        </p:spPr>
        <p:txBody>
          <a:bodyPr>
            <a:normAutofit/>
          </a:bodyPr>
          <a:lstStyle/>
          <a:p>
            <a:r>
              <a:rPr lang="en-US" dirty="0"/>
              <a:t>Water Infiltration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2ADB33-64F5-4C0A-B833-C83A8C479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46318" y="671201"/>
            <a:ext cx="1403364" cy="10972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1977267-9DEE-4B9A-875B-169CC82429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3849" y="1849995"/>
            <a:ext cx="1250886" cy="83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A6A3A6-3745-4B86-985D-FE5E6E64BD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2395" r="19167" b="5555"/>
          <a:stretch/>
        </p:blipFill>
        <p:spPr>
          <a:xfrm>
            <a:off x="2255520" y="1341120"/>
            <a:ext cx="822762" cy="701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D0A21D-F5E0-410A-8CF2-26B2C8C6C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1" y="860838"/>
            <a:ext cx="1003934" cy="1010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AC5F01-0008-45DD-97E6-2036410A8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825" y="871643"/>
            <a:ext cx="1007695" cy="99966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AA3114C-AE81-4201-959A-C05BE782F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023745"/>
            <a:ext cx="1981200" cy="65913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AMP --</a:t>
            </a:r>
            <a:r>
              <a:rPr lang="en-US" dirty="0"/>
              <a:t>20-100% higher infiltration rates.</a:t>
            </a:r>
          </a:p>
          <a:p>
            <a:r>
              <a:rPr lang="en-US" b="1" dirty="0"/>
              <a:t>Perspective </a:t>
            </a:r>
            <a:r>
              <a:rPr lang="en-US" dirty="0"/>
              <a:t>— For every 1% increase, this translates into ~60,000 gallons-acre/year of increased infiltrated water. </a:t>
            </a:r>
          </a:p>
          <a:p>
            <a:r>
              <a:rPr lang="en-US" sz="1160" b="1" dirty="0"/>
              <a:t>Little River benefits from cool spring fed ground water, not surface water runoff.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5B55AD-26A2-42FC-B7CA-A03FDCEFB5FE}"/>
              </a:ext>
            </a:extLst>
          </p:cNvPr>
          <p:cNvSpPr txBox="1"/>
          <p:nvPr/>
        </p:nvSpPr>
        <p:spPr>
          <a:xfrm>
            <a:off x="152400" y="640080"/>
            <a:ext cx="822960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Jacksonville, 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E66838-0E1B-439F-844D-CD81E24FBA84}"/>
              </a:ext>
            </a:extLst>
          </p:cNvPr>
          <p:cNvSpPr txBox="1"/>
          <p:nvPr/>
        </p:nvSpPr>
        <p:spPr>
          <a:xfrm>
            <a:off x="1371600" y="669474"/>
            <a:ext cx="762000" cy="1908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640" dirty="0"/>
              <a:t>Ft Payne, AL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70007152-9ED4-4EE3-9203-B521D6DE7518}"/>
              </a:ext>
            </a:extLst>
          </p:cNvPr>
          <p:cNvSpPr/>
          <p:nvPr/>
        </p:nvSpPr>
        <p:spPr>
          <a:xfrm>
            <a:off x="426720" y="1280160"/>
            <a:ext cx="138133" cy="1347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2400ACC-2D13-47D0-A823-4DC3788CDFAA}"/>
              </a:ext>
            </a:extLst>
          </p:cNvPr>
          <p:cNvSpPr/>
          <p:nvPr/>
        </p:nvSpPr>
        <p:spPr>
          <a:xfrm>
            <a:off x="1706880" y="1066800"/>
            <a:ext cx="134457" cy="1310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124BD761-2AE5-4112-8949-18360A1162D5}"/>
              </a:ext>
            </a:extLst>
          </p:cNvPr>
          <p:cNvSpPr/>
          <p:nvPr/>
        </p:nvSpPr>
        <p:spPr>
          <a:xfrm>
            <a:off x="213360" y="804895"/>
            <a:ext cx="138133" cy="20908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E9A0486-D3C1-46E3-B0EA-B7B218854185}"/>
              </a:ext>
            </a:extLst>
          </p:cNvPr>
          <p:cNvSpPr/>
          <p:nvPr/>
        </p:nvSpPr>
        <p:spPr>
          <a:xfrm>
            <a:off x="1416347" y="784265"/>
            <a:ext cx="138133" cy="18076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7180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5426" name="Picture 1026" descr="C:\Scans\leaf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7600" cy="2755900"/>
          </a:xfrm>
          <a:prstGeom prst="rect">
            <a:avLst/>
          </a:prstGeom>
          <a:noFill/>
        </p:spPr>
      </p:pic>
      <p:sp>
        <p:nvSpPr>
          <p:cNvPr id="1255427" name="Rectangle 1027"/>
          <p:cNvSpPr>
            <a:spLocks noChangeArrowheads="1"/>
          </p:cNvSpPr>
          <p:nvPr/>
        </p:nvSpPr>
        <p:spPr bwMode="auto">
          <a:xfrm>
            <a:off x="92075" y="152400"/>
            <a:ext cx="3565525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576" tIns="18288" rIns="36576" bIns="18288">
            <a:spAutoFit/>
          </a:bodyPr>
          <a:lstStyle/>
          <a:p>
            <a:pPr defTabSz="365125"/>
            <a:r>
              <a:rPr lang="en-US" sz="1800" dirty="0">
                <a:latin typeface="Tahoma" pitchFamily="34" charset="0"/>
              </a:rPr>
              <a:t>What we learned</a:t>
            </a:r>
          </a:p>
          <a:p>
            <a:pPr defTabSz="365125"/>
            <a:endParaRPr lang="en-US" sz="1800" dirty="0">
              <a:solidFill>
                <a:schemeClr val="bg1"/>
              </a:solidFill>
              <a:latin typeface="Tahoma" pitchFamily="34" charset="0"/>
            </a:endParaRPr>
          </a:p>
          <a:p>
            <a:pPr defTabSz="365125"/>
            <a:r>
              <a:rPr lang="en-US" sz="1800" dirty="0">
                <a:solidFill>
                  <a:schemeClr val="bg1"/>
                </a:solidFill>
                <a:latin typeface="Tahoma" pitchFamily="34" charset="0"/>
              </a:rPr>
              <a:t>Soil carbon examples</a:t>
            </a:r>
            <a:endParaRPr lang="en-US" sz="13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359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Hole 09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3555" y="0"/>
            <a:ext cx="188976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 descr="Hole 09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3736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Box 3"/>
          <p:cNvSpPr txBox="1">
            <a:spLocks noChangeArrowheads="1"/>
          </p:cNvSpPr>
          <p:nvPr/>
        </p:nvSpPr>
        <p:spPr bwMode="auto">
          <a:xfrm>
            <a:off x="193040" y="0"/>
            <a:ext cx="1354455" cy="2215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36576" tIns="18288" rIns="36576" bIns="18288">
            <a:spAutoFit/>
          </a:bodyPr>
          <a:lstStyle>
            <a:lvl1pPr>
              <a:defRPr sz="32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Rockwell" charset="0"/>
              </a:rPr>
              <a:t>HC Grazing</a:t>
            </a:r>
          </a:p>
        </p:txBody>
      </p:sp>
      <p:sp>
        <p:nvSpPr>
          <p:cNvPr id="53252" name="TextBox 4"/>
          <p:cNvSpPr txBox="1">
            <a:spLocks noChangeArrowheads="1"/>
          </p:cNvSpPr>
          <p:nvPr/>
        </p:nvSpPr>
        <p:spPr bwMode="auto">
          <a:xfrm>
            <a:off x="1940560" y="0"/>
            <a:ext cx="1542415" cy="236988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pPr algn="ctr" eaLnBrk="1" hangingPunct="1"/>
            <a:r>
              <a:rPr lang="en-US" sz="1300" dirty="0">
                <a:solidFill>
                  <a:srgbClr val="000000"/>
                </a:solidFill>
                <a:latin typeface="Rockwell" pitchFamily="18" charset="0"/>
              </a:rPr>
              <a:t>AMP Grazing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947420" y="676275"/>
            <a:ext cx="1596390" cy="360099"/>
          </a:xfrm>
          <a:prstGeom prst="rect">
            <a:avLst/>
          </a:prstGeom>
          <a:solidFill>
            <a:schemeClr val="bg1">
              <a:lumMod val="50000"/>
              <a:alpha val="83000"/>
            </a:schemeClr>
          </a:solidFill>
          <a:ln>
            <a:noFill/>
          </a:ln>
        </p:spPr>
        <p:txBody>
          <a:bodyPr lIns="36576" tIns="18288" rIns="36576" bIns="1828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0000"/>
                </a:solidFill>
                <a:latin typeface="Minion Pro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0000"/>
                </a:solidFill>
                <a:latin typeface="Minion Pro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0000"/>
                </a:solidFill>
                <a:latin typeface="Minion Pro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0000"/>
                </a:solidFill>
                <a:latin typeface="Minion Pro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0000"/>
                </a:solidFill>
                <a:latin typeface="Minion Pro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0000"/>
                </a:solidFill>
                <a:latin typeface="Minion Pro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0000"/>
                </a:solidFill>
                <a:latin typeface="Minion Pro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0000"/>
                </a:solidFill>
                <a:latin typeface="Minion Pro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0000"/>
                </a:solidFill>
                <a:latin typeface="Minion Pro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700" u="sng" dirty="0">
                <a:solidFill>
                  <a:schemeClr val="bg1"/>
                </a:solidFill>
                <a:latin typeface="Rockwell"/>
                <a:cs typeface="Rockwell"/>
              </a:rPr>
              <a:t>Measured   Increases  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700" dirty="0">
                <a:solidFill>
                  <a:schemeClr val="bg1"/>
                </a:solidFill>
                <a:latin typeface="Rockwell"/>
                <a:cs typeface="Rockwell"/>
              </a:rPr>
              <a:t>Sandy Loam   	+1.3 cm/</a:t>
            </a:r>
            <a:r>
              <a:rPr lang="en-US" altLang="en-US" sz="700" dirty="0" err="1">
                <a:solidFill>
                  <a:schemeClr val="bg1"/>
                </a:solidFill>
                <a:latin typeface="Rockwell"/>
                <a:cs typeface="Rockwell"/>
              </a:rPr>
              <a:t>hr</a:t>
            </a:r>
            <a:endParaRPr lang="en-US" altLang="en-US" sz="700" dirty="0">
              <a:solidFill>
                <a:schemeClr val="bg1"/>
              </a:solidFill>
              <a:latin typeface="Rockwell"/>
              <a:cs typeface="Rockwell"/>
            </a:endParaRP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700" dirty="0">
                <a:solidFill>
                  <a:schemeClr val="bg1"/>
                </a:solidFill>
                <a:latin typeface="Rockwell"/>
                <a:cs typeface="Rockwell"/>
              </a:rPr>
              <a:t>Clay Loam 	 +27 cm/</a:t>
            </a:r>
            <a:r>
              <a:rPr lang="en-US" altLang="en-US" sz="700" dirty="0" err="1">
                <a:solidFill>
                  <a:schemeClr val="bg1"/>
                </a:solidFill>
                <a:latin typeface="Rockwell"/>
                <a:cs typeface="Rockwell"/>
              </a:rPr>
              <a:t>hr</a:t>
            </a:r>
            <a:endParaRPr lang="en-US" altLang="en-US" sz="700" dirty="0">
              <a:solidFill>
                <a:schemeClr val="bg1"/>
              </a:solidFill>
              <a:latin typeface="Rockwell"/>
              <a:cs typeface="Rockwel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Custom 13">
      <a:dk1>
        <a:srgbClr val="000000"/>
      </a:dk1>
      <a:lt1>
        <a:srgbClr val="FFFFFF"/>
      </a:lt1>
      <a:dk2>
        <a:srgbClr val="565865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4">
      <a:majorFont>
        <a:latin typeface="Georgi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1E72E9AA-7973-416F-8362-9CC6A9372594}" vid="{67CE3F19-DBA0-47AC-907A-4F141ECE7DC0}"/>
    </a:ext>
  </a:extLst>
</a:theme>
</file>

<file path=ppt/theme/theme4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4">
      <a:majorFont>
        <a:latin typeface="Georgi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1E72E9AA-7973-416F-8362-9CC6A9372594}" vid="{67CE3F19-DBA0-47AC-907A-4F141ECE7DC0}"/>
    </a:ext>
  </a:extLst>
</a:theme>
</file>

<file path=ppt/theme/theme5.xml><?xml version="1.0" encoding="utf-8"?>
<a:theme xmlns:a="http://schemas.openxmlformats.org/drawingml/2006/main" name="4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4">
      <a:majorFont>
        <a:latin typeface="Georgi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1E72E9AA-7973-416F-8362-9CC6A9372594}" vid="{67CE3F19-DBA0-47AC-907A-4F141ECE7DC0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0F695066560445991E01D23B972C0C" ma:contentTypeVersion="10" ma:contentTypeDescription="Create a new document." ma:contentTypeScope="" ma:versionID="07a9a93a28ae2c89b15eb910ebdba62b">
  <xsd:schema xmlns:xsd="http://www.w3.org/2001/XMLSchema" xmlns:xs="http://www.w3.org/2001/XMLSchema" xmlns:p="http://schemas.microsoft.com/office/2006/metadata/properties" xmlns:ns2="629b9a6f-76c3-4d7b-9f94-5d525c8d8030" targetNamespace="http://schemas.microsoft.com/office/2006/metadata/properties" ma:root="true" ma:fieldsID="a5f95e8f7f77eb961a3e11a1a1326e09" ns2:_="">
    <xsd:import namespace="629b9a6f-76c3-4d7b-9f94-5d525c8d803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b9a6f-76c3-4d7b-9f94-5d525c8d803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d3ec5fc-e53c-44b8-a5cd-ce895a24d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9b9a6f-76c3-4d7b-9f94-5d525c8d803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F5985F2-C0E3-49BC-B716-C04DD4126400}"/>
</file>

<file path=customXml/itemProps2.xml><?xml version="1.0" encoding="utf-8"?>
<ds:datastoreItem xmlns:ds="http://schemas.openxmlformats.org/officeDocument/2006/customXml" ds:itemID="{54D734B9-EA99-4705-9AF8-FDF769FBA90D}"/>
</file>

<file path=customXml/itemProps3.xml><?xml version="1.0" encoding="utf-8"?>
<ds:datastoreItem xmlns:ds="http://schemas.openxmlformats.org/officeDocument/2006/customXml" ds:itemID="{98869AB4-7145-4440-97BB-4E92B502D6E1}"/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Designs\Marble.pot</Template>
  <TotalTime>2848</TotalTime>
  <Words>813</Words>
  <Application>Microsoft Office PowerPoint</Application>
  <PresentationFormat>Custom</PresentationFormat>
  <Paragraphs>177</Paragraphs>
  <Slides>25</Slides>
  <Notes>8</Notes>
  <HiddenSlides>1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Arial</vt:lpstr>
      <vt:lpstr>Calibri</vt:lpstr>
      <vt:lpstr>Calibri Light</vt:lpstr>
      <vt:lpstr>Georgia</vt:lpstr>
      <vt:lpstr>Minion Pro</vt:lpstr>
      <vt:lpstr>Montserrat Light</vt:lpstr>
      <vt:lpstr>Myriad Pro</vt:lpstr>
      <vt:lpstr>Rockwell</vt:lpstr>
      <vt:lpstr>Segoe UI</vt:lpstr>
      <vt:lpstr>Tahoma</vt:lpstr>
      <vt:lpstr>Times</vt:lpstr>
      <vt:lpstr>Times New Roman</vt:lpstr>
      <vt:lpstr>Wingdings</vt:lpstr>
      <vt:lpstr>Default Design</vt:lpstr>
      <vt:lpstr>2_Office Theme</vt:lpstr>
      <vt:lpstr>1_Office Theme</vt:lpstr>
      <vt:lpstr>3_Office Theme</vt:lpstr>
      <vt:lpstr>4_Office Theme</vt:lpstr>
      <vt:lpstr>Image</vt:lpstr>
      <vt:lpstr>PowerPoint Presentation</vt:lpstr>
      <vt:lpstr>PowerPoint Presentation</vt:lpstr>
      <vt:lpstr>PowerPoint Presentation</vt:lpstr>
      <vt:lpstr>Breeding Birds</vt:lpstr>
      <vt:lpstr>PowerPoint Presentation</vt:lpstr>
      <vt:lpstr>PowerPoint Presentation</vt:lpstr>
      <vt:lpstr>Water Infiltration </vt:lpstr>
      <vt:lpstr>PowerPoint Presentation</vt:lpstr>
      <vt:lpstr>PowerPoint Presentation</vt:lpstr>
      <vt:lpstr>PowerPoint Presentation</vt:lpstr>
      <vt:lpstr>Hypotheses: AMP Grazing Improves Ranch Economics</vt:lpstr>
      <vt:lpstr>PowerPoint Presentation</vt:lpstr>
      <vt:lpstr>  North America: Semi-Arid Rangeland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AMP vs Continuous Grazing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waterflow consultants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doug eppich</dc:creator>
  <cp:lastModifiedBy>Steve</cp:lastModifiedBy>
  <cp:revision>283</cp:revision>
  <dcterms:created xsi:type="dcterms:W3CDTF">1999-10-21T11:07:38Z</dcterms:created>
  <dcterms:modified xsi:type="dcterms:W3CDTF">2022-04-21T12:43:18Z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0x0101003E0F695066560445991E01D23B972C0C</vt:lpwstr>
  </property>
</Properties>
</file>