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720" r:id="rId5"/>
  </p:sldMasterIdLst>
  <p:notesMasterIdLst>
    <p:notesMasterId r:id="rId42"/>
  </p:notesMasterIdLst>
  <p:sldIdLst>
    <p:sldId id="260"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6" r:id="rId39"/>
    <p:sldId id="295" r:id="rId40"/>
    <p:sldId id="297"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Trebuchet MS" panose="020B0603020202020204" pitchFamily="34" charset="0"/>
      <p:regular r:id="rId47"/>
      <p:bold r:id="rId48"/>
      <p:italic r:id="rId49"/>
      <p:boldItalic r:id="rId50"/>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102E"/>
    <a:srgbClr val="FFF9D9"/>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8257" autoAdjust="0"/>
  </p:normalViewPr>
  <p:slideViewPr>
    <p:cSldViewPr snapToGrid="0" snapToObjects="1">
      <p:cViewPr varScale="1">
        <p:scale>
          <a:sx n="97" d="100"/>
          <a:sy n="97" d="100"/>
        </p:scale>
        <p:origin x="10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129E0-F995-4266-8840-4CAFCA61844C}" type="datetimeFigureOut">
              <a:rPr lang="en-US" smtClean="0"/>
              <a:t>7/22/2025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AA386F-7B35-4A7A-8447-8CEB0EA7562A}" type="slidenum">
              <a:rPr lang="en-US" smtClean="0"/>
              <a:t>‹#›</a:t>
            </a:fld>
            <a:endParaRPr lang="en-US" dirty="0"/>
          </a:p>
        </p:txBody>
      </p:sp>
    </p:spTree>
    <p:extLst>
      <p:ext uri="{BB962C8B-B14F-4D97-AF65-F5344CB8AC3E}">
        <p14:creationId xmlns:p14="http://schemas.microsoft.com/office/powerpoint/2010/main" val="121785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is defined as the following relatives of the Employee or Regent.</a:t>
            </a:r>
          </a:p>
          <a:p>
            <a:endParaRPr lang="en-US" dirty="0"/>
          </a:p>
          <a:p>
            <a:r>
              <a:rPr lang="en-US" dirty="0"/>
              <a:t>Consanguinity: Includes individuals related by blood to the employee or regent.</a:t>
            </a:r>
          </a:p>
          <a:p>
            <a:r>
              <a:rPr lang="en-US" dirty="0"/>
              <a:t>First Degree: Parents (including stepparents) and Children (including stepchildren).</a:t>
            </a:r>
          </a:p>
          <a:p>
            <a:r>
              <a:rPr lang="en-US" dirty="0"/>
              <a:t>Second Degree: Grandparents, Grand Children, Brothers, and Sisters.</a:t>
            </a:r>
          </a:p>
          <a:p>
            <a:r>
              <a:rPr lang="en-US" dirty="0"/>
              <a:t>Third Degree: Great-Grandparents, Great-Grandchildren, Nephews, Nieces, Uncles, and Aunts.</a:t>
            </a:r>
          </a:p>
          <a:p>
            <a:endParaRPr lang="en-US" dirty="0"/>
          </a:p>
          <a:p>
            <a:r>
              <a:rPr lang="en-US" dirty="0"/>
              <a:t>Affinity: Includes spouse or individuals related to the Employee or Regent’s spouse.</a:t>
            </a:r>
          </a:p>
          <a:p>
            <a:r>
              <a:rPr lang="en-US" dirty="0"/>
              <a:t>First Degree: Spouse (Including Common Law,) Spouse’s, Children’s Spouses, and Spouse’s Children </a:t>
            </a:r>
          </a:p>
          <a:p>
            <a:r>
              <a:rPr lang="en-US" dirty="0"/>
              <a:t>Second Degree: Spouse’s Grandparents and Spouse’s Grandchildren, Spouse’s Brothers, Sisters, and Brothers and Sister’s Spouses.</a:t>
            </a:r>
          </a:p>
          <a:p>
            <a:endParaRPr lang="en-US" dirty="0"/>
          </a:p>
        </p:txBody>
      </p:sp>
      <p:sp>
        <p:nvSpPr>
          <p:cNvPr id="4" name="Slide Number Placeholder 3"/>
          <p:cNvSpPr>
            <a:spLocks noGrp="1"/>
          </p:cNvSpPr>
          <p:nvPr>
            <p:ph type="sldNum" sz="quarter" idx="5"/>
          </p:nvPr>
        </p:nvSpPr>
        <p:spPr/>
        <p:txBody>
          <a:bodyPr/>
          <a:lstStyle/>
          <a:p>
            <a:fld id="{E9AA386F-7B35-4A7A-8447-8CEB0EA7562A}" type="slidenum">
              <a:rPr lang="en-US" smtClean="0"/>
              <a:t>6</a:t>
            </a:fld>
            <a:endParaRPr lang="en-US" dirty="0"/>
          </a:p>
        </p:txBody>
      </p:sp>
    </p:spTree>
    <p:extLst>
      <p:ext uri="{BB962C8B-B14F-4D97-AF65-F5344CB8AC3E}">
        <p14:creationId xmlns:p14="http://schemas.microsoft.com/office/powerpoint/2010/main" val="12372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A386F-7B35-4A7A-8447-8CEB0EA7562A}" type="slidenum">
              <a:rPr lang="en-US" smtClean="0"/>
              <a:t>13</a:t>
            </a:fld>
            <a:endParaRPr lang="en-US" dirty="0"/>
          </a:p>
        </p:txBody>
      </p:sp>
    </p:spTree>
    <p:extLst>
      <p:ext uri="{BB962C8B-B14F-4D97-AF65-F5344CB8AC3E}">
        <p14:creationId xmlns:p14="http://schemas.microsoft.com/office/powerpoint/2010/main" val="70290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A386F-7B35-4A7A-8447-8CEB0EA7562A}" type="slidenum">
              <a:rPr lang="en-US" smtClean="0"/>
              <a:t>25</a:t>
            </a:fld>
            <a:endParaRPr lang="en-US" dirty="0"/>
          </a:p>
        </p:txBody>
      </p:sp>
    </p:spTree>
    <p:extLst>
      <p:ext uri="{BB962C8B-B14F-4D97-AF65-F5344CB8AC3E}">
        <p14:creationId xmlns:p14="http://schemas.microsoft.com/office/powerpoint/2010/main" val="489348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ext Placeholder 1"/>
          <p:cNvSpPr>
            <a:spLocks noGrp="1"/>
          </p:cNvSpPr>
          <p:nvPr>
            <p:ph type="body" sz="quarter" idx="10"/>
          </p:nvPr>
        </p:nvSpPr>
        <p:spPr>
          <a:xfrm>
            <a:off x="0" y="2427554"/>
            <a:ext cx="12192000" cy="626204"/>
          </a:xfrm>
        </p:spPr>
        <p:txBody>
          <a:bodyPr>
            <a:noAutofit/>
          </a:bodyPr>
          <a:lstStyle>
            <a:lvl1pPr marL="0" indent="0" algn="ctr">
              <a:buNone/>
              <a:defRPr sz="3600" b="1">
                <a:solidFill>
                  <a:srgbClr val="C00000"/>
                </a:solidFill>
                <a:latin typeface="Trebuchet MS" panose="020B0703020202090204" pitchFamily="34" charset="0"/>
              </a:defRPr>
            </a:lvl1pPr>
          </a:lstStyle>
          <a:p>
            <a:pPr lvl="0"/>
            <a:r>
              <a:rPr lang="en-US" altLang="en-US"/>
              <a:t>Click to edit Master text styles</a:t>
            </a:r>
          </a:p>
        </p:txBody>
      </p:sp>
      <p:sp>
        <p:nvSpPr>
          <p:cNvPr id="8" name="Text Placeholder 2"/>
          <p:cNvSpPr>
            <a:spLocks noGrp="1"/>
          </p:cNvSpPr>
          <p:nvPr>
            <p:ph type="body" sz="quarter" idx="11"/>
          </p:nvPr>
        </p:nvSpPr>
        <p:spPr>
          <a:xfrm>
            <a:off x="0" y="3238948"/>
            <a:ext cx="12191999" cy="626204"/>
          </a:xfrm>
        </p:spPr>
        <p:txBody>
          <a:bodyPr>
            <a:normAutofit/>
          </a:bodyPr>
          <a:lstStyle>
            <a:lvl1pPr marL="0" indent="0" algn="ctr">
              <a:buNone/>
              <a:defRPr sz="2400">
                <a:solidFill>
                  <a:schemeClr val="tx1"/>
                </a:solidFill>
                <a:latin typeface="Arial" panose="020B0604020202020204" pitchFamily="34" charset="0"/>
              </a:defRPr>
            </a:lvl1pPr>
          </a:lstStyle>
          <a:p>
            <a:pPr lvl="0"/>
            <a:r>
              <a:rPr lang="en-US" dirty="0"/>
              <a:t>Click to edit Master text styles</a:t>
            </a:r>
          </a:p>
        </p:txBody>
      </p:sp>
      <p:pic>
        <p:nvPicPr>
          <p:cNvPr id="4" name="Picture 7">
            <a:extLst>
              <a:ext uri="{FF2B5EF4-FFF2-40B4-BE49-F238E27FC236}">
                <a16:creationId xmlns:a16="http://schemas.microsoft.com/office/drawing/2014/main" id="{C43927A1-18ED-BD20-6892-7A982E7A5A82}"/>
              </a:ext>
            </a:extLst>
          </p:cNvPr>
          <p:cNvPicPr>
            <a:picLocks noChangeAspect="1" noChangeArrowheads="1"/>
          </p:cNvPicPr>
          <p:nvPr userDrawn="1"/>
        </p:nvPicPr>
        <p:blipFill>
          <a:blip r:embed="rId2"/>
          <a:srcRect/>
          <a:stretch/>
        </p:blipFill>
        <p:spPr bwMode="auto">
          <a:xfrm>
            <a:off x="8032362" y="5160395"/>
            <a:ext cx="4244450" cy="18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03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EB01-02CE-6DB4-2C13-AC0CA6002782}"/>
              </a:ext>
            </a:extLst>
          </p:cNvPr>
          <p:cNvSpPr>
            <a:spLocks noGrp="1"/>
          </p:cNvSpPr>
          <p:nvPr>
            <p:ph type="title"/>
          </p:nvPr>
        </p:nvSpPr>
        <p:spPr>
          <a:xfrm>
            <a:off x="839788" y="987425"/>
            <a:ext cx="3932237" cy="496229"/>
          </a:xfrm>
        </p:spPr>
        <p:txBody>
          <a:bodyPr anchor="b">
            <a:normAutofit/>
          </a:bodyPr>
          <a:lstStyle>
            <a:lvl1pPr>
              <a:defRPr sz="2000"/>
            </a:lvl1pPr>
          </a:lstStyle>
          <a:p>
            <a:r>
              <a:rPr lang="en-US" dirty="0"/>
              <a:t>Click to edit Master title style</a:t>
            </a:r>
          </a:p>
        </p:txBody>
      </p:sp>
      <p:sp>
        <p:nvSpPr>
          <p:cNvPr id="3" name="Content Placeholder 2">
            <a:extLst>
              <a:ext uri="{FF2B5EF4-FFF2-40B4-BE49-F238E27FC236}">
                <a16:creationId xmlns:a16="http://schemas.microsoft.com/office/drawing/2014/main" id="{C08934BF-DE0E-D4B3-B39D-1AD3987466AE}"/>
              </a:ext>
            </a:extLst>
          </p:cNvPr>
          <p:cNvSpPr>
            <a:spLocks noGrp="1"/>
          </p:cNvSpPr>
          <p:nvPr>
            <p:ph idx="1"/>
          </p:nvPr>
        </p:nvSpPr>
        <p:spPr>
          <a:xfrm>
            <a:off x="5183188" y="1217882"/>
            <a:ext cx="6172200" cy="487362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C3476FD-BE7B-287C-9531-45CBABC4A9F2}"/>
              </a:ext>
            </a:extLst>
          </p:cNvPr>
          <p:cNvSpPr>
            <a:spLocks noGrp="1"/>
          </p:cNvSpPr>
          <p:nvPr>
            <p:ph type="body" sz="half" idx="2"/>
          </p:nvPr>
        </p:nvSpPr>
        <p:spPr>
          <a:xfrm>
            <a:off x="839788" y="158904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59A4A00-8E95-4437-AFBF-47469110BA58}"/>
              </a:ext>
            </a:extLst>
          </p:cNvPr>
          <p:cNvSpPr>
            <a:spLocks noGrp="1"/>
          </p:cNvSpPr>
          <p:nvPr>
            <p:ph type="dt" sz="half" idx="10"/>
          </p:nvPr>
        </p:nvSpPr>
        <p:spPr/>
        <p:txBody>
          <a:bodyPr/>
          <a:lstStyle/>
          <a:p>
            <a:fld id="{7FAF7920-07FC-994F-BE71-6B87BA93353C}" type="datetimeFigureOut">
              <a:rPr lang="en-US" smtClean="0"/>
              <a:t>7/22/2025</a:t>
            </a:fld>
            <a:endParaRPr lang="en-US" dirty="0"/>
          </a:p>
        </p:txBody>
      </p:sp>
      <p:sp>
        <p:nvSpPr>
          <p:cNvPr id="6" name="Footer Placeholder 5">
            <a:extLst>
              <a:ext uri="{FF2B5EF4-FFF2-40B4-BE49-F238E27FC236}">
                <a16:creationId xmlns:a16="http://schemas.microsoft.com/office/drawing/2014/main" id="{14F91627-BB9B-CBC5-E65F-48F6812056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1A9839-877D-C08C-63D0-8D980DDF86F4}"/>
              </a:ext>
            </a:extLst>
          </p:cNvPr>
          <p:cNvSpPr>
            <a:spLocks noGrp="1"/>
          </p:cNvSpPr>
          <p:nvPr>
            <p:ph type="sldNum" sz="quarter" idx="12"/>
          </p:nvPr>
        </p:nvSpPr>
        <p:spPr/>
        <p:txBody>
          <a:bodyPr/>
          <a:lstStyle/>
          <a:p>
            <a:fld id="{CB6FE3C3-BB48-354C-AF0E-AA11B06355D8}" type="slidenum">
              <a:rPr lang="en-US" smtClean="0"/>
              <a:t>‹#›</a:t>
            </a:fld>
            <a:endParaRPr lang="en-US" dirty="0"/>
          </a:p>
        </p:txBody>
      </p:sp>
    </p:spTree>
    <p:extLst>
      <p:ext uri="{BB962C8B-B14F-4D97-AF65-F5344CB8AC3E}">
        <p14:creationId xmlns:p14="http://schemas.microsoft.com/office/powerpoint/2010/main" val="339623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76C7CF-BFA6-919E-F692-544596FE0301}"/>
              </a:ext>
            </a:extLst>
          </p:cNvPr>
          <p:cNvSpPr>
            <a:spLocks noGrp="1"/>
          </p:cNvSpPr>
          <p:nvPr>
            <p:ph type="dt" sz="half" idx="10"/>
          </p:nvPr>
        </p:nvSpPr>
        <p:spPr/>
        <p:txBody>
          <a:bodyPr/>
          <a:lstStyle/>
          <a:p>
            <a:fld id="{7FAF7920-07FC-994F-BE71-6B87BA93353C}" type="datetimeFigureOut">
              <a:rPr lang="en-US" smtClean="0"/>
              <a:t>7/22/2025</a:t>
            </a:fld>
            <a:endParaRPr lang="en-US" dirty="0"/>
          </a:p>
        </p:txBody>
      </p:sp>
      <p:sp>
        <p:nvSpPr>
          <p:cNvPr id="3" name="Footer Placeholder 2">
            <a:extLst>
              <a:ext uri="{FF2B5EF4-FFF2-40B4-BE49-F238E27FC236}">
                <a16:creationId xmlns:a16="http://schemas.microsoft.com/office/drawing/2014/main" id="{CE169EAA-CCAC-54F6-9D26-419974E59D8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C481DAF-5375-1A48-FA55-6F1BAA5A90BB}"/>
              </a:ext>
            </a:extLst>
          </p:cNvPr>
          <p:cNvSpPr>
            <a:spLocks noGrp="1"/>
          </p:cNvSpPr>
          <p:nvPr>
            <p:ph type="sldNum" sz="quarter" idx="12"/>
          </p:nvPr>
        </p:nvSpPr>
        <p:spPr/>
        <p:txBody>
          <a:bodyPr/>
          <a:lstStyle/>
          <a:p>
            <a:fld id="{CB6FE3C3-BB48-354C-AF0E-AA11B06355D8}" type="slidenum">
              <a:rPr lang="en-US" smtClean="0"/>
              <a:t>‹#›</a:t>
            </a:fld>
            <a:endParaRPr lang="en-US" dirty="0"/>
          </a:p>
        </p:txBody>
      </p:sp>
    </p:spTree>
    <p:extLst>
      <p:ext uri="{BB962C8B-B14F-4D97-AF65-F5344CB8AC3E}">
        <p14:creationId xmlns:p14="http://schemas.microsoft.com/office/powerpoint/2010/main" val="35214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4D3DFCCE-1D73-27FB-189B-79A7517BD858}"/>
              </a:ext>
            </a:extLst>
          </p:cNvPr>
          <p:cNvPicPr>
            <a:picLocks noChangeAspect="1" noChangeArrowheads="1"/>
          </p:cNvPicPr>
          <p:nvPr userDrawn="1"/>
        </p:nvPicPr>
        <p:blipFill>
          <a:blip r:embed="rId2"/>
          <a:srcRect/>
          <a:stretch/>
        </p:blipFill>
        <p:spPr bwMode="auto">
          <a:xfrm>
            <a:off x="9490403" y="-189026"/>
            <a:ext cx="2669998" cy="116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357188" y="1183377"/>
            <a:ext cx="11487150" cy="516212"/>
          </a:xfrm>
        </p:spPr>
        <p:txBody>
          <a:bodyPr/>
          <a:lstStyle>
            <a:lvl1pPr marL="0" indent="0">
              <a:lnSpc>
                <a:spcPct val="100000"/>
              </a:lnSpc>
              <a:buNone/>
              <a:defRPr sz="2000" b="1" i="0">
                <a:solidFill>
                  <a:srgbClr val="C00000"/>
                </a:solidFill>
                <a:latin typeface="Trebuchet MS" panose="020B0703020202090204" pitchFamily="34" charset="0"/>
              </a:defRPr>
            </a:lvl1pPr>
          </a:lstStyle>
          <a:p>
            <a:pPr lvl="0"/>
            <a:r>
              <a:rPr lang="en-US"/>
              <a:t>Click to edit Master text styles</a:t>
            </a:r>
          </a:p>
        </p:txBody>
      </p:sp>
      <p:sp>
        <p:nvSpPr>
          <p:cNvPr id="14" name="Text Placeholder 12"/>
          <p:cNvSpPr>
            <a:spLocks noGrp="1"/>
          </p:cNvSpPr>
          <p:nvPr>
            <p:ph type="body" sz="quarter" idx="11"/>
          </p:nvPr>
        </p:nvSpPr>
        <p:spPr>
          <a:xfrm>
            <a:off x="347249" y="1759848"/>
            <a:ext cx="11487150" cy="4442168"/>
          </a:xfrm>
        </p:spPr>
        <p:txBody>
          <a:bodyPr/>
          <a:lstStyle>
            <a:lvl1pPr marL="0" indent="0">
              <a:lnSpc>
                <a:spcPct val="100000"/>
              </a:lnSpc>
              <a:buNone/>
              <a:defRPr sz="1600">
                <a:latin typeface="Arial" panose="020B0604020202020204" pitchFamily="34" charset="0"/>
              </a:defRPr>
            </a:lvl1pPr>
          </a:lstStyle>
          <a:p>
            <a:pPr lvl="0"/>
            <a:r>
              <a:rPr lang="en-US" dirty="0"/>
              <a:t>Click to edit Master text styles</a:t>
            </a:r>
          </a:p>
        </p:txBody>
      </p:sp>
      <p:cxnSp>
        <p:nvCxnSpPr>
          <p:cNvPr id="5" name="Straight Connector 4">
            <a:extLst>
              <a:ext uri="{FF2B5EF4-FFF2-40B4-BE49-F238E27FC236}">
                <a16:creationId xmlns:a16="http://schemas.microsoft.com/office/drawing/2014/main" id="{1E9A1E50-A2D3-7DE7-566C-ACD419B191B9}"/>
              </a:ext>
            </a:extLst>
          </p:cNvPr>
          <p:cNvCxnSpPr/>
          <p:nvPr userDrawn="1"/>
        </p:nvCxnSpPr>
        <p:spPr>
          <a:xfrm>
            <a:off x="0" y="795130"/>
            <a:ext cx="1219200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1205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61FB33-7B11-EAC6-6639-05A9B3D8380A}"/>
              </a:ext>
            </a:extLst>
          </p:cNvPr>
          <p:cNvSpPr/>
          <p:nvPr userDrawn="1"/>
        </p:nvSpPr>
        <p:spPr>
          <a:xfrm>
            <a:off x="6397625" y="1468438"/>
            <a:ext cx="5265738" cy="4443412"/>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Picture Placeholder 2"/>
          <p:cNvSpPr>
            <a:spLocks noGrp="1"/>
          </p:cNvSpPr>
          <p:nvPr>
            <p:ph type="pic" idx="1"/>
          </p:nvPr>
        </p:nvSpPr>
        <p:spPr>
          <a:xfrm>
            <a:off x="6576509" y="1630817"/>
            <a:ext cx="5267097" cy="4443412"/>
          </a:xfrm>
          <a:prstGeom prst="rect">
            <a:avLst/>
          </a:prstGeom>
        </p:spPr>
        <p:txBody>
          <a:bodyPr rtlCol="0">
            <a:normAutofit/>
          </a:bodyPr>
          <a:lstStyle>
            <a:lvl1pPr marL="0" indent="0">
              <a:buNone/>
              <a:defRPr sz="1200">
                <a:solidFill>
                  <a:schemeClr val="bg1"/>
                </a:solidFill>
                <a:latin typeface="Trebuchet MS" panose="020B070302020209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5" name="Text Placeholder 12"/>
          <p:cNvSpPr>
            <a:spLocks noGrp="1"/>
          </p:cNvSpPr>
          <p:nvPr>
            <p:ph type="body" sz="quarter" idx="10"/>
          </p:nvPr>
        </p:nvSpPr>
        <p:spPr>
          <a:xfrm>
            <a:off x="357187" y="1406399"/>
            <a:ext cx="5738813" cy="804863"/>
          </a:xfrm>
        </p:spPr>
        <p:txBody>
          <a:bodyPr/>
          <a:lstStyle>
            <a:lvl1pPr marL="0" indent="0">
              <a:lnSpc>
                <a:spcPct val="100000"/>
              </a:lnSpc>
              <a:buNone/>
              <a:defRPr sz="2000" b="1" i="0">
                <a:solidFill>
                  <a:srgbClr val="C00000"/>
                </a:solidFill>
                <a:latin typeface="Trebuchet MS" panose="020B0703020202090204" pitchFamily="34" charset="0"/>
              </a:defRPr>
            </a:lvl1pPr>
          </a:lstStyle>
          <a:p>
            <a:pPr lvl="0"/>
            <a:r>
              <a:rPr lang="en-US"/>
              <a:t>Click to edit Master text styles</a:t>
            </a:r>
          </a:p>
        </p:txBody>
      </p:sp>
      <p:sp>
        <p:nvSpPr>
          <p:cNvPr id="7" name="Text Placeholder 12"/>
          <p:cNvSpPr>
            <a:spLocks noGrp="1"/>
          </p:cNvSpPr>
          <p:nvPr>
            <p:ph type="body" sz="quarter" idx="11"/>
          </p:nvPr>
        </p:nvSpPr>
        <p:spPr>
          <a:xfrm>
            <a:off x="347249" y="2241290"/>
            <a:ext cx="5748751" cy="4442168"/>
          </a:xfrm>
        </p:spPr>
        <p:txBody>
          <a:bodyPr/>
          <a:lstStyle>
            <a:lvl1pPr marL="0" indent="0">
              <a:lnSpc>
                <a:spcPct val="100000"/>
              </a:lnSpc>
              <a:buNone/>
              <a:defRPr sz="1600">
                <a:latin typeface="Arial" panose="020B0604020202020204" pitchFamily="34" charset="0"/>
              </a:defRPr>
            </a:lvl1pPr>
          </a:lstStyle>
          <a:p>
            <a:pPr lvl="0"/>
            <a:r>
              <a:rPr lang="en-US" dirty="0"/>
              <a:t>Click to edit Master text styles</a:t>
            </a:r>
          </a:p>
        </p:txBody>
      </p:sp>
      <p:pic>
        <p:nvPicPr>
          <p:cNvPr id="8" name="Picture 7">
            <a:extLst>
              <a:ext uri="{FF2B5EF4-FFF2-40B4-BE49-F238E27FC236}">
                <a16:creationId xmlns:a16="http://schemas.microsoft.com/office/drawing/2014/main" id="{AF901F45-60E4-3A85-9B37-637CE4470BA5}"/>
              </a:ext>
            </a:extLst>
          </p:cNvPr>
          <p:cNvPicPr>
            <a:picLocks noChangeAspect="1" noChangeArrowheads="1"/>
          </p:cNvPicPr>
          <p:nvPr userDrawn="1"/>
        </p:nvPicPr>
        <p:blipFill>
          <a:blip r:embed="rId2"/>
          <a:srcRect/>
          <a:stretch/>
        </p:blipFill>
        <p:spPr bwMode="auto">
          <a:xfrm>
            <a:off x="9490403" y="-189026"/>
            <a:ext cx="2669998" cy="116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7B30AB89-AA60-61B1-E437-935B4A3724F9}"/>
              </a:ext>
            </a:extLst>
          </p:cNvPr>
          <p:cNvCxnSpPr/>
          <p:nvPr userDrawn="1"/>
        </p:nvCxnSpPr>
        <p:spPr>
          <a:xfrm>
            <a:off x="0" y="795130"/>
            <a:ext cx="1219200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4989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Image, Right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C4D215-C917-32F3-43B2-AB5ADBFAFBAB}"/>
              </a:ext>
            </a:extLst>
          </p:cNvPr>
          <p:cNvSpPr/>
          <p:nvPr userDrawn="1"/>
        </p:nvSpPr>
        <p:spPr>
          <a:xfrm>
            <a:off x="403225" y="1446213"/>
            <a:ext cx="5265738" cy="4443412"/>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Picture Placeholder 2"/>
          <p:cNvSpPr>
            <a:spLocks noGrp="1"/>
          </p:cNvSpPr>
          <p:nvPr>
            <p:ph type="pic" idx="1"/>
          </p:nvPr>
        </p:nvSpPr>
        <p:spPr>
          <a:xfrm>
            <a:off x="581418" y="1608364"/>
            <a:ext cx="5267097" cy="4443412"/>
          </a:xfrm>
          <a:prstGeom prst="rect">
            <a:avLst/>
          </a:prstGeom>
        </p:spPr>
        <p:txBody>
          <a:bodyPr rtlCol="0">
            <a:normAutofit/>
          </a:bodyPr>
          <a:lstStyle>
            <a:lvl1pPr marL="0" indent="0">
              <a:buNone/>
              <a:defRPr sz="1200">
                <a:solidFill>
                  <a:schemeClr val="bg1"/>
                </a:solidFill>
                <a:latin typeface="Trebuchet MS" panose="020B070302020209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5" name="Text Placeholder 12"/>
          <p:cNvSpPr>
            <a:spLocks noGrp="1"/>
          </p:cNvSpPr>
          <p:nvPr>
            <p:ph type="body" sz="quarter" idx="10"/>
          </p:nvPr>
        </p:nvSpPr>
        <p:spPr>
          <a:xfrm>
            <a:off x="6101992" y="1510479"/>
            <a:ext cx="5738813" cy="804863"/>
          </a:xfrm>
        </p:spPr>
        <p:txBody>
          <a:bodyPr/>
          <a:lstStyle>
            <a:lvl1pPr marL="0" indent="0">
              <a:lnSpc>
                <a:spcPct val="100000"/>
              </a:lnSpc>
              <a:buNone/>
              <a:defRPr sz="2000" b="1" i="0">
                <a:solidFill>
                  <a:srgbClr val="C00000"/>
                </a:solidFill>
                <a:latin typeface="Arial" panose="020B0604020202020204" pitchFamily="34" charset="0"/>
              </a:defRPr>
            </a:lvl1pPr>
          </a:lstStyle>
          <a:p>
            <a:pPr lvl="0"/>
            <a:r>
              <a:rPr lang="en-US" dirty="0"/>
              <a:t>Click to edit Master text styles</a:t>
            </a:r>
          </a:p>
        </p:txBody>
      </p:sp>
      <p:sp>
        <p:nvSpPr>
          <p:cNvPr id="7" name="Text Placeholder 12"/>
          <p:cNvSpPr>
            <a:spLocks noGrp="1"/>
          </p:cNvSpPr>
          <p:nvPr>
            <p:ph type="body" sz="quarter" idx="11"/>
          </p:nvPr>
        </p:nvSpPr>
        <p:spPr>
          <a:xfrm>
            <a:off x="6092054" y="2345370"/>
            <a:ext cx="5748751" cy="4442168"/>
          </a:xfrm>
        </p:spPr>
        <p:txBody>
          <a:bodyPr/>
          <a:lstStyle>
            <a:lvl1pPr marL="0" indent="0">
              <a:lnSpc>
                <a:spcPct val="100000"/>
              </a:lnSpc>
              <a:buNone/>
              <a:defRPr sz="1600">
                <a:latin typeface="Arial" panose="020B0604020202020204" pitchFamily="34" charset="0"/>
              </a:defRPr>
            </a:lvl1pPr>
          </a:lstStyle>
          <a:p>
            <a:pPr lvl="0"/>
            <a:r>
              <a:rPr lang="en-US" dirty="0"/>
              <a:t>Click to edit Master text styles</a:t>
            </a:r>
          </a:p>
        </p:txBody>
      </p:sp>
      <p:pic>
        <p:nvPicPr>
          <p:cNvPr id="8" name="Picture 7">
            <a:extLst>
              <a:ext uri="{FF2B5EF4-FFF2-40B4-BE49-F238E27FC236}">
                <a16:creationId xmlns:a16="http://schemas.microsoft.com/office/drawing/2014/main" id="{6ECBEF84-F47D-1D38-DFD1-50278446FA48}"/>
              </a:ext>
            </a:extLst>
          </p:cNvPr>
          <p:cNvPicPr>
            <a:picLocks noChangeAspect="1" noChangeArrowheads="1"/>
          </p:cNvPicPr>
          <p:nvPr userDrawn="1"/>
        </p:nvPicPr>
        <p:blipFill>
          <a:blip r:embed="rId2"/>
          <a:srcRect/>
          <a:stretch/>
        </p:blipFill>
        <p:spPr bwMode="auto">
          <a:xfrm>
            <a:off x="9490403" y="-189026"/>
            <a:ext cx="2669998" cy="116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A46E69E3-2CBD-06C0-A05D-F09C13B076DD}"/>
              </a:ext>
            </a:extLst>
          </p:cNvPr>
          <p:cNvCxnSpPr/>
          <p:nvPr userDrawn="1"/>
        </p:nvCxnSpPr>
        <p:spPr>
          <a:xfrm>
            <a:off x="0" y="795130"/>
            <a:ext cx="1219200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065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2E802EB-D06F-DE0E-9442-D712B2BAA929}"/>
              </a:ext>
            </a:extLst>
          </p:cNvPr>
          <p:cNvSpPr>
            <a:spLocks noGrp="1"/>
          </p:cNvSpPr>
          <p:nvPr>
            <p:ph type="dt" sz="half" idx="10"/>
          </p:nvPr>
        </p:nvSpPr>
        <p:spPr/>
        <p:txBody>
          <a:bodyPr/>
          <a:lstStyle/>
          <a:p>
            <a:fld id="{7FAF7920-07FC-994F-BE71-6B87BA93353C}" type="datetimeFigureOut">
              <a:rPr lang="en-US" smtClean="0"/>
              <a:t>7/22/2025</a:t>
            </a:fld>
            <a:endParaRPr lang="en-US" dirty="0"/>
          </a:p>
        </p:txBody>
      </p:sp>
      <p:sp>
        <p:nvSpPr>
          <p:cNvPr id="5" name="Footer Placeholder 4">
            <a:extLst>
              <a:ext uri="{FF2B5EF4-FFF2-40B4-BE49-F238E27FC236}">
                <a16:creationId xmlns:a16="http://schemas.microsoft.com/office/drawing/2014/main" id="{0D17293C-72D8-CD83-0A33-980A8E015A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15D38E-A03A-6B68-1352-75E6CA31366A}"/>
              </a:ext>
            </a:extLst>
          </p:cNvPr>
          <p:cNvSpPr>
            <a:spLocks noGrp="1"/>
          </p:cNvSpPr>
          <p:nvPr>
            <p:ph type="sldNum" sz="quarter" idx="12"/>
          </p:nvPr>
        </p:nvSpPr>
        <p:spPr/>
        <p:txBody>
          <a:bodyPr/>
          <a:lstStyle/>
          <a:p>
            <a:fld id="{CB6FE3C3-BB48-354C-AF0E-AA11B06355D8}" type="slidenum">
              <a:rPr lang="en-US" smtClean="0"/>
              <a:t>‹#›</a:t>
            </a:fld>
            <a:endParaRPr lang="en-US" dirty="0"/>
          </a:p>
        </p:txBody>
      </p:sp>
      <p:sp>
        <p:nvSpPr>
          <p:cNvPr id="7" name="Text Placeholder 1">
            <a:extLst>
              <a:ext uri="{FF2B5EF4-FFF2-40B4-BE49-F238E27FC236}">
                <a16:creationId xmlns:a16="http://schemas.microsoft.com/office/drawing/2014/main" id="{CC0A62A9-1EF5-5765-1BDE-0343EEA12759}"/>
              </a:ext>
            </a:extLst>
          </p:cNvPr>
          <p:cNvSpPr>
            <a:spLocks noGrp="1"/>
          </p:cNvSpPr>
          <p:nvPr>
            <p:ph type="body" sz="quarter" idx="13"/>
          </p:nvPr>
        </p:nvSpPr>
        <p:spPr>
          <a:xfrm>
            <a:off x="0" y="2427554"/>
            <a:ext cx="12192000" cy="626204"/>
          </a:xfrm>
        </p:spPr>
        <p:txBody>
          <a:bodyPr>
            <a:noAutofit/>
          </a:bodyPr>
          <a:lstStyle>
            <a:lvl1pPr marL="0" indent="0" algn="ctr">
              <a:buNone/>
              <a:defRPr sz="2800" b="1">
                <a:solidFill>
                  <a:srgbClr val="C00000"/>
                </a:solidFill>
                <a:latin typeface="Trebuchet MS" panose="020B0703020202090204" pitchFamily="34" charset="0"/>
              </a:defRPr>
            </a:lvl1pPr>
          </a:lstStyle>
          <a:p>
            <a:pPr lvl="0"/>
            <a:r>
              <a:rPr lang="en-US" altLang="en-US" dirty="0"/>
              <a:t>Click to edit Master text styles</a:t>
            </a:r>
          </a:p>
        </p:txBody>
      </p:sp>
      <p:sp>
        <p:nvSpPr>
          <p:cNvPr id="8" name="Text Placeholder 2">
            <a:extLst>
              <a:ext uri="{FF2B5EF4-FFF2-40B4-BE49-F238E27FC236}">
                <a16:creationId xmlns:a16="http://schemas.microsoft.com/office/drawing/2014/main" id="{159FBF8F-B710-D346-64B1-915FB631929E}"/>
              </a:ext>
            </a:extLst>
          </p:cNvPr>
          <p:cNvSpPr>
            <a:spLocks noGrp="1"/>
          </p:cNvSpPr>
          <p:nvPr>
            <p:ph type="body" sz="quarter" idx="14"/>
          </p:nvPr>
        </p:nvSpPr>
        <p:spPr>
          <a:xfrm>
            <a:off x="0" y="3238948"/>
            <a:ext cx="12191999" cy="626204"/>
          </a:xfrm>
        </p:spPr>
        <p:txBody>
          <a:bodyPr>
            <a:normAutofit/>
          </a:bodyPr>
          <a:lstStyle>
            <a:lvl1pPr marL="0" indent="0" algn="ctr">
              <a:buNone/>
              <a:defRPr sz="160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82698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0153-891B-23D8-8761-6C92F9E1D7E9}"/>
              </a:ext>
            </a:extLst>
          </p:cNvPr>
          <p:cNvSpPr>
            <a:spLocks noGrp="1"/>
          </p:cNvSpPr>
          <p:nvPr>
            <p:ph type="title"/>
          </p:nvPr>
        </p:nvSpPr>
        <p:spPr>
          <a:xfrm>
            <a:off x="831850" y="1709738"/>
            <a:ext cx="10515600" cy="2852737"/>
          </a:xfrm>
        </p:spPr>
        <p:txBody>
          <a:bodyPr anchor="b">
            <a:normAutofit/>
          </a:bodyPr>
          <a:lstStyle>
            <a:lvl1pPr>
              <a:defRPr sz="2800"/>
            </a:lvl1pPr>
          </a:lstStyle>
          <a:p>
            <a:r>
              <a:rPr lang="en-US" dirty="0"/>
              <a:t>Click to edit Master title style</a:t>
            </a:r>
          </a:p>
        </p:txBody>
      </p:sp>
      <p:sp>
        <p:nvSpPr>
          <p:cNvPr id="3" name="Text Placeholder 2">
            <a:extLst>
              <a:ext uri="{FF2B5EF4-FFF2-40B4-BE49-F238E27FC236}">
                <a16:creationId xmlns:a16="http://schemas.microsoft.com/office/drawing/2014/main" id="{C5CFDD89-27C2-376F-5905-0FA70C42074E}"/>
              </a:ext>
            </a:extLst>
          </p:cNvPr>
          <p:cNvSpPr>
            <a:spLocks noGrp="1"/>
          </p:cNvSpPr>
          <p:nvPr>
            <p:ph type="body" idx="1"/>
          </p:nvPr>
        </p:nvSpPr>
        <p:spPr>
          <a:xfrm>
            <a:off x="831850" y="4589463"/>
            <a:ext cx="10515600" cy="1500187"/>
          </a:xfrm>
        </p:spPr>
        <p:txBody>
          <a:bodyPr>
            <a:normAutofit/>
          </a:bodyPr>
          <a:lstStyle>
            <a:lvl1pPr marL="0" indent="0">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A07084B-05CE-5C59-2397-9D4D0270AF59}"/>
              </a:ext>
            </a:extLst>
          </p:cNvPr>
          <p:cNvSpPr>
            <a:spLocks noGrp="1"/>
          </p:cNvSpPr>
          <p:nvPr>
            <p:ph type="dt" sz="half" idx="10"/>
          </p:nvPr>
        </p:nvSpPr>
        <p:spPr/>
        <p:txBody>
          <a:bodyPr/>
          <a:lstStyle/>
          <a:p>
            <a:fld id="{7FAF7920-07FC-994F-BE71-6B87BA93353C}" type="datetimeFigureOut">
              <a:rPr lang="en-US" smtClean="0"/>
              <a:t>7/22/2025</a:t>
            </a:fld>
            <a:endParaRPr lang="en-US" dirty="0"/>
          </a:p>
        </p:txBody>
      </p:sp>
      <p:sp>
        <p:nvSpPr>
          <p:cNvPr id="5" name="Footer Placeholder 4">
            <a:extLst>
              <a:ext uri="{FF2B5EF4-FFF2-40B4-BE49-F238E27FC236}">
                <a16:creationId xmlns:a16="http://schemas.microsoft.com/office/drawing/2014/main" id="{40D9C047-CEE3-94A8-62E8-3E0C6DE7F2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1BF4E3-5A76-AFF3-A3FF-18FF531F45F5}"/>
              </a:ext>
            </a:extLst>
          </p:cNvPr>
          <p:cNvSpPr>
            <a:spLocks noGrp="1"/>
          </p:cNvSpPr>
          <p:nvPr>
            <p:ph type="sldNum" sz="quarter" idx="12"/>
          </p:nvPr>
        </p:nvSpPr>
        <p:spPr/>
        <p:txBody>
          <a:bodyPr/>
          <a:lstStyle/>
          <a:p>
            <a:fld id="{CB6FE3C3-BB48-354C-AF0E-AA11B06355D8}" type="slidenum">
              <a:rPr lang="en-US" smtClean="0"/>
              <a:t>‹#›</a:t>
            </a:fld>
            <a:endParaRPr lang="en-US" dirty="0"/>
          </a:p>
        </p:txBody>
      </p:sp>
    </p:spTree>
    <p:extLst>
      <p:ext uri="{BB962C8B-B14F-4D97-AF65-F5344CB8AC3E}">
        <p14:creationId xmlns:p14="http://schemas.microsoft.com/office/powerpoint/2010/main" val="62037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0498-0788-8567-67E4-37F2584467E7}"/>
              </a:ext>
            </a:extLst>
          </p:cNvPr>
          <p:cNvSpPr>
            <a:spLocks noGrp="1"/>
          </p:cNvSpPr>
          <p:nvPr>
            <p:ph type="title"/>
          </p:nvPr>
        </p:nvSpPr>
        <p:spPr/>
        <p:txBody>
          <a:bodyPr>
            <a:normAutofit/>
          </a:bodyPr>
          <a:lstStyle>
            <a:lvl1pPr>
              <a:defRPr sz="2000"/>
            </a:lvl1pPr>
          </a:lstStyle>
          <a:p>
            <a:r>
              <a:rPr lang="en-US" dirty="0"/>
              <a:t>Click to edit Master title style</a:t>
            </a:r>
          </a:p>
        </p:txBody>
      </p:sp>
      <p:sp>
        <p:nvSpPr>
          <p:cNvPr id="3" name="Content Placeholder 2">
            <a:extLst>
              <a:ext uri="{FF2B5EF4-FFF2-40B4-BE49-F238E27FC236}">
                <a16:creationId xmlns:a16="http://schemas.microsoft.com/office/drawing/2014/main" id="{A06F04C6-158B-3CEA-BB6F-D0377920864C}"/>
              </a:ext>
            </a:extLst>
          </p:cNvPr>
          <p:cNvSpPr>
            <a:spLocks noGrp="1"/>
          </p:cNvSpPr>
          <p:nvPr>
            <p:ph sz="half" idx="1"/>
          </p:nvPr>
        </p:nvSpPr>
        <p:spPr>
          <a:xfrm>
            <a:off x="838200" y="1825625"/>
            <a:ext cx="5181600" cy="4351338"/>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44E17B-A2B3-4A23-6756-7B3A9EB13CA3}"/>
              </a:ext>
            </a:extLst>
          </p:cNvPr>
          <p:cNvSpPr>
            <a:spLocks noGrp="1"/>
          </p:cNvSpPr>
          <p:nvPr>
            <p:ph sz="half" idx="2"/>
          </p:nvPr>
        </p:nvSpPr>
        <p:spPr>
          <a:xfrm>
            <a:off x="6172200" y="1825625"/>
            <a:ext cx="5181600" cy="4351338"/>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E800D2C-6886-4732-99B8-9B5BC77D5CB6}"/>
              </a:ext>
            </a:extLst>
          </p:cNvPr>
          <p:cNvSpPr>
            <a:spLocks noGrp="1"/>
          </p:cNvSpPr>
          <p:nvPr>
            <p:ph type="dt" sz="half" idx="10"/>
          </p:nvPr>
        </p:nvSpPr>
        <p:spPr/>
        <p:txBody>
          <a:bodyPr/>
          <a:lstStyle/>
          <a:p>
            <a:fld id="{7FAF7920-07FC-994F-BE71-6B87BA93353C}" type="datetimeFigureOut">
              <a:rPr lang="en-US" smtClean="0"/>
              <a:t>7/22/2025</a:t>
            </a:fld>
            <a:endParaRPr lang="en-US" dirty="0"/>
          </a:p>
        </p:txBody>
      </p:sp>
      <p:sp>
        <p:nvSpPr>
          <p:cNvPr id="6" name="Footer Placeholder 5">
            <a:extLst>
              <a:ext uri="{FF2B5EF4-FFF2-40B4-BE49-F238E27FC236}">
                <a16:creationId xmlns:a16="http://schemas.microsoft.com/office/drawing/2014/main" id="{7F182E17-20A7-7DF2-5B19-1E6175C99F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6997EC-F19F-5AB5-BC48-45DDB18B9E3D}"/>
              </a:ext>
            </a:extLst>
          </p:cNvPr>
          <p:cNvSpPr>
            <a:spLocks noGrp="1"/>
          </p:cNvSpPr>
          <p:nvPr>
            <p:ph type="sldNum" sz="quarter" idx="12"/>
          </p:nvPr>
        </p:nvSpPr>
        <p:spPr/>
        <p:txBody>
          <a:bodyPr/>
          <a:lstStyle/>
          <a:p>
            <a:fld id="{CB6FE3C3-BB48-354C-AF0E-AA11B06355D8}" type="slidenum">
              <a:rPr lang="en-US" smtClean="0"/>
              <a:t>‹#›</a:t>
            </a:fld>
            <a:endParaRPr lang="en-US" dirty="0"/>
          </a:p>
        </p:txBody>
      </p:sp>
    </p:spTree>
    <p:extLst>
      <p:ext uri="{BB962C8B-B14F-4D97-AF65-F5344CB8AC3E}">
        <p14:creationId xmlns:p14="http://schemas.microsoft.com/office/powerpoint/2010/main" val="156990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321DE-ECC0-5C74-F903-03A6055BDC0A}"/>
              </a:ext>
            </a:extLst>
          </p:cNvPr>
          <p:cNvSpPr>
            <a:spLocks noGrp="1"/>
          </p:cNvSpPr>
          <p:nvPr>
            <p:ph type="title"/>
          </p:nvPr>
        </p:nvSpPr>
        <p:spPr>
          <a:xfrm>
            <a:off x="838200" y="1071370"/>
            <a:ext cx="10515600" cy="504670"/>
          </a:xfrm>
        </p:spPr>
        <p:txBody>
          <a:bodyPr>
            <a:normAutofit/>
          </a:bodyPr>
          <a:lstStyle>
            <a:lvl1pPr>
              <a:defRPr sz="2800"/>
            </a:lvl1pPr>
          </a:lstStyle>
          <a:p>
            <a:r>
              <a:rPr lang="en-US" dirty="0"/>
              <a:t>Click to edit Master title style</a:t>
            </a:r>
          </a:p>
        </p:txBody>
      </p:sp>
      <p:sp>
        <p:nvSpPr>
          <p:cNvPr id="3" name="Text Placeholder 2">
            <a:extLst>
              <a:ext uri="{FF2B5EF4-FFF2-40B4-BE49-F238E27FC236}">
                <a16:creationId xmlns:a16="http://schemas.microsoft.com/office/drawing/2014/main" id="{BE14F6CC-8538-34D7-1434-524C32E39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6410058-B67D-4199-9412-55EBE5774D6E}"/>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B34C0C7-5C5B-B77E-0C6A-94FC75C394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918B4-E3B2-BCBB-0D79-AEDB23A48267}"/>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F822EBE-8ED9-1E55-F4A9-FFC566B56F41}"/>
              </a:ext>
            </a:extLst>
          </p:cNvPr>
          <p:cNvSpPr>
            <a:spLocks noGrp="1"/>
          </p:cNvSpPr>
          <p:nvPr>
            <p:ph type="dt" sz="half" idx="10"/>
          </p:nvPr>
        </p:nvSpPr>
        <p:spPr/>
        <p:txBody>
          <a:bodyPr/>
          <a:lstStyle/>
          <a:p>
            <a:fld id="{7FAF7920-07FC-994F-BE71-6B87BA93353C}" type="datetimeFigureOut">
              <a:rPr lang="en-US" smtClean="0"/>
              <a:t>7/22/2025</a:t>
            </a:fld>
            <a:endParaRPr lang="en-US" dirty="0"/>
          </a:p>
        </p:txBody>
      </p:sp>
      <p:sp>
        <p:nvSpPr>
          <p:cNvPr id="8" name="Footer Placeholder 7">
            <a:extLst>
              <a:ext uri="{FF2B5EF4-FFF2-40B4-BE49-F238E27FC236}">
                <a16:creationId xmlns:a16="http://schemas.microsoft.com/office/drawing/2014/main" id="{6DBEB2A9-32EF-368C-94A1-4F0773A2BCB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9C13DA-48E5-8767-9B37-B269D2A5DBC1}"/>
              </a:ext>
            </a:extLst>
          </p:cNvPr>
          <p:cNvSpPr>
            <a:spLocks noGrp="1"/>
          </p:cNvSpPr>
          <p:nvPr>
            <p:ph type="sldNum" sz="quarter" idx="12"/>
          </p:nvPr>
        </p:nvSpPr>
        <p:spPr/>
        <p:txBody>
          <a:bodyPr/>
          <a:lstStyle/>
          <a:p>
            <a:fld id="{CB6FE3C3-BB48-354C-AF0E-AA11B06355D8}" type="slidenum">
              <a:rPr lang="en-US" smtClean="0"/>
              <a:t>‹#›</a:t>
            </a:fld>
            <a:endParaRPr lang="en-US" dirty="0"/>
          </a:p>
        </p:txBody>
      </p:sp>
    </p:spTree>
    <p:extLst>
      <p:ext uri="{BB962C8B-B14F-4D97-AF65-F5344CB8AC3E}">
        <p14:creationId xmlns:p14="http://schemas.microsoft.com/office/powerpoint/2010/main" val="417342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6AF1-B8C4-3BD2-2992-48F1A63C927E}"/>
              </a:ext>
            </a:extLst>
          </p:cNvPr>
          <p:cNvSpPr>
            <a:spLocks noGrp="1"/>
          </p:cNvSpPr>
          <p:nvPr>
            <p:ph type="title"/>
          </p:nvPr>
        </p:nvSpPr>
        <p:spPr/>
        <p:txBody>
          <a:bodyPr>
            <a:normAutofit/>
          </a:bodyPr>
          <a:lstStyle>
            <a:lvl1pPr>
              <a:defRPr sz="2800"/>
            </a:lvl1pPr>
          </a:lstStyle>
          <a:p>
            <a:r>
              <a:rPr lang="en-US" dirty="0"/>
              <a:t>Click to edit Master title style</a:t>
            </a:r>
          </a:p>
        </p:txBody>
      </p:sp>
      <p:sp>
        <p:nvSpPr>
          <p:cNvPr id="3" name="Date Placeholder 2">
            <a:extLst>
              <a:ext uri="{FF2B5EF4-FFF2-40B4-BE49-F238E27FC236}">
                <a16:creationId xmlns:a16="http://schemas.microsoft.com/office/drawing/2014/main" id="{0F8B04E3-9CC2-8FC3-F3FE-9E06059D2CD1}"/>
              </a:ext>
            </a:extLst>
          </p:cNvPr>
          <p:cNvSpPr>
            <a:spLocks noGrp="1"/>
          </p:cNvSpPr>
          <p:nvPr>
            <p:ph type="dt" sz="half" idx="10"/>
          </p:nvPr>
        </p:nvSpPr>
        <p:spPr/>
        <p:txBody>
          <a:bodyPr/>
          <a:lstStyle/>
          <a:p>
            <a:fld id="{7FAF7920-07FC-994F-BE71-6B87BA93353C}" type="datetimeFigureOut">
              <a:rPr lang="en-US" smtClean="0"/>
              <a:t>7/22/2025</a:t>
            </a:fld>
            <a:endParaRPr lang="en-US" dirty="0"/>
          </a:p>
        </p:txBody>
      </p:sp>
      <p:sp>
        <p:nvSpPr>
          <p:cNvPr id="4" name="Footer Placeholder 3">
            <a:extLst>
              <a:ext uri="{FF2B5EF4-FFF2-40B4-BE49-F238E27FC236}">
                <a16:creationId xmlns:a16="http://schemas.microsoft.com/office/drawing/2014/main" id="{AF5A1C53-96A3-415C-CA21-BA635CF6DA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6006483-812E-00F4-206A-1570B0A16C14}"/>
              </a:ext>
            </a:extLst>
          </p:cNvPr>
          <p:cNvSpPr>
            <a:spLocks noGrp="1"/>
          </p:cNvSpPr>
          <p:nvPr>
            <p:ph type="sldNum" sz="quarter" idx="12"/>
          </p:nvPr>
        </p:nvSpPr>
        <p:spPr/>
        <p:txBody>
          <a:bodyPr/>
          <a:lstStyle/>
          <a:p>
            <a:fld id="{CB6FE3C3-BB48-354C-AF0E-AA11B06355D8}" type="slidenum">
              <a:rPr lang="en-US" smtClean="0"/>
              <a:t>‹#›</a:t>
            </a:fld>
            <a:endParaRPr lang="en-US" dirty="0"/>
          </a:p>
        </p:txBody>
      </p:sp>
    </p:spTree>
    <p:extLst>
      <p:ext uri="{BB962C8B-B14F-4D97-AF65-F5344CB8AC3E}">
        <p14:creationId xmlns:p14="http://schemas.microsoft.com/office/powerpoint/2010/main" val="2018424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3826A56-6078-9FDA-7991-DFD254B765F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8BE908D-F515-4D42-2B06-4FDCB55C2B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5B1B28D-CD35-93C1-D788-3AED71A282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7692D6F-4E3B-4045-AD2A-21AD6829CCB3}" type="datetimeFigureOut">
              <a:rPr lang="en-US"/>
              <a:pPr>
                <a:defRPr/>
              </a:pPr>
              <a:t>7/22/2025</a:t>
            </a:fld>
            <a:endParaRPr lang="en-US" dirty="0"/>
          </a:p>
        </p:txBody>
      </p:sp>
      <p:sp>
        <p:nvSpPr>
          <p:cNvPr id="5" name="Footer Placeholder 4">
            <a:extLst>
              <a:ext uri="{FF2B5EF4-FFF2-40B4-BE49-F238E27FC236}">
                <a16:creationId xmlns:a16="http://schemas.microsoft.com/office/drawing/2014/main" id="{779F26B1-4C25-53D8-67F5-89E893D15D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D17A44A4-E822-A28F-A601-2242A5E53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29B119D-593D-5145-BD77-26A36A9AE8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l" rtl="0" eaLnBrk="1" fontAlgn="base" hangingPunct="1">
        <a:lnSpc>
          <a:spcPct val="90000"/>
        </a:lnSpc>
        <a:spcBef>
          <a:spcPct val="0"/>
        </a:spcBef>
        <a:spcAft>
          <a:spcPct val="0"/>
        </a:spcAft>
        <a:defRPr sz="4400" kern="1200">
          <a:solidFill>
            <a:schemeClr val="tx1"/>
          </a:solidFill>
          <a:latin typeface="Trebuchet MS" panose="020B070302020209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EB8B4-7037-E572-34AF-E886E4A7A5ED}"/>
              </a:ext>
            </a:extLst>
          </p:cNvPr>
          <p:cNvSpPr>
            <a:spLocks noGrp="1"/>
          </p:cNvSpPr>
          <p:nvPr>
            <p:ph type="title"/>
          </p:nvPr>
        </p:nvSpPr>
        <p:spPr>
          <a:xfrm>
            <a:off x="838200" y="1168012"/>
            <a:ext cx="10515600" cy="5344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164E32-E849-2E92-F37D-838F4D10D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244A1A-20BC-959C-6420-0B52490D3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F7920-07FC-994F-BE71-6B87BA93353C}" type="datetimeFigureOut">
              <a:rPr lang="en-US" smtClean="0"/>
              <a:t>7/22/2025</a:t>
            </a:fld>
            <a:endParaRPr lang="en-US" dirty="0"/>
          </a:p>
        </p:txBody>
      </p:sp>
      <p:sp>
        <p:nvSpPr>
          <p:cNvPr id="5" name="Footer Placeholder 4">
            <a:extLst>
              <a:ext uri="{FF2B5EF4-FFF2-40B4-BE49-F238E27FC236}">
                <a16:creationId xmlns:a16="http://schemas.microsoft.com/office/drawing/2014/main" id="{7BDC54AB-2AE2-3E27-B04D-33F690DF5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3734C0E-23A7-408B-1E60-186438D7B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FE3C3-BB48-354C-AF0E-AA11B06355D8}" type="slidenum">
              <a:rPr lang="en-US" smtClean="0"/>
              <a:t>‹#›</a:t>
            </a:fld>
            <a:endParaRPr lang="en-US" dirty="0"/>
          </a:p>
        </p:txBody>
      </p:sp>
      <p:pic>
        <p:nvPicPr>
          <p:cNvPr id="7" name="Picture 7">
            <a:extLst>
              <a:ext uri="{FF2B5EF4-FFF2-40B4-BE49-F238E27FC236}">
                <a16:creationId xmlns:a16="http://schemas.microsoft.com/office/drawing/2014/main" id="{8133503D-97BC-D85C-6050-543DF09C7F77}"/>
              </a:ext>
            </a:extLst>
          </p:cNvPr>
          <p:cNvPicPr>
            <a:picLocks noChangeAspect="1" noChangeArrowheads="1"/>
          </p:cNvPicPr>
          <p:nvPr userDrawn="1"/>
        </p:nvPicPr>
        <p:blipFill>
          <a:blip r:embed="rId9"/>
          <a:srcRect/>
          <a:stretch/>
        </p:blipFill>
        <p:spPr bwMode="auto">
          <a:xfrm>
            <a:off x="9490403" y="-189026"/>
            <a:ext cx="2669998" cy="116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EFD31009-BA75-C00F-E35E-AEFC30CDDBB4}"/>
              </a:ext>
            </a:extLst>
          </p:cNvPr>
          <p:cNvCxnSpPr/>
          <p:nvPr userDrawn="1"/>
        </p:nvCxnSpPr>
        <p:spPr>
          <a:xfrm>
            <a:off x="0" y="795130"/>
            <a:ext cx="1219200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95831524"/>
      </p:ext>
    </p:extLst>
  </p:cSld>
  <p:clrMap bg1="lt1" tx1="dk1" bg2="lt2" tx2="dk2" accent1="accent1" accent2="accent2" accent3="accent3" accent4="accent4" accent5="accent5" accent6="accent6" hlink="hlink" folHlink="folHlink"/>
  <p:sldLayoutIdLst>
    <p:sldLayoutId id="2147483721" r:id="rId1"/>
    <p:sldLayoutId id="2147483723" r:id="rId2"/>
    <p:sldLayoutId id="2147483724" r:id="rId3"/>
    <p:sldLayoutId id="2147483725" r:id="rId4"/>
    <p:sldLayoutId id="2147483726" r:id="rId5"/>
    <p:sldLayoutId id="2147483728" r:id="rId6"/>
    <p:sldLayoutId id="2147483727" r:id="rId7"/>
  </p:sldLayoutIdLst>
  <p:txStyles>
    <p:titleStyle>
      <a:lvl1pPr algn="l" defTabSz="914400" rtl="0" eaLnBrk="1" latinLnBrk="0" hangingPunct="1">
        <a:lnSpc>
          <a:spcPct val="90000"/>
        </a:lnSpc>
        <a:spcBef>
          <a:spcPct val="0"/>
        </a:spcBef>
        <a:buNone/>
        <a:defRPr sz="2400" b="1" kern="1200">
          <a:solidFill>
            <a:srgbClr val="C00000"/>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statutes.capitol.texas.gov/Docs/HR/htm/HR.122.htm" TargetMode="External"/><Relationship Id="rId3" Type="http://schemas.openxmlformats.org/officeDocument/2006/relationships/hyperlink" Target="https://statutes.capitol.texas.gov/Docs/Ed/htm/Ed.51.htm#:~:text=Sec.%2051.9335.%20%20ACQUISITION%20OF%20GOODS%20AND%20SERVICES" TargetMode="External"/><Relationship Id="rId7" Type="http://schemas.openxmlformats.org/officeDocument/2006/relationships/hyperlink" Target="https://texas-sos.appianportalsgov.com/rules-and-meetings?$locale=en_US&amp;interface=VIEW_TAC_SUMMARY&amp;queryAsDate=06%2F26%2F2025&amp;recordId=21440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tatutes.capitol.texas.gov/Docs/GV/htm/GV.2161.htm" TargetMode="External"/><Relationship Id="rId5" Type="http://schemas.openxmlformats.org/officeDocument/2006/relationships/hyperlink" Target="https://statutes.capitol.texas.gov/Docs/GV/htm/GV.2254.htm#:~:text=A.%20PROFESSIONAL%20SERVICES-,Sec.%202254.001,-.%20%20SHORT%20TITLE.%20%20This" TargetMode="External"/><Relationship Id="rId4" Type="http://schemas.openxmlformats.org/officeDocument/2006/relationships/hyperlink" Target="https://statutes.capitol.texas.gov/Docs/Ed/htm/Ed.51.htm#:~:text=Sec.%2051.776.%20%20DEFINITIONS" TargetMode="External"/><Relationship Id="rId9" Type="http://schemas.openxmlformats.org/officeDocument/2006/relationships/hyperlink" Target="https://statutes.capitol.texas.gov/Docs/GV/htm/GV.572.htm#:~:text=September%201%2C%202005.-,Sec.%20572.069,-.%20%20CERTAIN%20EMPLOYMENT%20FOR"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statutes.capitol.texas.gov/Docs/Ed/htm/Ed.51.htm#:~:text=Sec.%2051.9335.%20%20ACQUISITION%20OF%20GOODS%20AND%20SERVI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tatutes.capitol.texas.gov/Docs/ED/htm/ED.51.htm#:~:text=OF%20PERMANENT%20IMPROVEMENTS-,Sec.%2051.776,-.%20%20DEFINITIONS.%20%20In%20thi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tatutes.capitol.texas.gov/Docs/GV/htm/GV.2254.htm#:~:text=A.%20PROFESSIONAL%20SERVICES-,Sec.%202254.001,-.%20%20SHORT%20TITLE.%20%20Thi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exas-sos.appianportalsgov.com/rules-and-meetings?$locale=en_US&amp;interface=VIEW_TAC_SUMMARY&amp;queryAsDate=06%2F26%2F2025&amp;recordId=214407" TargetMode="External"/><Relationship Id="rId2" Type="http://schemas.openxmlformats.org/officeDocument/2006/relationships/hyperlink" Target="https://statutes.capitol.texas.gov/Docs/GV/htm/GV.2161.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tatutes.capitol.texas.gov/Docs/HR/htm/HR.122.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tatutes.capitol.texas.gov/Docs/GV/htm/GV.572.htm#:~:text=September%201%2C%202005.-,Sec.%20572.069,-.%20%20CERTAIN%20EMPLOYMENT%20FO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statutes.capitol.texas.gov/Docs/GV/htm/GV.2161.htm#:~:text=Sept.%201%2C%201999.-,Sec.%202161.253,-.%20%20GOOD%20FAITH%20COMPLIANC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contractadmin@uh.edu" TargetMode="External"/><Relationship Id="rId2" Type="http://schemas.openxmlformats.org/officeDocument/2006/relationships/hyperlink" Target="https://uhsystem.edu/offices/legal-affairs/contract-administra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txsmartbuy.com/" TargetMode="External"/><Relationship Id="rId7" Type="http://schemas.openxmlformats.org/officeDocument/2006/relationships/hyperlink" Target="https://www.choicepartner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andi.org/" TargetMode="External"/><Relationship Id="rId5" Type="http://schemas.openxmlformats.org/officeDocument/2006/relationships/hyperlink" Target="https://www.buyboard.com/home.aspx/" TargetMode="External"/><Relationship Id="rId4" Type="http://schemas.openxmlformats.org/officeDocument/2006/relationships/hyperlink" Target="https://dir.texas.g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uh.edu/facilities-services/services/fleet-automotive/vehicle-purchase-request-form.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uhsystem.edu/offices/legal-affairs/contract-administration/signature-authorit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tatutes.capitol.texas.gov/Docs/ED/htm/ED.51.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contractadmin@uh.edu" TargetMode="External"/><Relationship Id="rId2" Type="http://schemas.openxmlformats.org/officeDocument/2006/relationships/hyperlink" Target="mailto:coi@central.uh.ed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tatutes.capitol.texas.gov/Docs/GV/htm/GV.551.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tatutes.capitol.texas.gov/Docs/GV/htm/GV.2261.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tatutes.capitol.texas.gov/Docs/ED/htm/ED.51.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Placeholder 1">
            <a:extLst>
              <a:ext uri="{FF2B5EF4-FFF2-40B4-BE49-F238E27FC236}">
                <a16:creationId xmlns:a16="http://schemas.microsoft.com/office/drawing/2014/main" id="{E5C22CFB-EC44-C5E1-13D4-DC7D50F74185}"/>
              </a:ext>
            </a:extLst>
          </p:cNvPr>
          <p:cNvSpPr>
            <a:spLocks noGrp="1" noChangeArrowheads="1"/>
          </p:cNvSpPr>
          <p:nvPr>
            <p:ph type="title" idx="4294967295"/>
          </p:nvPr>
        </p:nvSpPr>
        <p:spPr bwMode="auto">
          <a:xfrm>
            <a:off x="0" y="2427288"/>
            <a:ext cx="12192000" cy="6270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Conflict of Interest &amp; Procurement Training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A7108-C51C-EBC8-E904-A47B8B16FB7C}"/>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1E00CD97-7346-4C31-AD67-29C6447AB8F7}"/>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Reporting Potential Conflicts Disclosure is Required Part 1</a:t>
            </a:r>
          </a:p>
        </p:txBody>
      </p:sp>
      <p:graphicFrame>
        <p:nvGraphicFramePr>
          <p:cNvPr id="3" name="Table 2">
            <a:extLst>
              <a:ext uri="{FF2B5EF4-FFF2-40B4-BE49-F238E27FC236}">
                <a16:creationId xmlns:a16="http://schemas.microsoft.com/office/drawing/2014/main" id="{7E6F4971-12EE-628F-AC9C-3D346D291F73}"/>
              </a:ext>
            </a:extLst>
          </p:cNvPr>
          <p:cNvGraphicFramePr>
            <a:graphicFrameLocks noGrp="1"/>
          </p:cNvGraphicFramePr>
          <p:nvPr>
            <p:extLst>
              <p:ext uri="{D42A27DB-BD31-4B8C-83A1-F6EECF244321}">
                <p14:modId xmlns:p14="http://schemas.microsoft.com/office/powerpoint/2010/main" val="3799280089"/>
              </p:ext>
            </p:extLst>
          </p:nvPr>
        </p:nvGraphicFramePr>
        <p:xfrm>
          <a:off x="2389239" y="1714291"/>
          <a:ext cx="7402461" cy="4171092"/>
        </p:xfrm>
        <a:graphic>
          <a:graphicData uri="http://schemas.openxmlformats.org/drawingml/2006/table">
            <a:tbl>
              <a:tblPr firstRow="1" bandRow="1">
                <a:tableStyleId>{5C22544A-7EE6-4342-B048-85BDC9FD1C3A}</a:tableStyleId>
              </a:tblPr>
              <a:tblGrid>
                <a:gridCol w="3659980">
                  <a:extLst>
                    <a:ext uri="{9D8B030D-6E8A-4147-A177-3AD203B41FA5}">
                      <a16:colId xmlns:a16="http://schemas.microsoft.com/office/drawing/2014/main" val="2543722444"/>
                    </a:ext>
                  </a:extLst>
                </a:gridCol>
                <a:gridCol w="3742481">
                  <a:extLst>
                    <a:ext uri="{9D8B030D-6E8A-4147-A177-3AD203B41FA5}">
                      <a16:colId xmlns:a16="http://schemas.microsoft.com/office/drawing/2014/main" val="1871688182"/>
                    </a:ext>
                  </a:extLst>
                </a:gridCol>
              </a:tblGrid>
              <a:tr h="489994">
                <a:tc>
                  <a:txBody>
                    <a:bodyPr/>
                    <a:lstStyle/>
                    <a:p>
                      <a:pPr algn="ctr"/>
                      <a:r>
                        <a:rPr lang="en-US" dirty="0">
                          <a:latin typeface="Arial" panose="020B0604020202020204" pitchFamily="34" charset="0"/>
                        </a:rPr>
                        <a:t>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latin typeface="Arial" panose="020B0604020202020204" pitchFamily="34" charset="0"/>
                        </a:rPr>
                        <a:t>Disclosure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144880265"/>
                  </a:ext>
                </a:extLst>
              </a:tr>
              <a:tr h="863633">
                <a:tc>
                  <a:txBody>
                    <a:bodyPr/>
                    <a:lstStyle/>
                    <a:p>
                      <a:r>
                        <a:rPr lang="en-US" dirty="0">
                          <a:latin typeface="+mn-lt"/>
                        </a:rPr>
                        <a:t>Employee does outside paid work similar to their UHS 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dirty="0">
                          <a:latin typeface="+mn-lt"/>
                        </a:rPr>
                        <a:t>Annual certification and disclosure.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2536619751"/>
                  </a:ext>
                </a:extLst>
              </a:tr>
              <a:tr h="1224985">
                <a:tc>
                  <a:txBody>
                    <a:bodyPr/>
                    <a:lstStyle/>
                    <a:p>
                      <a:r>
                        <a:rPr lang="en-US" dirty="0">
                          <a:latin typeface="+mn-lt"/>
                        </a:rPr>
                        <a:t>Employee has a related-party situation that could cause a conflict of 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dirty="0">
                          <a:latin typeface="+mn-lt"/>
                        </a:rPr>
                        <a:t>Disclosure in writing to department chairperson and in Related Party Annual Disclosure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806454831"/>
                  </a:ext>
                </a:extLst>
              </a:tr>
              <a:tr h="1592480">
                <a:tc>
                  <a:txBody>
                    <a:bodyPr/>
                    <a:lstStyle/>
                    <a:p>
                      <a:r>
                        <a:rPr lang="en-US" dirty="0">
                          <a:latin typeface="+mn-lt"/>
                        </a:rPr>
                        <a:t>Principal Investigator and others involved in a research project and or proposal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dirty="0">
                          <a:latin typeface="+mn-lt"/>
                        </a:rPr>
                        <a:t>Annual disclosure of conflict of interest in research and updates when needed. Follow on campus procedures for guidance.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3499335390"/>
                  </a:ext>
                </a:extLst>
              </a:tr>
            </a:tbl>
          </a:graphicData>
        </a:graphic>
      </p:graphicFrame>
    </p:spTree>
    <p:extLst>
      <p:ext uri="{BB962C8B-B14F-4D97-AF65-F5344CB8AC3E}">
        <p14:creationId xmlns:p14="http://schemas.microsoft.com/office/powerpoint/2010/main" val="1672967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EE261-4948-B48A-F190-6D550BD7D94A}"/>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D7CA71E6-3808-415B-31B2-34E2F38926C8}"/>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Reporting Potential Conflicts Disclosure is Required Part 2</a:t>
            </a:r>
          </a:p>
        </p:txBody>
      </p:sp>
      <p:graphicFrame>
        <p:nvGraphicFramePr>
          <p:cNvPr id="3" name="Table 2">
            <a:extLst>
              <a:ext uri="{FF2B5EF4-FFF2-40B4-BE49-F238E27FC236}">
                <a16:creationId xmlns:a16="http://schemas.microsoft.com/office/drawing/2014/main" id="{76BE2718-DF47-2B39-1D96-736ECA27B793}"/>
              </a:ext>
            </a:extLst>
          </p:cNvPr>
          <p:cNvGraphicFramePr>
            <a:graphicFrameLocks noGrp="1"/>
          </p:cNvGraphicFramePr>
          <p:nvPr>
            <p:extLst>
              <p:ext uri="{D42A27DB-BD31-4B8C-83A1-F6EECF244321}">
                <p14:modId xmlns:p14="http://schemas.microsoft.com/office/powerpoint/2010/main" val="685192433"/>
              </p:ext>
            </p:extLst>
          </p:nvPr>
        </p:nvGraphicFramePr>
        <p:xfrm>
          <a:off x="2448232" y="1825625"/>
          <a:ext cx="7305368" cy="4214568"/>
        </p:xfrm>
        <a:graphic>
          <a:graphicData uri="http://schemas.openxmlformats.org/drawingml/2006/table">
            <a:tbl>
              <a:tblPr firstRow="1" bandRow="1">
                <a:tableStyleId>{5C22544A-7EE6-4342-B048-85BDC9FD1C3A}</a:tableStyleId>
              </a:tblPr>
              <a:tblGrid>
                <a:gridCol w="3562887">
                  <a:extLst>
                    <a:ext uri="{9D8B030D-6E8A-4147-A177-3AD203B41FA5}">
                      <a16:colId xmlns:a16="http://schemas.microsoft.com/office/drawing/2014/main" val="2981029666"/>
                    </a:ext>
                  </a:extLst>
                </a:gridCol>
                <a:gridCol w="3742481">
                  <a:extLst>
                    <a:ext uri="{9D8B030D-6E8A-4147-A177-3AD203B41FA5}">
                      <a16:colId xmlns:a16="http://schemas.microsoft.com/office/drawing/2014/main" val="1395432374"/>
                    </a:ext>
                  </a:extLst>
                </a:gridCol>
              </a:tblGrid>
              <a:tr h="432263">
                <a:tc>
                  <a:txBody>
                    <a:bodyPr/>
                    <a:lstStyle/>
                    <a:p>
                      <a:pPr algn="ctr"/>
                      <a:r>
                        <a:rPr lang="en-US" dirty="0">
                          <a:latin typeface="Arial" panose="020B0604020202020204" pitchFamily="34" charset="0"/>
                        </a:rPr>
                        <a:t>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latin typeface="Arial" panose="020B0604020202020204" pitchFamily="34" charset="0"/>
                        </a:rPr>
                        <a:t>Disclosure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306125650"/>
                  </a:ext>
                </a:extLst>
              </a:tr>
              <a:tr h="2053251">
                <a:tc>
                  <a:txBody>
                    <a:bodyPr/>
                    <a:lstStyle/>
                    <a:p>
                      <a:r>
                        <a:rPr lang="en-US" dirty="0">
                          <a:latin typeface="+mn-lt"/>
                        </a:rPr>
                        <a:t>Employee has potential conflict of interest with respect to contract or bid with private vendor, including the employee or family member having a financial interest in the vendor.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r>
                        <a:rPr lang="en-US" sz="1800" dirty="0">
                          <a:solidFill>
                            <a:schemeClr val="dk1"/>
                          </a:solidFill>
                          <a:effectLst/>
                          <a:latin typeface="+mn-lt"/>
                          <a:ea typeface="+mn-ea"/>
                          <a:cs typeface="+mn-cs"/>
                        </a:rPr>
                        <a:t>Disclose to their supervisor during procurement process or during term of contract with a private vendor </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3265333856"/>
                  </a:ext>
                </a:extLst>
              </a:tr>
              <a:tr h="1729054">
                <a:tc>
                  <a:txBody>
                    <a:bodyPr/>
                    <a:lstStyle/>
                    <a:p>
                      <a:r>
                        <a:rPr lang="en-US" dirty="0">
                          <a:latin typeface="+mn-lt"/>
                        </a:rPr>
                        <a:t>Purchasing personnel working on contracts valued at $1 million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r>
                        <a:rPr lang="en-US" sz="1800" dirty="0">
                          <a:solidFill>
                            <a:schemeClr val="dk1"/>
                          </a:solidFill>
                          <a:effectLst/>
                          <a:latin typeface="+mn-lt"/>
                          <a:ea typeface="+mn-ea"/>
                          <a:cs typeface="+mn-cs"/>
                        </a:rPr>
                        <a:t>Disclose on Nepotism Disclosure Form any family relationship with certain people associated with business entity under consideration for an award of the contract</a:t>
                      </a:r>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3415388795"/>
                  </a:ext>
                </a:extLst>
              </a:tr>
            </a:tbl>
          </a:graphicData>
        </a:graphic>
      </p:graphicFrame>
    </p:spTree>
    <p:extLst>
      <p:ext uri="{BB962C8B-B14F-4D97-AF65-F5344CB8AC3E}">
        <p14:creationId xmlns:p14="http://schemas.microsoft.com/office/powerpoint/2010/main" val="30919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2D24A-F95F-7C87-CB24-FD43E5D0150D}"/>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4E9E9107-6AAD-BA7A-3F83-BC4DC7178B25}"/>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Reporting Potential Conflicts Disclosure is Required Part 3</a:t>
            </a:r>
          </a:p>
        </p:txBody>
      </p:sp>
      <p:graphicFrame>
        <p:nvGraphicFramePr>
          <p:cNvPr id="3" name="Content Placeholder 8">
            <a:extLst>
              <a:ext uri="{FF2B5EF4-FFF2-40B4-BE49-F238E27FC236}">
                <a16:creationId xmlns:a16="http://schemas.microsoft.com/office/drawing/2014/main" id="{D3DEF042-8AC7-B3B7-6A1C-C795D88B056A}"/>
              </a:ext>
            </a:extLst>
          </p:cNvPr>
          <p:cNvGraphicFramePr>
            <a:graphicFrameLocks/>
          </p:cNvGraphicFramePr>
          <p:nvPr>
            <p:extLst>
              <p:ext uri="{D42A27DB-BD31-4B8C-83A1-F6EECF244321}">
                <p14:modId xmlns:p14="http://schemas.microsoft.com/office/powerpoint/2010/main" val="1744534999"/>
              </p:ext>
            </p:extLst>
          </p:nvPr>
        </p:nvGraphicFramePr>
        <p:xfrm>
          <a:off x="1992702" y="2043801"/>
          <a:ext cx="7819892" cy="3296920"/>
        </p:xfrm>
        <a:graphic>
          <a:graphicData uri="http://schemas.openxmlformats.org/drawingml/2006/table">
            <a:tbl>
              <a:tblPr firstRow="1" bandRow="1">
                <a:tableStyleId>{5C22544A-7EE6-4342-B048-85BDC9FD1C3A}</a:tableStyleId>
              </a:tblPr>
              <a:tblGrid>
                <a:gridCol w="3719840">
                  <a:extLst>
                    <a:ext uri="{9D8B030D-6E8A-4147-A177-3AD203B41FA5}">
                      <a16:colId xmlns:a16="http://schemas.microsoft.com/office/drawing/2014/main" val="2965733710"/>
                    </a:ext>
                  </a:extLst>
                </a:gridCol>
                <a:gridCol w="4100052">
                  <a:extLst>
                    <a:ext uri="{9D8B030D-6E8A-4147-A177-3AD203B41FA5}">
                      <a16:colId xmlns:a16="http://schemas.microsoft.com/office/drawing/2014/main" val="4129486259"/>
                    </a:ext>
                  </a:extLst>
                </a:gridCol>
              </a:tblGrid>
              <a:tr h="370840">
                <a:tc>
                  <a:txBody>
                    <a:bodyPr/>
                    <a:lstStyle/>
                    <a:p>
                      <a:pPr algn="ctr"/>
                      <a:r>
                        <a:rPr lang="en-US" dirty="0">
                          <a:latin typeface="+mn-lt"/>
                        </a:rPr>
                        <a:t>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latin typeface="+mn-lt"/>
                        </a:rPr>
                        <a:t>Disclosure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0270329"/>
                  </a:ext>
                </a:extLst>
              </a:tr>
              <a:tr h="370840">
                <a:tc>
                  <a:txBody>
                    <a:bodyPr/>
                    <a:lstStyle/>
                    <a:p>
                      <a:pPr algn="l"/>
                      <a:r>
                        <a:rPr lang="en-US" dirty="0">
                          <a:latin typeface="+mn-lt"/>
                        </a:rPr>
                        <a:t>Employee has a potential conflict of interest with respect to contract or bid with private vendor, including the employee or family member having a financial interest in the vendor.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l"/>
                      <a:r>
                        <a:rPr lang="en-US" dirty="0">
                          <a:latin typeface="+mn-lt"/>
                        </a:rPr>
                        <a:t>Disclose to their supervisor during procurement process or during term of contract with a private vendor.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3451916348"/>
                  </a:ext>
                </a:extLst>
              </a:tr>
              <a:tr h="370840">
                <a:tc>
                  <a:txBody>
                    <a:bodyPr/>
                    <a:lstStyle/>
                    <a:p>
                      <a:pPr algn="l"/>
                      <a:r>
                        <a:rPr lang="en-US" dirty="0">
                          <a:latin typeface="+mn-lt"/>
                        </a:rPr>
                        <a:t>Purchasing personnel working on contracts valued at $1 million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l"/>
                      <a:r>
                        <a:rPr lang="en-US" dirty="0">
                          <a:latin typeface="+mn-lt"/>
                        </a:rPr>
                        <a:t>Disclose on Nepotism Disclosure Form any family relationship with certain people associated with business entity under consideration for an award or contract.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3462151424"/>
                  </a:ext>
                </a:extLst>
              </a:tr>
            </a:tbl>
          </a:graphicData>
        </a:graphic>
      </p:graphicFrame>
    </p:spTree>
    <p:extLst>
      <p:ext uri="{BB962C8B-B14F-4D97-AF65-F5344CB8AC3E}">
        <p14:creationId xmlns:p14="http://schemas.microsoft.com/office/powerpoint/2010/main" val="4016376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48692-F9A4-D4E0-6AF8-FD972F652B7C}"/>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7F470032-D41A-65AC-C282-288E9B38EFB9}"/>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State Procurement Laws</a:t>
            </a:r>
          </a:p>
        </p:txBody>
      </p:sp>
      <p:sp>
        <p:nvSpPr>
          <p:cNvPr id="7170" name="Text Placeholder 2">
            <a:extLst>
              <a:ext uri="{FF2B5EF4-FFF2-40B4-BE49-F238E27FC236}">
                <a16:creationId xmlns:a16="http://schemas.microsoft.com/office/drawing/2014/main" id="{3ADAD7BE-0CB0-6AAB-8633-AB09E0E3D872}"/>
              </a:ext>
            </a:extLst>
          </p:cNvPr>
          <p:cNvSpPr>
            <a:spLocks noGrp="1" noChangeArrowheads="1"/>
          </p:cNvSpPr>
          <p:nvPr>
            <p:ph type="body" sz="quarter" idx="11"/>
          </p:nvPr>
        </p:nvSpPr>
        <p:spPr>
          <a:xfrm>
            <a:off x="347663" y="1760538"/>
            <a:ext cx="11487150" cy="4441825"/>
          </a:xfrm>
        </p:spPr>
        <p:txBody>
          <a:bodyPr/>
          <a:lstStyle/>
          <a:p>
            <a:pPr marL="354965" marR="73025" indent="-342900">
              <a:spcBef>
                <a:spcPts val="105"/>
              </a:spcBef>
              <a:buFont typeface="Arial"/>
              <a:buChar char="•"/>
              <a:tabLst>
                <a:tab pos="354965" algn="l"/>
                <a:tab pos="355600" algn="l"/>
                <a:tab pos="3669665" algn="l"/>
              </a:tabLst>
            </a:pPr>
            <a:r>
              <a:rPr lang="en-US" sz="2000" spc="-45" dirty="0">
                <a:latin typeface="+mn-lt"/>
                <a:hlinkClick r:id="rId3"/>
              </a:rPr>
              <a:t>Texas</a:t>
            </a:r>
            <a:r>
              <a:rPr lang="en-US" sz="2000" spc="-35" dirty="0">
                <a:latin typeface="+mn-lt"/>
                <a:hlinkClick r:id="rId3"/>
              </a:rPr>
              <a:t> </a:t>
            </a:r>
            <a:r>
              <a:rPr lang="en-US" sz="2000" dirty="0">
                <a:latin typeface="+mn-lt"/>
                <a:hlinkClick r:id="rId3"/>
              </a:rPr>
              <a:t>Education</a:t>
            </a:r>
            <a:r>
              <a:rPr lang="en-US" sz="2000" spc="-55" dirty="0">
                <a:latin typeface="+mn-lt"/>
                <a:hlinkClick r:id="rId3"/>
              </a:rPr>
              <a:t> </a:t>
            </a:r>
            <a:r>
              <a:rPr lang="en-US" sz="2000" dirty="0">
                <a:latin typeface="+mn-lt"/>
                <a:hlinkClick r:id="rId3"/>
              </a:rPr>
              <a:t>Code</a:t>
            </a:r>
            <a:r>
              <a:rPr lang="en-US" sz="2000" spc="-60" dirty="0">
                <a:latin typeface="+mn-lt"/>
                <a:hlinkClick r:id="rId3"/>
              </a:rPr>
              <a:t> </a:t>
            </a:r>
            <a:r>
              <a:rPr lang="en-US" sz="2000" spc="-10" dirty="0">
                <a:latin typeface="+mn-lt"/>
                <a:hlinkClick r:id="rId3"/>
              </a:rPr>
              <a:t>51.9335</a:t>
            </a:r>
            <a:r>
              <a:rPr lang="en-US" sz="2000" spc="-10" dirty="0">
                <a:latin typeface="+mn-lt"/>
              </a:rPr>
              <a:t>: </a:t>
            </a:r>
            <a:r>
              <a:rPr lang="en-US" sz="2000" dirty="0">
                <a:latin typeface="+mn-lt"/>
              </a:rPr>
              <a:t>Best</a:t>
            </a:r>
            <a:r>
              <a:rPr lang="en-US" sz="2000" spc="-45" dirty="0">
                <a:latin typeface="+mn-lt"/>
              </a:rPr>
              <a:t> </a:t>
            </a:r>
            <a:r>
              <a:rPr lang="en-US" sz="2000" dirty="0">
                <a:latin typeface="+mn-lt"/>
              </a:rPr>
              <a:t>Value</a:t>
            </a:r>
            <a:r>
              <a:rPr lang="en-US" sz="2000" spc="-30" dirty="0">
                <a:latin typeface="+mn-lt"/>
              </a:rPr>
              <a:t> </a:t>
            </a:r>
            <a:r>
              <a:rPr lang="en-US" sz="2000" dirty="0">
                <a:latin typeface="+mn-lt"/>
              </a:rPr>
              <a:t>(all</a:t>
            </a:r>
            <a:r>
              <a:rPr lang="en-US" sz="2000" spc="-20" dirty="0">
                <a:latin typeface="+mn-lt"/>
              </a:rPr>
              <a:t> </a:t>
            </a:r>
            <a:r>
              <a:rPr lang="en-US" sz="2000" dirty="0">
                <a:latin typeface="+mn-lt"/>
              </a:rPr>
              <a:t>goods</a:t>
            </a:r>
            <a:r>
              <a:rPr lang="en-US" sz="2000" spc="-50" dirty="0">
                <a:latin typeface="+mn-lt"/>
              </a:rPr>
              <a:t> </a:t>
            </a:r>
            <a:r>
              <a:rPr lang="en-US" sz="2000" dirty="0">
                <a:latin typeface="+mn-lt"/>
              </a:rPr>
              <a:t>and</a:t>
            </a:r>
            <a:r>
              <a:rPr lang="en-US" sz="2000" spc="-50" dirty="0">
                <a:latin typeface="+mn-lt"/>
              </a:rPr>
              <a:t> </a:t>
            </a:r>
            <a:r>
              <a:rPr lang="en-US" sz="2000" dirty="0">
                <a:latin typeface="+mn-lt"/>
              </a:rPr>
              <a:t>services</a:t>
            </a:r>
            <a:r>
              <a:rPr lang="en-US" sz="2000" spc="-10" dirty="0">
                <a:latin typeface="+mn-lt"/>
              </a:rPr>
              <a:t> except </a:t>
            </a:r>
            <a:r>
              <a:rPr lang="en-US" sz="2000" dirty="0">
                <a:latin typeface="+mn-lt"/>
              </a:rPr>
              <a:t>major</a:t>
            </a:r>
            <a:r>
              <a:rPr lang="en-US" sz="2000" spc="-45" dirty="0">
                <a:latin typeface="+mn-lt"/>
              </a:rPr>
              <a:t> </a:t>
            </a:r>
            <a:r>
              <a:rPr lang="en-US" sz="2000" dirty="0">
                <a:latin typeface="+mn-lt"/>
              </a:rPr>
              <a:t>construction,</a:t>
            </a:r>
            <a:r>
              <a:rPr lang="en-US" sz="2000" spc="-30" dirty="0">
                <a:latin typeface="+mn-lt"/>
              </a:rPr>
              <a:t> </a:t>
            </a:r>
            <a:r>
              <a:rPr lang="en-US" sz="2000" spc="-10" dirty="0">
                <a:latin typeface="+mn-lt"/>
              </a:rPr>
              <a:t>renovation,</a:t>
            </a:r>
            <a:r>
              <a:rPr lang="en-US" sz="2000" spc="-40" dirty="0">
                <a:latin typeface="+mn-lt"/>
              </a:rPr>
              <a:t> </a:t>
            </a:r>
            <a:r>
              <a:rPr lang="en-US" sz="2000" dirty="0">
                <a:latin typeface="+mn-lt"/>
              </a:rPr>
              <a:t>or</a:t>
            </a:r>
            <a:r>
              <a:rPr lang="en-US" sz="2000" spc="-20" dirty="0">
                <a:latin typeface="+mn-lt"/>
              </a:rPr>
              <a:t> </a:t>
            </a:r>
            <a:r>
              <a:rPr lang="en-US" sz="2000" dirty="0">
                <a:latin typeface="+mn-lt"/>
              </a:rPr>
              <a:t>repair</a:t>
            </a:r>
            <a:r>
              <a:rPr lang="en-US" sz="2000" spc="-25" dirty="0">
                <a:latin typeface="+mn-lt"/>
              </a:rPr>
              <a:t> </a:t>
            </a:r>
            <a:r>
              <a:rPr lang="en-US" sz="2000" dirty="0">
                <a:latin typeface="+mn-lt"/>
              </a:rPr>
              <a:t>services,</a:t>
            </a:r>
            <a:r>
              <a:rPr lang="en-US" sz="2000" spc="10" dirty="0">
                <a:latin typeface="+mn-lt"/>
              </a:rPr>
              <a:t> </a:t>
            </a:r>
            <a:r>
              <a:rPr lang="en-US" sz="2000" spc="-10" dirty="0">
                <a:latin typeface="+mn-lt"/>
              </a:rPr>
              <a:t>professional services, </a:t>
            </a:r>
            <a:r>
              <a:rPr lang="en-US" sz="2000" dirty="0">
                <a:latin typeface="+mn-lt"/>
              </a:rPr>
              <a:t>and</a:t>
            </a:r>
            <a:r>
              <a:rPr lang="en-US" sz="2000" spc="-30" dirty="0">
                <a:latin typeface="+mn-lt"/>
              </a:rPr>
              <a:t> </a:t>
            </a:r>
            <a:r>
              <a:rPr lang="en-US" sz="2000" dirty="0">
                <a:latin typeface="+mn-lt"/>
              </a:rPr>
              <a:t>consulting</a:t>
            </a:r>
            <a:r>
              <a:rPr lang="en-US" sz="2000" spc="-30" dirty="0">
                <a:latin typeface="+mn-lt"/>
              </a:rPr>
              <a:t> </a:t>
            </a:r>
            <a:r>
              <a:rPr lang="en-US" sz="2000" spc="-10" dirty="0">
                <a:latin typeface="+mn-lt"/>
              </a:rPr>
              <a:t>services)</a:t>
            </a:r>
            <a:endParaRPr lang="en-US" sz="2000" dirty="0">
              <a:latin typeface="+mn-lt"/>
            </a:endParaRPr>
          </a:p>
          <a:p>
            <a:pPr marL="354965" marR="41275" indent="-342900">
              <a:spcBef>
                <a:spcPts val="475"/>
              </a:spcBef>
              <a:buFont typeface="Arial"/>
              <a:buChar char="•"/>
              <a:tabLst>
                <a:tab pos="354965" algn="l"/>
                <a:tab pos="355600" algn="l"/>
              </a:tabLst>
            </a:pPr>
            <a:r>
              <a:rPr lang="en-US" sz="2000" spc="-45" dirty="0">
                <a:latin typeface="+mn-lt"/>
                <a:hlinkClick r:id="rId4"/>
              </a:rPr>
              <a:t>Texas</a:t>
            </a:r>
            <a:r>
              <a:rPr lang="en-US" sz="2000" spc="-25" dirty="0">
                <a:latin typeface="+mn-lt"/>
                <a:hlinkClick r:id="rId4"/>
              </a:rPr>
              <a:t> </a:t>
            </a:r>
            <a:r>
              <a:rPr lang="en-US" sz="2000" dirty="0">
                <a:latin typeface="+mn-lt"/>
                <a:hlinkClick r:id="rId4"/>
              </a:rPr>
              <a:t>Education</a:t>
            </a:r>
            <a:r>
              <a:rPr lang="en-US" sz="2000" spc="-40" dirty="0">
                <a:latin typeface="+mn-lt"/>
                <a:hlinkClick r:id="rId4"/>
              </a:rPr>
              <a:t> </a:t>
            </a:r>
            <a:r>
              <a:rPr lang="en-US" sz="2000" dirty="0">
                <a:latin typeface="+mn-lt"/>
                <a:hlinkClick r:id="rId4"/>
              </a:rPr>
              <a:t>Code</a:t>
            </a:r>
            <a:r>
              <a:rPr lang="en-US" sz="2000" spc="-45" dirty="0">
                <a:latin typeface="+mn-lt"/>
                <a:hlinkClick r:id="rId4"/>
              </a:rPr>
              <a:t> </a:t>
            </a:r>
            <a:r>
              <a:rPr lang="en-US" sz="2000" dirty="0">
                <a:latin typeface="+mn-lt"/>
                <a:hlinkClick r:id="rId4"/>
              </a:rPr>
              <a:t>51.776</a:t>
            </a:r>
            <a:r>
              <a:rPr lang="en-US" sz="2000" spc="-60" dirty="0">
                <a:latin typeface="+mn-lt"/>
                <a:hlinkClick r:id="rId4"/>
              </a:rPr>
              <a:t> </a:t>
            </a:r>
            <a:r>
              <a:rPr lang="en-US" sz="2000" dirty="0">
                <a:latin typeface="+mn-lt"/>
                <a:hlinkClick r:id="rId4"/>
              </a:rPr>
              <a:t>–</a:t>
            </a:r>
            <a:r>
              <a:rPr lang="en-US" sz="2000" spc="-25" dirty="0">
                <a:latin typeface="+mn-lt"/>
                <a:hlinkClick r:id="rId4"/>
              </a:rPr>
              <a:t> </a:t>
            </a:r>
            <a:r>
              <a:rPr lang="en-US" sz="2000" dirty="0">
                <a:latin typeface="+mn-lt"/>
                <a:hlinkClick r:id="rId4"/>
              </a:rPr>
              <a:t>785</a:t>
            </a:r>
            <a:r>
              <a:rPr lang="en-US" sz="2000" dirty="0">
                <a:latin typeface="+mn-lt"/>
              </a:rPr>
              <a:t>:</a:t>
            </a:r>
            <a:r>
              <a:rPr lang="en-US" sz="2000" spc="235" dirty="0">
                <a:latin typeface="+mn-lt"/>
              </a:rPr>
              <a:t> </a:t>
            </a:r>
            <a:r>
              <a:rPr lang="en-US" sz="2000" dirty="0">
                <a:latin typeface="+mn-lt"/>
              </a:rPr>
              <a:t>building</a:t>
            </a:r>
            <a:r>
              <a:rPr lang="en-US" sz="2000" spc="-40" dirty="0">
                <a:latin typeface="+mn-lt"/>
              </a:rPr>
              <a:t> </a:t>
            </a:r>
            <a:r>
              <a:rPr lang="en-US" sz="2000" dirty="0">
                <a:latin typeface="+mn-lt"/>
              </a:rPr>
              <a:t>construction,</a:t>
            </a:r>
            <a:r>
              <a:rPr lang="en-US" sz="2000" spc="-40" dirty="0">
                <a:latin typeface="+mn-lt"/>
              </a:rPr>
              <a:t> </a:t>
            </a:r>
            <a:r>
              <a:rPr lang="en-US" sz="2000" spc="-10" dirty="0">
                <a:latin typeface="+mn-lt"/>
              </a:rPr>
              <a:t>renovation,</a:t>
            </a:r>
            <a:r>
              <a:rPr lang="en-US" sz="2000" spc="-30" dirty="0">
                <a:latin typeface="+mn-lt"/>
              </a:rPr>
              <a:t> </a:t>
            </a:r>
            <a:r>
              <a:rPr lang="en-US" sz="2000" spc="-25" dirty="0">
                <a:latin typeface="+mn-lt"/>
              </a:rPr>
              <a:t>or </a:t>
            </a:r>
            <a:r>
              <a:rPr lang="en-US" sz="2000" dirty="0">
                <a:latin typeface="+mn-lt"/>
              </a:rPr>
              <a:t>repair</a:t>
            </a:r>
            <a:r>
              <a:rPr lang="en-US" sz="2000" spc="-20" dirty="0">
                <a:latin typeface="+mn-lt"/>
              </a:rPr>
              <a:t> </a:t>
            </a:r>
            <a:r>
              <a:rPr lang="en-US" sz="2000" dirty="0">
                <a:latin typeface="+mn-lt"/>
              </a:rPr>
              <a:t>services</a:t>
            </a:r>
            <a:r>
              <a:rPr lang="en-US" sz="2000" spc="-15" dirty="0">
                <a:latin typeface="+mn-lt"/>
              </a:rPr>
              <a:t> </a:t>
            </a:r>
            <a:r>
              <a:rPr lang="en-US" sz="2000" dirty="0">
                <a:latin typeface="+mn-lt"/>
              </a:rPr>
              <a:t>over</a:t>
            </a:r>
            <a:r>
              <a:rPr lang="en-US" sz="2000" spc="-15" dirty="0">
                <a:latin typeface="+mn-lt"/>
              </a:rPr>
              <a:t> </a:t>
            </a:r>
            <a:r>
              <a:rPr lang="en-US" sz="2000" dirty="0">
                <a:latin typeface="+mn-lt"/>
              </a:rPr>
              <a:t>$1</a:t>
            </a:r>
            <a:r>
              <a:rPr lang="en-US" sz="2000" spc="-40" dirty="0">
                <a:latin typeface="+mn-lt"/>
              </a:rPr>
              <a:t> </a:t>
            </a:r>
            <a:r>
              <a:rPr lang="en-US" sz="2000" spc="-10" dirty="0">
                <a:latin typeface="+mn-lt"/>
              </a:rPr>
              <a:t>million</a:t>
            </a:r>
            <a:endParaRPr lang="en-US" sz="2000" dirty="0">
              <a:latin typeface="+mn-lt"/>
            </a:endParaRPr>
          </a:p>
          <a:p>
            <a:pPr marL="354965" marR="5080" indent="-342900">
              <a:spcBef>
                <a:spcPts val="484"/>
              </a:spcBef>
              <a:buFont typeface="Arial"/>
              <a:buChar char="•"/>
              <a:tabLst>
                <a:tab pos="354965" algn="l"/>
                <a:tab pos="355600" algn="l"/>
              </a:tabLst>
            </a:pPr>
            <a:r>
              <a:rPr lang="en-US" sz="2000" spc="-45" dirty="0">
                <a:latin typeface="+mn-lt"/>
                <a:hlinkClick r:id="rId5"/>
              </a:rPr>
              <a:t>Texas</a:t>
            </a:r>
            <a:r>
              <a:rPr lang="en-US" sz="2000" spc="-25" dirty="0">
                <a:latin typeface="+mn-lt"/>
                <a:hlinkClick r:id="rId5"/>
              </a:rPr>
              <a:t> </a:t>
            </a:r>
            <a:r>
              <a:rPr lang="en-US" sz="2000" dirty="0">
                <a:latin typeface="+mn-lt"/>
                <a:hlinkClick r:id="rId5"/>
              </a:rPr>
              <a:t>Government</a:t>
            </a:r>
            <a:r>
              <a:rPr lang="en-US" sz="2000" spc="-5" dirty="0">
                <a:latin typeface="+mn-lt"/>
                <a:hlinkClick r:id="rId5"/>
              </a:rPr>
              <a:t> </a:t>
            </a:r>
            <a:r>
              <a:rPr lang="en-US" sz="2000" dirty="0">
                <a:latin typeface="+mn-lt"/>
                <a:hlinkClick r:id="rId5"/>
              </a:rPr>
              <a:t>Code</a:t>
            </a:r>
            <a:r>
              <a:rPr lang="en-US" sz="2000" spc="-35" dirty="0">
                <a:latin typeface="+mn-lt"/>
                <a:hlinkClick r:id="rId5"/>
              </a:rPr>
              <a:t> </a:t>
            </a:r>
            <a:r>
              <a:rPr lang="en-US" sz="2000" dirty="0">
                <a:latin typeface="+mn-lt"/>
                <a:hlinkClick r:id="rId5"/>
              </a:rPr>
              <a:t>2254.001</a:t>
            </a:r>
            <a:r>
              <a:rPr lang="en-US" sz="2000" spc="-60" dirty="0">
                <a:latin typeface="+mn-lt"/>
                <a:hlinkClick r:id="rId5"/>
              </a:rPr>
              <a:t> </a:t>
            </a:r>
            <a:r>
              <a:rPr lang="en-US" sz="2000" dirty="0">
                <a:latin typeface="+mn-lt"/>
                <a:hlinkClick r:id="rId5"/>
              </a:rPr>
              <a:t>–</a:t>
            </a:r>
            <a:r>
              <a:rPr lang="en-US" sz="2000" spc="-30" dirty="0">
                <a:latin typeface="+mn-lt"/>
                <a:hlinkClick r:id="rId5"/>
              </a:rPr>
              <a:t> </a:t>
            </a:r>
            <a:r>
              <a:rPr lang="en-US" sz="2000" dirty="0">
                <a:latin typeface="+mn-lt"/>
                <a:hlinkClick r:id="rId5"/>
              </a:rPr>
              <a:t>007</a:t>
            </a:r>
            <a:r>
              <a:rPr lang="en-US" sz="2000" dirty="0">
                <a:latin typeface="+mn-lt"/>
              </a:rPr>
              <a:t>:</a:t>
            </a:r>
            <a:r>
              <a:rPr lang="en-US" sz="2000" spc="395" dirty="0">
                <a:latin typeface="+mn-lt"/>
              </a:rPr>
              <a:t> </a:t>
            </a:r>
            <a:r>
              <a:rPr lang="en-US" sz="2000" spc="-10" dirty="0">
                <a:latin typeface="+mn-lt"/>
              </a:rPr>
              <a:t>professional</a:t>
            </a:r>
            <a:r>
              <a:rPr lang="en-US" sz="2000" spc="-20" dirty="0">
                <a:latin typeface="+mn-lt"/>
              </a:rPr>
              <a:t> </a:t>
            </a:r>
            <a:r>
              <a:rPr lang="en-US" sz="2000" dirty="0">
                <a:latin typeface="+mn-lt"/>
              </a:rPr>
              <a:t>services </a:t>
            </a:r>
            <a:r>
              <a:rPr lang="en-US" sz="2000" spc="-10" dirty="0">
                <a:latin typeface="+mn-lt"/>
              </a:rPr>
              <a:t>(architect, </a:t>
            </a:r>
            <a:r>
              <a:rPr lang="en-US" sz="2000" spc="-20" dirty="0">
                <a:latin typeface="+mn-lt"/>
              </a:rPr>
              <a:t>engineer, etc.)</a:t>
            </a:r>
            <a:endParaRPr lang="en-US" sz="2000" dirty="0">
              <a:latin typeface="+mn-lt"/>
            </a:endParaRPr>
          </a:p>
          <a:p>
            <a:pPr marL="354965" marR="398145" indent="-342265">
              <a:spcBef>
                <a:spcPts val="475"/>
              </a:spcBef>
              <a:buFont typeface="Arial"/>
              <a:buChar char="•"/>
              <a:tabLst>
                <a:tab pos="354965" algn="l"/>
                <a:tab pos="355600" algn="l"/>
              </a:tabLst>
            </a:pPr>
            <a:r>
              <a:rPr lang="en-US" sz="2000" spc="-45" dirty="0">
                <a:latin typeface="+mn-lt"/>
                <a:hlinkClick r:id="rId6"/>
              </a:rPr>
              <a:t>Texas </a:t>
            </a:r>
            <a:r>
              <a:rPr lang="en-US" sz="2000" dirty="0">
                <a:latin typeface="+mn-lt"/>
                <a:hlinkClick r:id="rId6"/>
              </a:rPr>
              <a:t>Government</a:t>
            </a:r>
            <a:r>
              <a:rPr lang="en-US" sz="2000" spc="-25" dirty="0">
                <a:latin typeface="+mn-lt"/>
                <a:hlinkClick r:id="rId6"/>
              </a:rPr>
              <a:t> </a:t>
            </a:r>
            <a:r>
              <a:rPr lang="en-US" sz="2000" dirty="0">
                <a:latin typeface="+mn-lt"/>
                <a:hlinkClick r:id="rId6"/>
              </a:rPr>
              <a:t>Code</a:t>
            </a:r>
            <a:r>
              <a:rPr lang="en-US" sz="2000" spc="-50" dirty="0">
                <a:latin typeface="+mn-lt"/>
                <a:hlinkClick r:id="rId6"/>
              </a:rPr>
              <a:t> </a:t>
            </a:r>
            <a:r>
              <a:rPr lang="en-US" sz="2000" dirty="0">
                <a:latin typeface="+mn-lt"/>
                <a:hlinkClick r:id="rId6"/>
              </a:rPr>
              <a:t>2161</a:t>
            </a:r>
            <a:r>
              <a:rPr lang="en-US" sz="2000" spc="-70" dirty="0">
                <a:latin typeface="+mn-lt"/>
                <a:hlinkClick r:id="rId6"/>
              </a:rPr>
              <a:t> </a:t>
            </a:r>
            <a:r>
              <a:rPr lang="en-US" sz="2000" dirty="0">
                <a:latin typeface="+mn-lt"/>
              </a:rPr>
              <a:t>&amp;</a:t>
            </a:r>
            <a:r>
              <a:rPr lang="en-US" sz="2000" spc="-45" dirty="0">
                <a:latin typeface="+mn-lt"/>
              </a:rPr>
              <a:t> </a:t>
            </a:r>
            <a:r>
              <a:rPr lang="en-US" sz="2000" spc="-45" dirty="0">
                <a:latin typeface="+mn-lt"/>
                <a:hlinkClick r:id="rId7"/>
              </a:rPr>
              <a:t>Texas</a:t>
            </a:r>
            <a:r>
              <a:rPr lang="en-US" sz="2000" spc="-30" dirty="0">
                <a:latin typeface="+mn-lt"/>
                <a:hlinkClick r:id="rId7"/>
              </a:rPr>
              <a:t> </a:t>
            </a:r>
            <a:r>
              <a:rPr lang="en-US" sz="2000" dirty="0">
                <a:latin typeface="+mn-lt"/>
                <a:hlinkClick r:id="rId7"/>
              </a:rPr>
              <a:t>Administrative</a:t>
            </a:r>
            <a:r>
              <a:rPr lang="en-US" sz="2000" spc="-10" dirty="0">
                <a:latin typeface="+mn-lt"/>
                <a:hlinkClick r:id="rId7"/>
              </a:rPr>
              <a:t> </a:t>
            </a:r>
            <a:r>
              <a:rPr lang="en-US" sz="2000" dirty="0">
                <a:latin typeface="+mn-lt"/>
                <a:hlinkClick r:id="rId7"/>
              </a:rPr>
              <a:t>Code</a:t>
            </a:r>
            <a:r>
              <a:rPr lang="en-US" sz="2000" spc="-60" dirty="0">
                <a:latin typeface="+mn-lt"/>
                <a:hlinkClick r:id="rId7"/>
              </a:rPr>
              <a:t> </a:t>
            </a:r>
            <a:r>
              <a:rPr lang="en-US" sz="2000" dirty="0">
                <a:latin typeface="+mn-lt"/>
                <a:hlinkClick r:id="rId7"/>
              </a:rPr>
              <a:t>20.281</a:t>
            </a:r>
            <a:r>
              <a:rPr lang="en-US" sz="2000" spc="-70" dirty="0">
                <a:latin typeface="+mn-lt"/>
                <a:hlinkClick r:id="rId7"/>
              </a:rPr>
              <a:t> </a:t>
            </a:r>
            <a:r>
              <a:rPr lang="en-US" sz="2000" spc="-50" dirty="0">
                <a:latin typeface="+mn-lt"/>
                <a:hlinkClick r:id="rId7"/>
              </a:rPr>
              <a:t>– </a:t>
            </a:r>
            <a:r>
              <a:rPr lang="en-US" sz="2000" dirty="0">
                <a:latin typeface="+mn-lt"/>
                <a:hlinkClick r:id="rId7"/>
              </a:rPr>
              <a:t>20.298: Historically</a:t>
            </a:r>
            <a:r>
              <a:rPr lang="en-US" sz="2000" spc="-15" dirty="0">
                <a:latin typeface="+mn-lt"/>
                <a:hlinkClick r:id="rId7"/>
              </a:rPr>
              <a:t> </a:t>
            </a:r>
            <a:r>
              <a:rPr lang="en-US" sz="2000" dirty="0">
                <a:latin typeface="+mn-lt"/>
                <a:hlinkClick r:id="rId7"/>
              </a:rPr>
              <a:t>Underutilized</a:t>
            </a:r>
            <a:r>
              <a:rPr lang="en-US" sz="2000" spc="-20" dirty="0">
                <a:latin typeface="+mn-lt"/>
                <a:hlinkClick r:id="rId7"/>
              </a:rPr>
              <a:t> </a:t>
            </a:r>
            <a:r>
              <a:rPr lang="en-US" sz="2000" dirty="0">
                <a:latin typeface="+mn-lt"/>
                <a:hlinkClick r:id="rId7"/>
              </a:rPr>
              <a:t>Businesses</a:t>
            </a:r>
            <a:r>
              <a:rPr lang="en-US" sz="2000" dirty="0">
                <a:latin typeface="+mn-lt"/>
              </a:rPr>
              <a:t>,</a:t>
            </a:r>
            <a:r>
              <a:rPr lang="en-US" sz="2000" spc="-20" dirty="0">
                <a:latin typeface="+mn-lt"/>
              </a:rPr>
              <a:t> </a:t>
            </a:r>
            <a:r>
              <a:rPr lang="en-US" sz="2000" dirty="0">
                <a:latin typeface="+mn-lt"/>
              </a:rPr>
              <a:t>applies</a:t>
            </a:r>
            <a:r>
              <a:rPr lang="en-US" sz="2000" spc="-25" dirty="0">
                <a:latin typeface="+mn-lt"/>
              </a:rPr>
              <a:t> </a:t>
            </a:r>
            <a:r>
              <a:rPr lang="en-US" sz="2000" dirty="0">
                <a:latin typeface="+mn-lt"/>
              </a:rPr>
              <a:t>to</a:t>
            </a:r>
            <a:r>
              <a:rPr lang="en-US" sz="2000" spc="-45" dirty="0">
                <a:latin typeface="+mn-lt"/>
              </a:rPr>
              <a:t> </a:t>
            </a:r>
            <a:r>
              <a:rPr lang="en-US" sz="2000" dirty="0">
                <a:latin typeface="+mn-lt"/>
              </a:rPr>
              <a:t>all</a:t>
            </a:r>
            <a:r>
              <a:rPr lang="en-US" sz="2000" spc="-20" dirty="0">
                <a:latin typeface="+mn-lt"/>
              </a:rPr>
              <a:t> </a:t>
            </a:r>
            <a:r>
              <a:rPr lang="en-US" sz="2000" spc="-10" dirty="0">
                <a:latin typeface="+mn-lt"/>
              </a:rPr>
              <a:t>purchases</a:t>
            </a:r>
            <a:endParaRPr lang="en-US" sz="2000" dirty="0">
              <a:latin typeface="+mn-lt"/>
            </a:endParaRPr>
          </a:p>
          <a:p>
            <a:pPr marL="354965" marR="399415" indent="-342265">
              <a:spcBef>
                <a:spcPts val="484"/>
              </a:spcBef>
              <a:buFont typeface="Arial"/>
              <a:buChar char="•"/>
              <a:tabLst>
                <a:tab pos="354965" algn="l"/>
                <a:tab pos="355600" algn="l"/>
              </a:tabLst>
            </a:pPr>
            <a:r>
              <a:rPr lang="en-US" sz="2000" spc="-45" dirty="0">
                <a:latin typeface="+mn-lt"/>
                <a:hlinkClick r:id="rId8"/>
              </a:rPr>
              <a:t>Texas</a:t>
            </a:r>
            <a:r>
              <a:rPr lang="en-US" sz="2000" spc="-35" dirty="0">
                <a:latin typeface="+mn-lt"/>
                <a:hlinkClick r:id="rId8"/>
              </a:rPr>
              <a:t> </a:t>
            </a:r>
            <a:r>
              <a:rPr lang="en-US" sz="2000" dirty="0">
                <a:latin typeface="+mn-lt"/>
                <a:hlinkClick r:id="rId8"/>
              </a:rPr>
              <a:t>Human</a:t>
            </a:r>
            <a:r>
              <a:rPr lang="en-US" sz="2000" spc="-30" dirty="0">
                <a:latin typeface="+mn-lt"/>
                <a:hlinkClick r:id="rId8"/>
              </a:rPr>
              <a:t> </a:t>
            </a:r>
            <a:r>
              <a:rPr lang="en-US" sz="2000" dirty="0">
                <a:latin typeface="+mn-lt"/>
                <a:hlinkClick r:id="rId8"/>
              </a:rPr>
              <a:t>Resource</a:t>
            </a:r>
            <a:r>
              <a:rPr lang="en-US" sz="2000" spc="-45" dirty="0">
                <a:latin typeface="+mn-lt"/>
                <a:hlinkClick r:id="rId8"/>
              </a:rPr>
              <a:t> </a:t>
            </a:r>
            <a:r>
              <a:rPr lang="en-US" sz="2000" dirty="0">
                <a:latin typeface="+mn-lt"/>
                <a:hlinkClick r:id="rId8"/>
              </a:rPr>
              <a:t>Code</a:t>
            </a:r>
            <a:r>
              <a:rPr lang="en-US" sz="2000" spc="-55" dirty="0">
                <a:latin typeface="+mn-lt"/>
                <a:hlinkClick r:id="rId8"/>
              </a:rPr>
              <a:t> </a:t>
            </a:r>
            <a:r>
              <a:rPr lang="en-US" sz="2000" dirty="0">
                <a:latin typeface="+mn-lt"/>
                <a:hlinkClick r:id="rId8"/>
              </a:rPr>
              <a:t>122</a:t>
            </a:r>
            <a:r>
              <a:rPr lang="en-US" sz="2000" dirty="0">
                <a:latin typeface="+mn-lt"/>
              </a:rPr>
              <a:t>:</a:t>
            </a:r>
            <a:r>
              <a:rPr lang="en-US" sz="2000" spc="370" dirty="0">
                <a:latin typeface="+mn-lt"/>
              </a:rPr>
              <a:t> </a:t>
            </a:r>
            <a:r>
              <a:rPr lang="en-US" sz="2000" dirty="0">
                <a:latin typeface="+mn-lt"/>
              </a:rPr>
              <a:t>State</a:t>
            </a:r>
            <a:r>
              <a:rPr lang="en-US" sz="2000" spc="-35" dirty="0">
                <a:latin typeface="+mn-lt"/>
              </a:rPr>
              <a:t> </a:t>
            </a:r>
            <a:r>
              <a:rPr lang="en-US" sz="2000" dirty="0">
                <a:latin typeface="+mn-lt"/>
              </a:rPr>
              <a:t>Use</a:t>
            </a:r>
            <a:r>
              <a:rPr lang="en-US" sz="2000" spc="-20" dirty="0">
                <a:latin typeface="+mn-lt"/>
              </a:rPr>
              <a:t> </a:t>
            </a:r>
            <a:r>
              <a:rPr lang="en-US" sz="2000" dirty="0">
                <a:latin typeface="+mn-lt"/>
              </a:rPr>
              <a:t>Program,</a:t>
            </a:r>
            <a:r>
              <a:rPr lang="en-US" sz="2000" spc="-30" dirty="0">
                <a:latin typeface="+mn-lt"/>
              </a:rPr>
              <a:t> </a:t>
            </a:r>
            <a:r>
              <a:rPr lang="en-US" sz="2000" dirty="0">
                <a:latin typeface="+mn-lt"/>
              </a:rPr>
              <a:t>applies</a:t>
            </a:r>
            <a:r>
              <a:rPr lang="en-US" sz="2000" spc="-35" dirty="0">
                <a:latin typeface="+mn-lt"/>
              </a:rPr>
              <a:t> </a:t>
            </a:r>
            <a:r>
              <a:rPr lang="en-US" sz="2000" dirty="0">
                <a:latin typeface="+mn-lt"/>
              </a:rPr>
              <a:t>to</a:t>
            </a:r>
            <a:r>
              <a:rPr lang="en-US" sz="2000" spc="-30" dirty="0">
                <a:latin typeface="+mn-lt"/>
              </a:rPr>
              <a:t> </a:t>
            </a:r>
            <a:r>
              <a:rPr lang="en-US" sz="2000" spc="-10" dirty="0">
                <a:latin typeface="+mn-lt"/>
              </a:rPr>
              <a:t>state </a:t>
            </a:r>
            <a:r>
              <a:rPr lang="en-US" sz="2000" dirty="0">
                <a:latin typeface="+mn-lt"/>
              </a:rPr>
              <a:t>funds</a:t>
            </a:r>
            <a:r>
              <a:rPr lang="en-US" sz="2000" spc="-15" dirty="0">
                <a:latin typeface="+mn-lt"/>
              </a:rPr>
              <a:t> </a:t>
            </a:r>
            <a:r>
              <a:rPr lang="en-US" sz="2000" spc="-10" dirty="0">
                <a:latin typeface="+mn-lt"/>
              </a:rPr>
              <a:t>only.</a:t>
            </a:r>
            <a:endParaRPr lang="en-US" sz="2000" dirty="0">
              <a:latin typeface="+mn-lt"/>
            </a:endParaRPr>
          </a:p>
          <a:p>
            <a:pPr marL="354965" indent="-342265">
              <a:spcBef>
                <a:spcPts val="475"/>
              </a:spcBef>
              <a:buFont typeface="Arial"/>
              <a:buChar char="•"/>
              <a:tabLst>
                <a:tab pos="354965" algn="l"/>
                <a:tab pos="355600" algn="l"/>
              </a:tabLst>
            </a:pPr>
            <a:r>
              <a:rPr lang="en-US" sz="2000" spc="-45" dirty="0">
                <a:latin typeface="+mn-lt"/>
                <a:hlinkClick r:id="rId9"/>
              </a:rPr>
              <a:t>Texas</a:t>
            </a:r>
            <a:r>
              <a:rPr lang="en-US" sz="2000" spc="-40" dirty="0">
                <a:latin typeface="+mn-lt"/>
                <a:hlinkClick r:id="rId9"/>
              </a:rPr>
              <a:t> </a:t>
            </a:r>
            <a:r>
              <a:rPr lang="en-US" sz="2000" dirty="0">
                <a:latin typeface="+mn-lt"/>
                <a:hlinkClick r:id="rId9"/>
              </a:rPr>
              <a:t>Government</a:t>
            </a:r>
            <a:r>
              <a:rPr lang="en-US" sz="2000" spc="-25" dirty="0">
                <a:latin typeface="+mn-lt"/>
                <a:hlinkClick r:id="rId9"/>
              </a:rPr>
              <a:t> </a:t>
            </a:r>
            <a:r>
              <a:rPr lang="en-US" sz="2000" dirty="0">
                <a:latin typeface="+mn-lt"/>
                <a:hlinkClick r:id="rId9"/>
              </a:rPr>
              <a:t>Code</a:t>
            </a:r>
            <a:r>
              <a:rPr lang="en-US" sz="2000" spc="-45" dirty="0">
                <a:latin typeface="+mn-lt"/>
                <a:hlinkClick r:id="rId9"/>
              </a:rPr>
              <a:t> </a:t>
            </a:r>
            <a:r>
              <a:rPr lang="en-US" sz="2000" dirty="0">
                <a:latin typeface="+mn-lt"/>
                <a:hlinkClick r:id="rId9"/>
              </a:rPr>
              <a:t>572.069</a:t>
            </a:r>
            <a:r>
              <a:rPr lang="en-US" sz="2000" dirty="0">
                <a:latin typeface="+mn-lt"/>
              </a:rPr>
              <a:t>:</a:t>
            </a:r>
            <a:r>
              <a:rPr lang="en-US" sz="2000" spc="-80" dirty="0">
                <a:latin typeface="+mn-lt"/>
              </a:rPr>
              <a:t> </a:t>
            </a:r>
            <a:r>
              <a:rPr lang="en-US" sz="2000" dirty="0">
                <a:latin typeface="+mn-lt"/>
              </a:rPr>
              <a:t>Employment</a:t>
            </a:r>
            <a:r>
              <a:rPr lang="en-US" sz="2000" spc="-45" dirty="0">
                <a:latin typeface="+mn-lt"/>
              </a:rPr>
              <a:t> </a:t>
            </a:r>
            <a:r>
              <a:rPr lang="en-US" sz="2000" dirty="0">
                <a:latin typeface="+mn-lt"/>
              </a:rPr>
              <a:t>after</a:t>
            </a:r>
            <a:r>
              <a:rPr lang="en-US" sz="2000" spc="-35" dirty="0">
                <a:latin typeface="+mn-lt"/>
              </a:rPr>
              <a:t> </a:t>
            </a:r>
            <a:r>
              <a:rPr lang="en-US" sz="2000" dirty="0">
                <a:latin typeface="+mn-lt"/>
              </a:rPr>
              <a:t>UH</a:t>
            </a:r>
            <a:r>
              <a:rPr lang="en-US" sz="2000" spc="-35" dirty="0">
                <a:latin typeface="+mn-lt"/>
              </a:rPr>
              <a:t> </a:t>
            </a:r>
            <a:r>
              <a:rPr lang="en-US" sz="2000" spc="-10" dirty="0">
                <a:latin typeface="+mn-lt"/>
              </a:rPr>
              <a:t>System</a:t>
            </a:r>
            <a:endParaRPr lang="en-US" sz="2000" dirty="0">
              <a:latin typeface="+mn-lt"/>
            </a:endParaRPr>
          </a:p>
        </p:txBody>
      </p:sp>
    </p:spTree>
    <p:extLst>
      <p:ext uri="{BB962C8B-B14F-4D97-AF65-F5344CB8AC3E}">
        <p14:creationId xmlns:p14="http://schemas.microsoft.com/office/powerpoint/2010/main" val="389790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44B30-E977-B39C-C60F-A68EFBEFB712}"/>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6CB7BC22-0AB3-ECC9-33AE-9255F81F8789}"/>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Best Value Selection Criteria</a:t>
            </a:r>
          </a:p>
        </p:txBody>
      </p:sp>
      <p:sp>
        <p:nvSpPr>
          <p:cNvPr id="7170" name="Text Placeholder 2">
            <a:extLst>
              <a:ext uri="{FF2B5EF4-FFF2-40B4-BE49-F238E27FC236}">
                <a16:creationId xmlns:a16="http://schemas.microsoft.com/office/drawing/2014/main" id="{09B5D1E0-3B98-589F-BD86-2456A7B03166}"/>
              </a:ext>
            </a:extLst>
          </p:cNvPr>
          <p:cNvSpPr>
            <a:spLocks noGrp="1" noChangeArrowheads="1"/>
          </p:cNvSpPr>
          <p:nvPr>
            <p:ph type="body" sz="quarter" idx="11"/>
          </p:nvPr>
        </p:nvSpPr>
        <p:spPr>
          <a:xfrm>
            <a:off x="347663" y="1760538"/>
            <a:ext cx="11487150" cy="4441825"/>
          </a:xfrm>
        </p:spPr>
        <p:txBody>
          <a:bodyPr/>
          <a:lstStyle/>
          <a:p>
            <a:pPr marL="354965" indent="-342265">
              <a:spcBef>
                <a:spcPts val="590"/>
              </a:spcBef>
              <a:buFont typeface="Arial"/>
              <a:buChar char="•"/>
              <a:tabLst>
                <a:tab pos="354965" algn="l"/>
                <a:tab pos="355600" algn="l"/>
              </a:tabLst>
            </a:pPr>
            <a:r>
              <a:rPr lang="en-US" sz="2000" b="1" spc="-35" dirty="0">
                <a:latin typeface="+mn-lt"/>
                <a:hlinkClick r:id="rId2"/>
              </a:rPr>
              <a:t>Texas Education Code 51.9335 - Acquisition of Goods &amp; Services</a:t>
            </a:r>
            <a:endParaRPr lang="en-US" sz="2000" dirty="0">
              <a:latin typeface="+mn-lt"/>
            </a:endParaRPr>
          </a:p>
          <a:p>
            <a:pPr marL="354965" indent="-342265">
              <a:spcBef>
                <a:spcPts val="459"/>
              </a:spcBef>
              <a:buFont typeface="Arial"/>
              <a:buChar char="•"/>
              <a:tabLst>
                <a:tab pos="354965" algn="l"/>
                <a:tab pos="355600" algn="l"/>
              </a:tabLst>
            </a:pPr>
            <a:r>
              <a:rPr lang="en-US" sz="2000" dirty="0">
                <a:latin typeface="+mn-lt"/>
              </a:rPr>
              <a:t>Purchase</a:t>
            </a:r>
            <a:r>
              <a:rPr lang="en-US" sz="2000" spc="-110" dirty="0">
                <a:latin typeface="+mn-lt"/>
              </a:rPr>
              <a:t> </a:t>
            </a:r>
            <a:r>
              <a:rPr lang="en-US" sz="2000" u="sng" spc="-20" dirty="0">
                <a:uFill>
                  <a:solidFill>
                    <a:srgbClr val="000000"/>
                  </a:solidFill>
                </a:uFill>
                <a:latin typeface="+mn-lt"/>
              </a:rPr>
              <a:t>price</a:t>
            </a:r>
            <a:endParaRPr lang="en-US" sz="2000" dirty="0">
              <a:latin typeface="+mn-lt"/>
            </a:endParaRPr>
          </a:p>
          <a:p>
            <a:pPr marL="354965" indent="-342265">
              <a:spcBef>
                <a:spcPts val="459"/>
              </a:spcBef>
              <a:buFont typeface="Arial"/>
              <a:buChar char="•"/>
              <a:tabLst>
                <a:tab pos="354965" algn="l"/>
                <a:tab pos="355600" algn="l"/>
              </a:tabLst>
            </a:pPr>
            <a:r>
              <a:rPr lang="en-US" sz="2000" spc="-20" dirty="0">
                <a:latin typeface="+mn-lt"/>
              </a:rPr>
              <a:t>Vendor’s</a:t>
            </a:r>
            <a:r>
              <a:rPr lang="en-US" sz="2000" spc="-35" dirty="0">
                <a:latin typeface="+mn-lt"/>
              </a:rPr>
              <a:t> </a:t>
            </a:r>
            <a:r>
              <a:rPr lang="en-US" sz="2000" u="sng" spc="-10" dirty="0">
                <a:uFill>
                  <a:solidFill>
                    <a:srgbClr val="000000"/>
                  </a:solidFill>
                </a:uFill>
                <a:latin typeface="+mn-lt"/>
              </a:rPr>
              <a:t>reputation</a:t>
            </a:r>
            <a:r>
              <a:rPr lang="en-US" sz="2000" spc="-10" dirty="0">
                <a:latin typeface="+mn-lt"/>
              </a:rPr>
              <a:t>,</a:t>
            </a:r>
            <a:r>
              <a:rPr lang="en-US" sz="2000" spc="-25" dirty="0">
                <a:latin typeface="+mn-lt"/>
              </a:rPr>
              <a:t> </a:t>
            </a:r>
            <a:r>
              <a:rPr lang="en-US" sz="2000" dirty="0">
                <a:latin typeface="+mn-lt"/>
              </a:rPr>
              <a:t>and</a:t>
            </a:r>
            <a:r>
              <a:rPr lang="en-US" sz="2000" spc="-45" dirty="0">
                <a:latin typeface="+mn-lt"/>
              </a:rPr>
              <a:t> </a:t>
            </a:r>
            <a:r>
              <a:rPr lang="en-US" sz="2000" dirty="0">
                <a:latin typeface="+mn-lt"/>
              </a:rPr>
              <a:t>the</a:t>
            </a:r>
            <a:r>
              <a:rPr lang="en-US" sz="2000" spc="-45" dirty="0">
                <a:latin typeface="+mn-lt"/>
              </a:rPr>
              <a:t> </a:t>
            </a:r>
            <a:r>
              <a:rPr lang="en-US" sz="2000" spc="-10" dirty="0">
                <a:latin typeface="+mn-lt"/>
              </a:rPr>
              <a:t>reputation</a:t>
            </a:r>
            <a:r>
              <a:rPr lang="en-US" sz="2000" spc="-20" dirty="0">
                <a:latin typeface="+mn-lt"/>
              </a:rPr>
              <a:t> </a:t>
            </a:r>
            <a:r>
              <a:rPr lang="en-US" sz="2000" dirty="0">
                <a:latin typeface="+mn-lt"/>
              </a:rPr>
              <a:t>of</a:t>
            </a:r>
            <a:r>
              <a:rPr lang="en-US" sz="2000" spc="325" dirty="0">
                <a:latin typeface="+mn-lt"/>
              </a:rPr>
              <a:t> </a:t>
            </a:r>
            <a:r>
              <a:rPr lang="en-US" sz="2000" dirty="0">
                <a:latin typeface="+mn-lt"/>
              </a:rPr>
              <a:t>the</a:t>
            </a:r>
            <a:r>
              <a:rPr lang="en-US" sz="2000" spc="-40" dirty="0">
                <a:latin typeface="+mn-lt"/>
              </a:rPr>
              <a:t> </a:t>
            </a:r>
            <a:r>
              <a:rPr lang="en-US" sz="2000" dirty="0">
                <a:latin typeface="+mn-lt"/>
              </a:rPr>
              <a:t>vendor's</a:t>
            </a:r>
            <a:r>
              <a:rPr lang="en-US" sz="2000" spc="-20" dirty="0">
                <a:latin typeface="+mn-lt"/>
              </a:rPr>
              <a:t> </a:t>
            </a:r>
            <a:r>
              <a:rPr lang="en-US" sz="2000" dirty="0">
                <a:latin typeface="+mn-lt"/>
              </a:rPr>
              <a:t>goods</a:t>
            </a:r>
            <a:r>
              <a:rPr lang="en-US" sz="2000" spc="-40" dirty="0">
                <a:latin typeface="+mn-lt"/>
              </a:rPr>
              <a:t> </a:t>
            </a:r>
            <a:r>
              <a:rPr lang="en-US" sz="2000" dirty="0">
                <a:latin typeface="+mn-lt"/>
              </a:rPr>
              <a:t>or</a:t>
            </a:r>
            <a:r>
              <a:rPr lang="en-US" sz="2000" spc="-45" dirty="0">
                <a:latin typeface="+mn-lt"/>
              </a:rPr>
              <a:t> </a:t>
            </a:r>
            <a:r>
              <a:rPr lang="en-US" sz="2000" spc="-10" dirty="0">
                <a:latin typeface="+mn-lt"/>
              </a:rPr>
              <a:t>services</a:t>
            </a:r>
            <a:endParaRPr lang="en-US" sz="2000" dirty="0">
              <a:latin typeface="+mn-lt"/>
            </a:endParaRPr>
          </a:p>
          <a:p>
            <a:pPr marL="354965" indent="-342265">
              <a:spcBef>
                <a:spcPts val="455"/>
              </a:spcBef>
              <a:buFont typeface="Arial"/>
              <a:buChar char="•"/>
              <a:tabLst>
                <a:tab pos="354965" algn="l"/>
                <a:tab pos="355600" algn="l"/>
              </a:tabLst>
            </a:pPr>
            <a:r>
              <a:rPr lang="en-US" sz="2000" u="sng" dirty="0">
                <a:uFill>
                  <a:solidFill>
                    <a:srgbClr val="000000"/>
                  </a:solidFill>
                </a:uFill>
                <a:latin typeface="+mn-lt"/>
              </a:rPr>
              <a:t>Quality</a:t>
            </a:r>
            <a:r>
              <a:rPr lang="en-US" sz="2000" spc="-50" dirty="0">
                <a:latin typeface="+mn-lt"/>
              </a:rPr>
              <a:t> </a:t>
            </a:r>
            <a:r>
              <a:rPr lang="en-US" sz="2000" dirty="0">
                <a:latin typeface="+mn-lt"/>
              </a:rPr>
              <a:t>of</a:t>
            </a:r>
            <a:r>
              <a:rPr lang="en-US" sz="2000" spc="-60" dirty="0">
                <a:latin typeface="+mn-lt"/>
              </a:rPr>
              <a:t> </a:t>
            </a:r>
            <a:r>
              <a:rPr lang="en-US" sz="2000" dirty="0">
                <a:latin typeface="+mn-lt"/>
              </a:rPr>
              <a:t>vendor's</a:t>
            </a:r>
            <a:r>
              <a:rPr lang="en-US" sz="2000" spc="-35" dirty="0">
                <a:latin typeface="+mn-lt"/>
              </a:rPr>
              <a:t> </a:t>
            </a:r>
            <a:r>
              <a:rPr lang="en-US" sz="2000" dirty="0">
                <a:latin typeface="+mn-lt"/>
              </a:rPr>
              <a:t>goods</a:t>
            </a:r>
            <a:r>
              <a:rPr lang="en-US" sz="2000" spc="-55" dirty="0">
                <a:latin typeface="+mn-lt"/>
              </a:rPr>
              <a:t> </a:t>
            </a:r>
            <a:r>
              <a:rPr lang="en-US" sz="2000" dirty="0">
                <a:latin typeface="+mn-lt"/>
              </a:rPr>
              <a:t>or</a:t>
            </a:r>
            <a:r>
              <a:rPr lang="en-US" sz="2000" spc="-65" dirty="0">
                <a:latin typeface="+mn-lt"/>
              </a:rPr>
              <a:t> </a:t>
            </a:r>
            <a:r>
              <a:rPr lang="en-US" sz="2000" spc="-10" dirty="0">
                <a:latin typeface="+mn-lt"/>
              </a:rPr>
              <a:t>services</a:t>
            </a:r>
            <a:endParaRPr lang="en-US" sz="2000" dirty="0">
              <a:latin typeface="+mn-lt"/>
            </a:endParaRPr>
          </a:p>
          <a:p>
            <a:pPr marL="354965" indent="-342265">
              <a:spcBef>
                <a:spcPts val="455"/>
              </a:spcBef>
              <a:buFont typeface="Arial"/>
              <a:buChar char="•"/>
              <a:tabLst>
                <a:tab pos="354965" algn="l"/>
                <a:tab pos="355600" algn="l"/>
              </a:tabLst>
            </a:pPr>
            <a:r>
              <a:rPr lang="en-US" sz="2000" dirty="0">
                <a:latin typeface="+mn-lt"/>
              </a:rPr>
              <a:t>Extent</a:t>
            </a:r>
            <a:r>
              <a:rPr lang="en-US" sz="2000" spc="-40" dirty="0">
                <a:latin typeface="+mn-lt"/>
              </a:rPr>
              <a:t> </a:t>
            </a:r>
            <a:r>
              <a:rPr lang="en-US" sz="2000" dirty="0">
                <a:latin typeface="+mn-lt"/>
              </a:rPr>
              <a:t>to</a:t>
            </a:r>
            <a:r>
              <a:rPr lang="en-US" sz="2000" spc="-45" dirty="0">
                <a:latin typeface="+mn-lt"/>
              </a:rPr>
              <a:t> </a:t>
            </a:r>
            <a:r>
              <a:rPr lang="en-US" sz="2000" dirty="0">
                <a:latin typeface="+mn-lt"/>
              </a:rPr>
              <a:t>which</a:t>
            </a:r>
            <a:r>
              <a:rPr lang="en-US" sz="2000" spc="-50" dirty="0">
                <a:latin typeface="+mn-lt"/>
              </a:rPr>
              <a:t> </a:t>
            </a:r>
            <a:r>
              <a:rPr lang="en-US" sz="2000" dirty="0">
                <a:latin typeface="+mn-lt"/>
              </a:rPr>
              <a:t>the</a:t>
            </a:r>
            <a:r>
              <a:rPr lang="en-US" sz="2000" spc="-50" dirty="0">
                <a:latin typeface="+mn-lt"/>
              </a:rPr>
              <a:t> </a:t>
            </a:r>
            <a:r>
              <a:rPr lang="en-US" sz="2000" dirty="0">
                <a:latin typeface="+mn-lt"/>
              </a:rPr>
              <a:t>goods</a:t>
            </a:r>
            <a:r>
              <a:rPr lang="en-US" sz="2000" spc="-35" dirty="0">
                <a:latin typeface="+mn-lt"/>
              </a:rPr>
              <a:t> </a:t>
            </a:r>
            <a:r>
              <a:rPr lang="en-US" sz="2000" dirty="0">
                <a:latin typeface="+mn-lt"/>
              </a:rPr>
              <a:t>or</a:t>
            </a:r>
            <a:r>
              <a:rPr lang="en-US" sz="2000" spc="-50" dirty="0">
                <a:latin typeface="+mn-lt"/>
              </a:rPr>
              <a:t> </a:t>
            </a:r>
            <a:r>
              <a:rPr lang="en-US" sz="2000" dirty="0">
                <a:latin typeface="+mn-lt"/>
              </a:rPr>
              <a:t>services</a:t>
            </a:r>
            <a:r>
              <a:rPr lang="en-US" sz="2000" spc="-40" dirty="0">
                <a:latin typeface="+mn-lt"/>
              </a:rPr>
              <a:t> </a:t>
            </a:r>
            <a:r>
              <a:rPr lang="en-US" sz="2000" dirty="0">
                <a:latin typeface="+mn-lt"/>
              </a:rPr>
              <a:t>will</a:t>
            </a:r>
            <a:r>
              <a:rPr lang="en-US" sz="2000" spc="-40" dirty="0">
                <a:latin typeface="+mn-lt"/>
              </a:rPr>
              <a:t> </a:t>
            </a:r>
            <a:r>
              <a:rPr lang="en-US" sz="2000" u="sng" dirty="0">
                <a:uFill>
                  <a:solidFill>
                    <a:srgbClr val="000000"/>
                  </a:solidFill>
                </a:uFill>
                <a:latin typeface="+mn-lt"/>
              </a:rPr>
              <a:t>meet</a:t>
            </a:r>
            <a:r>
              <a:rPr lang="en-US" sz="2000" u="sng" spc="-55" dirty="0">
                <a:uFill>
                  <a:solidFill>
                    <a:srgbClr val="000000"/>
                  </a:solidFill>
                </a:uFill>
                <a:latin typeface="+mn-lt"/>
              </a:rPr>
              <a:t> </a:t>
            </a:r>
            <a:r>
              <a:rPr lang="en-US" sz="2000" u="sng" dirty="0">
                <a:uFill>
                  <a:solidFill>
                    <a:srgbClr val="000000"/>
                  </a:solidFill>
                </a:uFill>
                <a:latin typeface="+mn-lt"/>
              </a:rPr>
              <a:t>our</a:t>
            </a:r>
            <a:r>
              <a:rPr lang="en-US" sz="2000" u="sng" spc="-50" dirty="0">
                <a:uFill>
                  <a:solidFill>
                    <a:srgbClr val="000000"/>
                  </a:solidFill>
                </a:uFill>
                <a:latin typeface="+mn-lt"/>
              </a:rPr>
              <a:t> </a:t>
            </a:r>
            <a:r>
              <a:rPr lang="en-US" sz="2000" u="sng" spc="-10" dirty="0">
                <a:uFill>
                  <a:solidFill>
                    <a:srgbClr val="000000"/>
                  </a:solidFill>
                </a:uFill>
                <a:latin typeface="+mn-lt"/>
              </a:rPr>
              <a:t>needs</a:t>
            </a:r>
            <a:endParaRPr lang="en-US" sz="2000" dirty="0">
              <a:latin typeface="+mn-lt"/>
            </a:endParaRPr>
          </a:p>
          <a:p>
            <a:pPr marL="354965" indent="-342265">
              <a:spcBef>
                <a:spcPts val="455"/>
              </a:spcBef>
              <a:buFont typeface="Arial"/>
              <a:buChar char="•"/>
              <a:tabLst>
                <a:tab pos="354965" algn="l"/>
                <a:tab pos="355600" algn="l"/>
              </a:tabLst>
            </a:pPr>
            <a:r>
              <a:rPr lang="en-US" sz="2000" dirty="0">
                <a:latin typeface="+mn-lt"/>
              </a:rPr>
              <a:t>Past</a:t>
            </a:r>
            <a:r>
              <a:rPr lang="en-US" sz="2000" spc="-60" dirty="0">
                <a:latin typeface="+mn-lt"/>
              </a:rPr>
              <a:t> </a:t>
            </a:r>
            <a:r>
              <a:rPr lang="en-US" sz="2000" spc="-10" dirty="0">
                <a:latin typeface="+mn-lt"/>
              </a:rPr>
              <a:t>relationship</a:t>
            </a:r>
            <a:r>
              <a:rPr lang="en-US" sz="2000" spc="-30" dirty="0">
                <a:latin typeface="+mn-lt"/>
              </a:rPr>
              <a:t> </a:t>
            </a:r>
            <a:r>
              <a:rPr lang="en-US" sz="2000" spc="-10" dirty="0">
                <a:latin typeface="+mn-lt"/>
              </a:rPr>
              <a:t>(</a:t>
            </a:r>
            <a:r>
              <a:rPr lang="en-US" sz="2000" u="sng" spc="-10" dirty="0">
                <a:uFill>
                  <a:solidFill>
                    <a:srgbClr val="000000"/>
                  </a:solidFill>
                </a:uFill>
                <a:latin typeface="+mn-lt"/>
              </a:rPr>
              <a:t>performance</a:t>
            </a:r>
            <a:r>
              <a:rPr lang="en-US" sz="2000" spc="-10" dirty="0">
                <a:latin typeface="+mn-lt"/>
              </a:rPr>
              <a:t>)</a:t>
            </a:r>
            <a:r>
              <a:rPr lang="en-US" sz="2000" spc="-45" dirty="0">
                <a:latin typeface="+mn-lt"/>
              </a:rPr>
              <a:t> </a:t>
            </a:r>
            <a:r>
              <a:rPr lang="en-US" sz="2000" dirty="0">
                <a:latin typeface="+mn-lt"/>
              </a:rPr>
              <a:t>with</a:t>
            </a:r>
            <a:r>
              <a:rPr lang="en-US" sz="2000" spc="-40" dirty="0">
                <a:latin typeface="+mn-lt"/>
              </a:rPr>
              <a:t> </a:t>
            </a:r>
            <a:r>
              <a:rPr lang="en-US" sz="2000" dirty="0">
                <a:latin typeface="+mn-lt"/>
              </a:rPr>
              <a:t>UH</a:t>
            </a:r>
            <a:r>
              <a:rPr lang="en-US" sz="2000" spc="-45" dirty="0">
                <a:latin typeface="+mn-lt"/>
              </a:rPr>
              <a:t> </a:t>
            </a:r>
            <a:r>
              <a:rPr lang="en-US" sz="2000" spc="-10" dirty="0">
                <a:latin typeface="+mn-lt"/>
              </a:rPr>
              <a:t>System</a:t>
            </a:r>
            <a:endParaRPr lang="en-US" sz="2000" dirty="0">
              <a:latin typeface="+mn-lt"/>
            </a:endParaRPr>
          </a:p>
          <a:p>
            <a:pPr marL="354965" indent="-342265">
              <a:spcBef>
                <a:spcPts val="455"/>
              </a:spcBef>
              <a:buFont typeface="Arial"/>
              <a:buChar char="•"/>
              <a:tabLst>
                <a:tab pos="354965" algn="l"/>
                <a:tab pos="355600" algn="l"/>
              </a:tabLst>
            </a:pPr>
            <a:r>
              <a:rPr lang="en-US" sz="2000" dirty="0">
                <a:latin typeface="+mn-lt"/>
              </a:rPr>
              <a:t>Compliance</a:t>
            </a:r>
            <a:r>
              <a:rPr lang="en-US" sz="2000" spc="-35" dirty="0">
                <a:latin typeface="+mn-lt"/>
              </a:rPr>
              <a:t> </a:t>
            </a:r>
            <a:r>
              <a:rPr lang="en-US" sz="2000" dirty="0">
                <a:latin typeface="+mn-lt"/>
              </a:rPr>
              <a:t>with</a:t>
            </a:r>
            <a:r>
              <a:rPr lang="en-US" sz="2000" spc="-45" dirty="0">
                <a:latin typeface="+mn-lt"/>
              </a:rPr>
              <a:t> </a:t>
            </a:r>
            <a:r>
              <a:rPr lang="en-US" sz="2000" u="sng" dirty="0">
                <a:uFill>
                  <a:solidFill>
                    <a:srgbClr val="000000"/>
                  </a:solidFill>
                </a:uFill>
                <a:latin typeface="+mn-lt"/>
              </a:rPr>
              <a:t>HUB</a:t>
            </a:r>
            <a:r>
              <a:rPr lang="en-US" sz="2000" u="sng" spc="-45" dirty="0">
                <a:uFill>
                  <a:solidFill>
                    <a:srgbClr val="000000"/>
                  </a:solidFill>
                </a:uFill>
                <a:latin typeface="+mn-lt"/>
              </a:rPr>
              <a:t> </a:t>
            </a:r>
            <a:r>
              <a:rPr lang="en-US" sz="2000" u="sng" dirty="0">
                <a:uFill>
                  <a:solidFill>
                    <a:srgbClr val="000000"/>
                  </a:solidFill>
                </a:uFill>
                <a:latin typeface="+mn-lt"/>
              </a:rPr>
              <a:t>and</a:t>
            </a:r>
            <a:r>
              <a:rPr lang="en-US" sz="2000" u="sng" spc="-45" dirty="0">
                <a:uFill>
                  <a:solidFill>
                    <a:srgbClr val="000000"/>
                  </a:solidFill>
                </a:uFill>
                <a:latin typeface="+mn-lt"/>
              </a:rPr>
              <a:t> </a:t>
            </a:r>
            <a:r>
              <a:rPr lang="en-US" sz="2000" u="sng" spc="-10" dirty="0">
                <a:uFill>
                  <a:solidFill>
                    <a:srgbClr val="000000"/>
                  </a:solidFill>
                </a:uFill>
                <a:latin typeface="+mn-lt"/>
              </a:rPr>
              <a:t>State</a:t>
            </a:r>
            <a:r>
              <a:rPr lang="en-US" sz="2000" u="sng" spc="-65" dirty="0">
                <a:uFill>
                  <a:solidFill>
                    <a:srgbClr val="000000"/>
                  </a:solidFill>
                </a:uFill>
                <a:latin typeface="+mn-lt"/>
              </a:rPr>
              <a:t> </a:t>
            </a:r>
            <a:r>
              <a:rPr lang="en-US" sz="2000" u="sng" dirty="0">
                <a:uFill>
                  <a:solidFill>
                    <a:srgbClr val="000000"/>
                  </a:solidFill>
                </a:uFill>
                <a:latin typeface="+mn-lt"/>
              </a:rPr>
              <a:t>Use</a:t>
            </a:r>
            <a:r>
              <a:rPr lang="en-US" sz="2000" u="sng" spc="-50" dirty="0">
                <a:uFill>
                  <a:solidFill>
                    <a:srgbClr val="000000"/>
                  </a:solidFill>
                </a:uFill>
                <a:latin typeface="+mn-lt"/>
              </a:rPr>
              <a:t> </a:t>
            </a:r>
            <a:r>
              <a:rPr lang="en-US" sz="2000" u="sng" spc="-10" dirty="0">
                <a:uFill>
                  <a:solidFill>
                    <a:srgbClr val="000000"/>
                  </a:solidFill>
                </a:uFill>
                <a:latin typeface="+mn-lt"/>
              </a:rPr>
              <a:t>Program</a:t>
            </a:r>
            <a:r>
              <a:rPr lang="en-US" sz="2000" u="sng" spc="-40" dirty="0">
                <a:uFill>
                  <a:solidFill>
                    <a:srgbClr val="000000"/>
                  </a:solidFill>
                </a:uFill>
                <a:latin typeface="+mn-lt"/>
              </a:rPr>
              <a:t> </a:t>
            </a:r>
            <a:r>
              <a:rPr lang="en-US" sz="2000" dirty="0">
                <a:latin typeface="+mn-lt"/>
              </a:rPr>
              <a:t>laws</a:t>
            </a:r>
            <a:r>
              <a:rPr lang="en-US" sz="2000" spc="-55" dirty="0">
                <a:latin typeface="+mn-lt"/>
              </a:rPr>
              <a:t> </a:t>
            </a:r>
            <a:r>
              <a:rPr lang="en-US" sz="2000" dirty="0">
                <a:latin typeface="+mn-lt"/>
              </a:rPr>
              <a:t>and</a:t>
            </a:r>
            <a:r>
              <a:rPr lang="en-US" sz="2000" spc="-55" dirty="0">
                <a:latin typeface="+mn-lt"/>
              </a:rPr>
              <a:t> </a:t>
            </a:r>
            <a:r>
              <a:rPr lang="en-US" sz="2000" spc="-10" dirty="0">
                <a:latin typeface="+mn-lt"/>
              </a:rPr>
              <a:t>rules</a:t>
            </a:r>
            <a:endParaRPr lang="en-US" sz="2000" dirty="0">
              <a:latin typeface="+mn-lt"/>
            </a:endParaRPr>
          </a:p>
          <a:p>
            <a:pPr marL="354965" indent="-342265">
              <a:spcBef>
                <a:spcPts val="459"/>
              </a:spcBef>
              <a:buFont typeface="Arial"/>
              <a:buChar char="•"/>
              <a:tabLst>
                <a:tab pos="354965" algn="l"/>
                <a:tab pos="355600" algn="l"/>
              </a:tabLst>
            </a:pPr>
            <a:r>
              <a:rPr lang="en-US" sz="2000" u="sng" spc="-20" dirty="0">
                <a:uFill>
                  <a:solidFill>
                    <a:srgbClr val="000000"/>
                  </a:solidFill>
                </a:uFill>
                <a:latin typeface="+mn-lt"/>
              </a:rPr>
              <a:t>Total long-</a:t>
            </a:r>
            <a:r>
              <a:rPr lang="en-US" sz="2000" u="sng" dirty="0">
                <a:uFill>
                  <a:solidFill>
                    <a:srgbClr val="000000"/>
                  </a:solidFill>
                </a:uFill>
                <a:latin typeface="+mn-lt"/>
              </a:rPr>
              <a:t>term</a:t>
            </a:r>
            <a:r>
              <a:rPr lang="en-US" sz="2000" u="sng" spc="-20" dirty="0">
                <a:uFill>
                  <a:solidFill>
                    <a:srgbClr val="000000"/>
                  </a:solidFill>
                </a:uFill>
                <a:latin typeface="+mn-lt"/>
              </a:rPr>
              <a:t> </a:t>
            </a:r>
            <a:r>
              <a:rPr lang="en-US" sz="2000" u="sng" dirty="0">
                <a:uFill>
                  <a:solidFill>
                    <a:srgbClr val="000000"/>
                  </a:solidFill>
                </a:uFill>
                <a:latin typeface="+mn-lt"/>
              </a:rPr>
              <a:t>cost</a:t>
            </a:r>
            <a:r>
              <a:rPr lang="en-US" sz="2000" spc="-60" dirty="0">
                <a:latin typeface="+mn-lt"/>
              </a:rPr>
              <a:t> </a:t>
            </a:r>
            <a:r>
              <a:rPr lang="en-US" sz="2000" dirty="0">
                <a:latin typeface="+mn-lt"/>
              </a:rPr>
              <a:t>of</a:t>
            </a:r>
            <a:r>
              <a:rPr lang="en-US" sz="2000" spc="-60" dirty="0">
                <a:latin typeface="+mn-lt"/>
              </a:rPr>
              <a:t> </a:t>
            </a:r>
            <a:r>
              <a:rPr lang="en-US" sz="2000" dirty="0">
                <a:latin typeface="+mn-lt"/>
              </a:rPr>
              <a:t>vendor's</a:t>
            </a:r>
            <a:r>
              <a:rPr lang="en-US" sz="2000" spc="-30" dirty="0">
                <a:latin typeface="+mn-lt"/>
              </a:rPr>
              <a:t> </a:t>
            </a:r>
            <a:r>
              <a:rPr lang="en-US" sz="2000" dirty="0">
                <a:latin typeface="+mn-lt"/>
              </a:rPr>
              <a:t>goods</a:t>
            </a:r>
            <a:r>
              <a:rPr lang="en-US" sz="2000" spc="-45" dirty="0">
                <a:latin typeface="+mn-lt"/>
              </a:rPr>
              <a:t> </a:t>
            </a:r>
            <a:r>
              <a:rPr lang="en-US" sz="2000" dirty="0">
                <a:latin typeface="+mn-lt"/>
              </a:rPr>
              <a:t>or</a:t>
            </a:r>
            <a:r>
              <a:rPr lang="en-US" sz="2000" spc="-55" dirty="0">
                <a:latin typeface="+mn-lt"/>
              </a:rPr>
              <a:t> </a:t>
            </a:r>
            <a:r>
              <a:rPr lang="en-US" sz="2000" spc="-10" dirty="0">
                <a:latin typeface="+mn-lt"/>
              </a:rPr>
              <a:t>services;</a:t>
            </a:r>
            <a:endParaRPr lang="en-US" sz="2000" dirty="0">
              <a:latin typeface="+mn-lt"/>
            </a:endParaRPr>
          </a:p>
          <a:p>
            <a:pPr marL="354965" marR="5080" indent="-342900">
              <a:spcBef>
                <a:spcPts val="455"/>
              </a:spcBef>
              <a:buFont typeface="Arial"/>
              <a:buChar char="•"/>
              <a:tabLst>
                <a:tab pos="354965" algn="l"/>
                <a:tab pos="355600" algn="l"/>
                <a:tab pos="1069975" algn="l"/>
                <a:tab pos="2018030" algn="l"/>
                <a:tab pos="2825750" algn="l"/>
                <a:tab pos="3368040" algn="l"/>
                <a:tab pos="3627120" algn="l"/>
                <a:tab pos="4453255" algn="l"/>
                <a:tab pos="5436235" algn="l"/>
                <a:tab pos="6150610" algn="l"/>
                <a:tab pos="6897370" algn="l"/>
                <a:tab pos="7875905" algn="l"/>
              </a:tabLst>
            </a:pPr>
            <a:r>
              <a:rPr lang="en-US" sz="2000" u="sng" spc="-10" dirty="0">
                <a:uFill>
                  <a:solidFill>
                    <a:srgbClr val="000000"/>
                  </a:solidFill>
                </a:uFill>
                <a:latin typeface="+mn-lt"/>
              </a:rPr>
              <a:t>Other</a:t>
            </a:r>
            <a:r>
              <a:rPr lang="en-US" sz="2000" u="sng" dirty="0">
                <a:uFill>
                  <a:solidFill>
                    <a:srgbClr val="000000"/>
                  </a:solidFill>
                </a:uFill>
                <a:latin typeface="+mn-lt"/>
              </a:rPr>
              <a:t>	</a:t>
            </a:r>
            <a:r>
              <a:rPr lang="en-US" sz="2000" u="sng" spc="-10" dirty="0">
                <a:uFill>
                  <a:solidFill>
                    <a:srgbClr val="000000"/>
                  </a:solidFill>
                </a:uFill>
                <a:latin typeface="+mn-lt"/>
              </a:rPr>
              <a:t>relevant</a:t>
            </a:r>
            <a:r>
              <a:rPr lang="en-US" sz="2000" u="sng" dirty="0">
                <a:uFill>
                  <a:solidFill>
                    <a:srgbClr val="000000"/>
                  </a:solidFill>
                </a:uFill>
                <a:latin typeface="+mn-lt"/>
              </a:rPr>
              <a:t>	</a:t>
            </a:r>
            <a:r>
              <a:rPr lang="en-US" sz="2000" u="sng" spc="-10" dirty="0">
                <a:uFill>
                  <a:solidFill>
                    <a:srgbClr val="000000"/>
                  </a:solidFill>
                </a:uFill>
                <a:latin typeface="+mn-lt"/>
              </a:rPr>
              <a:t>factors</a:t>
            </a:r>
            <a:r>
              <a:rPr lang="en-US" sz="2000" dirty="0">
                <a:latin typeface="+mn-lt"/>
              </a:rPr>
              <a:t>	</a:t>
            </a:r>
            <a:r>
              <a:rPr lang="en-US" sz="2000" spc="-20" dirty="0">
                <a:latin typeface="+mn-lt"/>
              </a:rPr>
              <a:t>that</a:t>
            </a:r>
            <a:r>
              <a:rPr lang="en-US" sz="2000" dirty="0">
                <a:latin typeface="+mn-lt"/>
              </a:rPr>
              <a:t>	</a:t>
            </a:r>
            <a:r>
              <a:rPr lang="en-US" sz="2000" spc="-50" dirty="0">
                <a:latin typeface="+mn-lt"/>
              </a:rPr>
              <a:t>a</a:t>
            </a:r>
            <a:r>
              <a:rPr lang="en-US" sz="2000" dirty="0">
                <a:latin typeface="+mn-lt"/>
              </a:rPr>
              <a:t>	</a:t>
            </a:r>
            <a:r>
              <a:rPr lang="en-US" sz="2000" spc="-10" dirty="0">
                <a:latin typeface="+mn-lt"/>
              </a:rPr>
              <a:t>private</a:t>
            </a:r>
            <a:r>
              <a:rPr lang="en-US" sz="2000" dirty="0">
                <a:latin typeface="+mn-lt"/>
              </a:rPr>
              <a:t>	</a:t>
            </a:r>
            <a:r>
              <a:rPr lang="en-US" sz="2000" spc="-10" dirty="0">
                <a:latin typeface="+mn-lt"/>
              </a:rPr>
              <a:t>business</a:t>
            </a:r>
            <a:r>
              <a:rPr lang="en-US" sz="2000" dirty="0">
                <a:latin typeface="+mn-lt"/>
              </a:rPr>
              <a:t>	</a:t>
            </a:r>
            <a:r>
              <a:rPr lang="en-US" sz="2000" spc="-10" dirty="0">
                <a:latin typeface="+mn-lt"/>
              </a:rPr>
              <a:t>entity</a:t>
            </a:r>
            <a:r>
              <a:rPr lang="en-US" sz="2000" dirty="0">
                <a:latin typeface="+mn-lt"/>
              </a:rPr>
              <a:t>	</a:t>
            </a:r>
            <a:r>
              <a:rPr lang="en-US" sz="2000" spc="-10" dirty="0">
                <a:latin typeface="+mn-lt"/>
              </a:rPr>
              <a:t>would</a:t>
            </a:r>
            <a:r>
              <a:rPr lang="en-US" sz="2000" dirty="0">
                <a:latin typeface="+mn-lt"/>
              </a:rPr>
              <a:t>	</a:t>
            </a:r>
            <a:r>
              <a:rPr lang="en-US" sz="2000" spc="-10" dirty="0">
                <a:latin typeface="+mn-lt"/>
              </a:rPr>
              <a:t>consider</a:t>
            </a:r>
            <a:r>
              <a:rPr lang="en-US" sz="2000" dirty="0">
                <a:latin typeface="+mn-lt"/>
              </a:rPr>
              <a:t>	</a:t>
            </a:r>
            <a:r>
              <a:rPr lang="en-US" sz="2000" spc="-25" dirty="0">
                <a:latin typeface="+mn-lt"/>
              </a:rPr>
              <a:t>in </a:t>
            </a:r>
            <a:r>
              <a:rPr lang="en-US" sz="2000" dirty="0">
                <a:latin typeface="+mn-lt"/>
              </a:rPr>
              <a:t>selecting</a:t>
            </a:r>
            <a:r>
              <a:rPr lang="en-US" sz="2000" spc="-40" dirty="0">
                <a:latin typeface="+mn-lt"/>
              </a:rPr>
              <a:t> </a:t>
            </a:r>
            <a:r>
              <a:rPr lang="en-US" sz="2000" dirty="0">
                <a:latin typeface="+mn-lt"/>
              </a:rPr>
              <a:t>a</a:t>
            </a:r>
            <a:r>
              <a:rPr lang="en-US" sz="2000" spc="-40" dirty="0">
                <a:latin typeface="+mn-lt"/>
              </a:rPr>
              <a:t> </a:t>
            </a:r>
            <a:r>
              <a:rPr lang="en-US" sz="2000" spc="-10" dirty="0">
                <a:latin typeface="+mn-lt"/>
              </a:rPr>
              <a:t>vendor;</a:t>
            </a:r>
            <a:endParaRPr lang="en-US" sz="2000" dirty="0">
              <a:latin typeface="+mn-lt"/>
            </a:endParaRPr>
          </a:p>
          <a:p>
            <a:pPr marL="354965" marR="6350" indent="-342900">
              <a:spcBef>
                <a:spcPts val="455"/>
              </a:spcBef>
              <a:buFont typeface="Arial"/>
              <a:buChar char="•"/>
              <a:tabLst>
                <a:tab pos="354965" algn="l"/>
                <a:tab pos="355600" algn="l"/>
              </a:tabLst>
            </a:pPr>
            <a:r>
              <a:rPr lang="en-US" sz="2000" u="sng" dirty="0">
                <a:uFill>
                  <a:solidFill>
                    <a:srgbClr val="000000"/>
                  </a:solidFill>
                </a:uFill>
                <a:latin typeface="+mn-lt"/>
              </a:rPr>
              <a:t>Materials</a:t>
            </a:r>
            <a:r>
              <a:rPr lang="en-US" sz="2000" u="sng" spc="135" dirty="0">
                <a:uFill>
                  <a:solidFill>
                    <a:srgbClr val="000000"/>
                  </a:solidFill>
                </a:uFill>
                <a:latin typeface="+mn-lt"/>
              </a:rPr>
              <a:t> </a:t>
            </a:r>
            <a:r>
              <a:rPr lang="en-US" sz="2000" u="sng" dirty="0">
                <a:uFill>
                  <a:solidFill>
                    <a:srgbClr val="000000"/>
                  </a:solidFill>
                </a:uFill>
                <a:latin typeface="+mn-lt"/>
              </a:rPr>
              <a:t>for</a:t>
            </a:r>
            <a:r>
              <a:rPr lang="en-US" sz="2000" u="sng" spc="130" dirty="0">
                <a:uFill>
                  <a:solidFill>
                    <a:srgbClr val="000000"/>
                  </a:solidFill>
                </a:uFill>
                <a:latin typeface="+mn-lt"/>
              </a:rPr>
              <a:t> </a:t>
            </a:r>
            <a:r>
              <a:rPr lang="en-US" sz="2000" u="sng" dirty="0">
                <a:uFill>
                  <a:solidFill>
                    <a:srgbClr val="000000"/>
                  </a:solidFill>
                </a:uFill>
                <a:latin typeface="+mn-lt"/>
              </a:rPr>
              <a:t>building</a:t>
            </a:r>
            <a:r>
              <a:rPr lang="en-US" sz="2000" u="sng" spc="130" dirty="0">
                <a:uFill>
                  <a:solidFill>
                    <a:srgbClr val="000000"/>
                  </a:solidFill>
                </a:uFill>
                <a:latin typeface="+mn-lt"/>
              </a:rPr>
              <a:t> </a:t>
            </a:r>
            <a:r>
              <a:rPr lang="en-US" sz="2000" u="sng" dirty="0">
                <a:uFill>
                  <a:solidFill>
                    <a:srgbClr val="000000"/>
                  </a:solidFill>
                </a:uFill>
                <a:latin typeface="+mn-lt"/>
              </a:rPr>
              <a:t>construction</a:t>
            </a:r>
            <a:r>
              <a:rPr lang="en-US" sz="2000" u="sng" spc="130" dirty="0">
                <a:uFill>
                  <a:solidFill>
                    <a:srgbClr val="000000"/>
                  </a:solidFill>
                </a:uFill>
                <a:latin typeface="+mn-lt"/>
              </a:rPr>
              <a:t> </a:t>
            </a:r>
            <a:r>
              <a:rPr lang="en-US" sz="2000" u="sng" dirty="0">
                <a:uFill>
                  <a:solidFill>
                    <a:srgbClr val="000000"/>
                  </a:solidFill>
                </a:uFill>
                <a:latin typeface="+mn-lt"/>
              </a:rPr>
              <a:t>or</a:t>
            </a:r>
            <a:r>
              <a:rPr lang="en-US" sz="2000" u="sng" spc="130" dirty="0">
                <a:uFill>
                  <a:solidFill>
                    <a:srgbClr val="000000"/>
                  </a:solidFill>
                </a:uFill>
                <a:latin typeface="+mn-lt"/>
              </a:rPr>
              <a:t> </a:t>
            </a:r>
            <a:r>
              <a:rPr lang="en-US" sz="2000" u="sng" dirty="0">
                <a:uFill>
                  <a:solidFill>
                    <a:srgbClr val="000000"/>
                  </a:solidFill>
                </a:uFill>
                <a:latin typeface="+mn-lt"/>
              </a:rPr>
              <a:t>repair</a:t>
            </a:r>
            <a:r>
              <a:rPr lang="en-US" sz="2000" spc="130" dirty="0">
                <a:latin typeface="+mn-lt"/>
              </a:rPr>
              <a:t> </a:t>
            </a:r>
            <a:r>
              <a:rPr lang="en-US" sz="2000" dirty="0">
                <a:latin typeface="+mn-lt"/>
              </a:rPr>
              <a:t>that</a:t>
            </a:r>
            <a:r>
              <a:rPr lang="en-US" sz="2000" spc="130" dirty="0">
                <a:latin typeface="+mn-lt"/>
              </a:rPr>
              <a:t> </a:t>
            </a:r>
            <a:r>
              <a:rPr lang="en-US" sz="2000" dirty="0">
                <a:latin typeface="+mn-lt"/>
              </a:rPr>
              <a:t>are</a:t>
            </a:r>
            <a:r>
              <a:rPr lang="en-US" sz="2000" spc="135" dirty="0">
                <a:latin typeface="+mn-lt"/>
              </a:rPr>
              <a:t> </a:t>
            </a:r>
            <a:r>
              <a:rPr lang="en-US" sz="2000" dirty="0">
                <a:latin typeface="+mn-lt"/>
              </a:rPr>
              <a:t>available</a:t>
            </a:r>
            <a:r>
              <a:rPr lang="en-US" sz="2000" spc="135" dirty="0">
                <a:latin typeface="+mn-lt"/>
              </a:rPr>
              <a:t> </a:t>
            </a:r>
            <a:r>
              <a:rPr lang="en-US" sz="2000" dirty="0">
                <a:latin typeface="+mn-lt"/>
              </a:rPr>
              <a:t>from</a:t>
            </a:r>
            <a:r>
              <a:rPr lang="en-US" sz="2000" spc="130" dirty="0">
                <a:latin typeface="+mn-lt"/>
              </a:rPr>
              <a:t> </a:t>
            </a:r>
            <a:r>
              <a:rPr lang="en-US" sz="2000" spc="-10" dirty="0">
                <a:latin typeface="+mn-lt"/>
              </a:rPr>
              <a:t>multiple vendors</a:t>
            </a:r>
            <a:r>
              <a:rPr lang="en-US" sz="2000" spc="-35" dirty="0">
                <a:latin typeface="+mn-lt"/>
              </a:rPr>
              <a:t> </a:t>
            </a:r>
            <a:r>
              <a:rPr lang="en-US" sz="2000" dirty="0">
                <a:latin typeface="+mn-lt"/>
              </a:rPr>
              <a:t>(unless</a:t>
            </a:r>
            <a:r>
              <a:rPr lang="en-US" sz="2000" spc="-65" dirty="0">
                <a:latin typeface="+mn-lt"/>
              </a:rPr>
              <a:t> </a:t>
            </a:r>
            <a:r>
              <a:rPr lang="en-US" sz="2000" dirty="0">
                <a:latin typeface="+mn-lt"/>
              </a:rPr>
              <a:t>using</a:t>
            </a:r>
            <a:r>
              <a:rPr lang="en-US" sz="2000" spc="-45" dirty="0">
                <a:latin typeface="+mn-lt"/>
              </a:rPr>
              <a:t> </a:t>
            </a:r>
            <a:r>
              <a:rPr lang="en-US" sz="2000" dirty="0">
                <a:latin typeface="+mn-lt"/>
              </a:rPr>
              <a:t>a</a:t>
            </a:r>
            <a:r>
              <a:rPr lang="en-US" sz="2000" spc="-55" dirty="0">
                <a:latin typeface="+mn-lt"/>
              </a:rPr>
              <a:t> </a:t>
            </a:r>
            <a:r>
              <a:rPr lang="en-US" sz="2000" dirty="0">
                <a:latin typeface="+mn-lt"/>
              </a:rPr>
              <a:t>unique</a:t>
            </a:r>
            <a:r>
              <a:rPr lang="en-US" sz="2000" spc="-35" dirty="0">
                <a:latin typeface="+mn-lt"/>
              </a:rPr>
              <a:t> </a:t>
            </a:r>
            <a:r>
              <a:rPr lang="en-US" sz="2000" dirty="0">
                <a:latin typeface="+mn-lt"/>
              </a:rPr>
              <a:t>material</a:t>
            </a:r>
            <a:r>
              <a:rPr lang="en-US" sz="2000" spc="-50" dirty="0">
                <a:latin typeface="+mn-lt"/>
              </a:rPr>
              <a:t> </a:t>
            </a:r>
            <a:r>
              <a:rPr lang="en-US" sz="2000" dirty="0">
                <a:latin typeface="+mn-lt"/>
              </a:rPr>
              <a:t>is</a:t>
            </a:r>
            <a:r>
              <a:rPr lang="en-US" sz="2000" spc="-65" dirty="0">
                <a:latin typeface="+mn-lt"/>
              </a:rPr>
              <a:t> </a:t>
            </a:r>
            <a:r>
              <a:rPr lang="en-US" sz="2000" dirty="0">
                <a:latin typeface="+mn-lt"/>
              </a:rPr>
              <a:t>justified</a:t>
            </a:r>
            <a:r>
              <a:rPr lang="en-US" sz="2000" spc="-50" dirty="0">
                <a:latin typeface="+mn-lt"/>
              </a:rPr>
              <a:t> </a:t>
            </a:r>
            <a:r>
              <a:rPr lang="en-US" sz="2000" dirty="0">
                <a:latin typeface="+mn-lt"/>
              </a:rPr>
              <a:t>in</a:t>
            </a:r>
            <a:r>
              <a:rPr lang="en-US" sz="2000" spc="-55" dirty="0">
                <a:latin typeface="+mn-lt"/>
              </a:rPr>
              <a:t> </a:t>
            </a:r>
            <a:r>
              <a:rPr lang="en-US" sz="2000" dirty="0">
                <a:latin typeface="+mn-lt"/>
              </a:rPr>
              <a:t>the</a:t>
            </a:r>
            <a:r>
              <a:rPr lang="en-US" sz="2000" spc="-50" dirty="0">
                <a:latin typeface="+mn-lt"/>
              </a:rPr>
              <a:t> </a:t>
            </a:r>
            <a:r>
              <a:rPr lang="en-US" sz="2000" spc="-20" dirty="0">
                <a:latin typeface="+mn-lt"/>
              </a:rPr>
              <a:t>RFP)</a:t>
            </a:r>
            <a:endParaRPr lang="en-US" sz="2000" dirty="0">
              <a:latin typeface="+mn-lt"/>
            </a:endParaRPr>
          </a:p>
        </p:txBody>
      </p:sp>
    </p:spTree>
    <p:extLst>
      <p:ext uri="{BB962C8B-B14F-4D97-AF65-F5344CB8AC3E}">
        <p14:creationId xmlns:p14="http://schemas.microsoft.com/office/powerpoint/2010/main" val="127955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01202-8687-9217-2110-483080DEB0AD}"/>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1D8EE04C-E77E-3257-1DC7-A51F25884A66}"/>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Building Construction/Renovation/Repair</a:t>
            </a:r>
          </a:p>
        </p:txBody>
      </p:sp>
      <p:sp>
        <p:nvSpPr>
          <p:cNvPr id="7170" name="Text Placeholder 2">
            <a:extLst>
              <a:ext uri="{FF2B5EF4-FFF2-40B4-BE49-F238E27FC236}">
                <a16:creationId xmlns:a16="http://schemas.microsoft.com/office/drawing/2014/main" id="{AB73A1C2-C72B-0EB2-3DD2-DB01877B6864}"/>
              </a:ext>
            </a:extLst>
          </p:cNvPr>
          <p:cNvSpPr>
            <a:spLocks noGrp="1" noChangeArrowheads="1"/>
          </p:cNvSpPr>
          <p:nvPr>
            <p:ph type="body" sz="quarter" idx="11"/>
          </p:nvPr>
        </p:nvSpPr>
        <p:spPr>
          <a:xfrm>
            <a:off x="347663" y="1760538"/>
            <a:ext cx="11487150" cy="4441825"/>
          </a:xfrm>
        </p:spPr>
        <p:txBody>
          <a:bodyPr/>
          <a:lstStyle/>
          <a:p>
            <a:pPr marL="354965" indent="-342265">
              <a:spcBef>
                <a:spcPts val="580"/>
              </a:spcBef>
              <a:buFont typeface="Arial"/>
              <a:buChar char="•"/>
              <a:tabLst>
                <a:tab pos="354965" algn="l"/>
                <a:tab pos="355600" algn="l"/>
              </a:tabLst>
            </a:pPr>
            <a:r>
              <a:rPr lang="en-US" sz="2000" b="1" spc="-35" dirty="0">
                <a:latin typeface="+mn-lt"/>
                <a:hlinkClick r:id="rId2"/>
              </a:rPr>
              <a:t>Texas</a:t>
            </a:r>
            <a:r>
              <a:rPr lang="en-US" sz="2000" b="1" spc="-30" dirty="0">
                <a:latin typeface="+mn-lt"/>
                <a:hlinkClick r:id="rId2"/>
              </a:rPr>
              <a:t> </a:t>
            </a:r>
            <a:r>
              <a:rPr lang="en-US" sz="2000" b="1" dirty="0">
                <a:latin typeface="+mn-lt"/>
                <a:hlinkClick r:id="rId2"/>
              </a:rPr>
              <a:t>Education</a:t>
            </a:r>
            <a:r>
              <a:rPr lang="en-US" sz="2000" b="1" spc="-60" dirty="0">
                <a:latin typeface="+mn-lt"/>
                <a:hlinkClick r:id="rId2"/>
              </a:rPr>
              <a:t> </a:t>
            </a:r>
            <a:r>
              <a:rPr lang="en-US" sz="2000" b="1" dirty="0">
                <a:latin typeface="+mn-lt"/>
                <a:hlinkClick r:id="rId2"/>
              </a:rPr>
              <a:t>Code</a:t>
            </a:r>
            <a:r>
              <a:rPr lang="en-US" sz="2000" b="1" spc="-40" dirty="0">
                <a:latin typeface="+mn-lt"/>
                <a:hlinkClick r:id="rId2"/>
              </a:rPr>
              <a:t> </a:t>
            </a:r>
            <a:r>
              <a:rPr lang="en-US" sz="2000" b="1" dirty="0">
                <a:latin typeface="+mn-lt"/>
                <a:hlinkClick r:id="rId2"/>
              </a:rPr>
              <a:t>51.776</a:t>
            </a:r>
            <a:r>
              <a:rPr lang="en-US" sz="2000" b="1" spc="-80" dirty="0">
                <a:latin typeface="+mn-lt"/>
                <a:hlinkClick r:id="rId2"/>
              </a:rPr>
              <a:t> </a:t>
            </a:r>
            <a:r>
              <a:rPr lang="en-US" sz="2000" b="1" dirty="0">
                <a:latin typeface="+mn-lt"/>
                <a:hlinkClick r:id="rId2"/>
              </a:rPr>
              <a:t>–</a:t>
            </a:r>
            <a:r>
              <a:rPr lang="en-US" sz="2000" b="1" spc="-30" dirty="0">
                <a:latin typeface="+mn-lt"/>
                <a:hlinkClick r:id="rId2"/>
              </a:rPr>
              <a:t> </a:t>
            </a:r>
            <a:r>
              <a:rPr lang="en-US" sz="2000" b="1" spc="-25" dirty="0">
                <a:latin typeface="+mn-lt"/>
                <a:hlinkClick r:id="rId2"/>
              </a:rPr>
              <a:t>785</a:t>
            </a:r>
            <a:endParaRPr lang="en-US" sz="2000" dirty="0">
              <a:latin typeface="+mn-lt"/>
            </a:endParaRPr>
          </a:p>
          <a:p>
            <a:pPr marL="354965" indent="-342265">
              <a:spcBef>
                <a:spcPts val="480"/>
              </a:spcBef>
              <a:buFont typeface="Arial"/>
              <a:buChar char="•"/>
              <a:tabLst>
                <a:tab pos="354965" algn="l"/>
                <a:tab pos="355600" algn="l"/>
              </a:tabLst>
            </a:pPr>
            <a:r>
              <a:rPr lang="en-US" sz="2000" b="1" dirty="0">
                <a:latin typeface="+mn-lt"/>
              </a:rPr>
              <a:t>Procurement</a:t>
            </a:r>
            <a:r>
              <a:rPr lang="en-US" sz="2000" b="1" spc="-110" dirty="0">
                <a:latin typeface="+mn-lt"/>
              </a:rPr>
              <a:t> </a:t>
            </a:r>
            <a:r>
              <a:rPr lang="en-US" sz="2000" b="1" spc="-10" dirty="0">
                <a:latin typeface="+mn-lt"/>
              </a:rPr>
              <a:t>Methods:</a:t>
            </a:r>
            <a:endParaRPr lang="en-US" sz="2000" dirty="0">
              <a:latin typeface="+mn-lt"/>
            </a:endParaRPr>
          </a:p>
          <a:p>
            <a:pPr marL="756285" lvl="1" indent="-287020">
              <a:lnSpc>
                <a:spcPct val="100000"/>
              </a:lnSpc>
              <a:spcBef>
                <a:spcPts val="545"/>
              </a:spcBef>
              <a:buFont typeface="Arial"/>
              <a:buChar char="–"/>
              <a:tabLst>
                <a:tab pos="756920" algn="l"/>
              </a:tabLst>
            </a:pPr>
            <a:r>
              <a:rPr lang="en-US" sz="2000" spc="-10" dirty="0">
                <a:cs typeface="Calibri"/>
              </a:rPr>
              <a:t>Design-Build</a:t>
            </a:r>
            <a:endParaRPr lang="en-US" sz="2000" dirty="0">
              <a:cs typeface="Calibri"/>
            </a:endParaRPr>
          </a:p>
          <a:p>
            <a:pPr marL="756285" lvl="1" indent="-287020">
              <a:lnSpc>
                <a:spcPct val="100000"/>
              </a:lnSpc>
              <a:spcBef>
                <a:spcPts val="575"/>
              </a:spcBef>
              <a:buFont typeface="Arial"/>
              <a:buChar char="–"/>
              <a:tabLst>
                <a:tab pos="756920" algn="l"/>
              </a:tabLst>
            </a:pPr>
            <a:r>
              <a:rPr lang="en-US" sz="2000" dirty="0">
                <a:cs typeface="Calibri"/>
              </a:rPr>
              <a:t>Construction</a:t>
            </a:r>
            <a:r>
              <a:rPr lang="en-US" sz="2000" spc="-85" dirty="0">
                <a:cs typeface="Calibri"/>
              </a:rPr>
              <a:t> </a:t>
            </a:r>
            <a:r>
              <a:rPr lang="en-US" sz="2000" dirty="0">
                <a:cs typeface="Calibri"/>
              </a:rPr>
              <a:t>Manager</a:t>
            </a:r>
            <a:r>
              <a:rPr lang="en-US" sz="2000" spc="-45" dirty="0">
                <a:cs typeface="Calibri"/>
              </a:rPr>
              <a:t> </a:t>
            </a:r>
            <a:r>
              <a:rPr lang="en-US" sz="2000" spc="-10" dirty="0">
                <a:cs typeface="Calibri"/>
              </a:rPr>
              <a:t>Agent</a:t>
            </a:r>
            <a:endParaRPr lang="en-US" sz="2000" dirty="0">
              <a:cs typeface="Calibri"/>
            </a:endParaRPr>
          </a:p>
          <a:p>
            <a:pPr marL="756285" lvl="1" indent="-287020">
              <a:lnSpc>
                <a:spcPct val="100000"/>
              </a:lnSpc>
              <a:spcBef>
                <a:spcPts val="580"/>
              </a:spcBef>
              <a:buFont typeface="Arial"/>
              <a:buChar char="–"/>
              <a:tabLst>
                <a:tab pos="756920" algn="l"/>
              </a:tabLst>
            </a:pPr>
            <a:r>
              <a:rPr lang="en-US" sz="2000" dirty="0">
                <a:cs typeface="Calibri"/>
              </a:rPr>
              <a:t>Construction</a:t>
            </a:r>
            <a:r>
              <a:rPr lang="en-US" sz="2000" spc="-80" dirty="0">
                <a:cs typeface="Calibri"/>
              </a:rPr>
              <a:t> </a:t>
            </a:r>
            <a:r>
              <a:rPr lang="en-US" sz="2000" dirty="0">
                <a:cs typeface="Calibri"/>
              </a:rPr>
              <a:t>Manager</a:t>
            </a:r>
            <a:r>
              <a:rPr lang="en-US" sz="2000" spc="-50" dirty="0">
                <a:cs typeface="Calibri"/>
              </a:rPr>
              <a:t> </a:t>
            </a:r>
            <a:r>
              <a:rPr lang="en-US" sz="2000" dirty="0">
                <a:cs typeface="Calibri"/>
              </a:rPr>
              <a:t>At</a:t>
            </a:r>
            <a:r>
              <a:rPr lang="en-US" sz="2000" spc="-65" dirty="0">
                <a:cs typeface="Calibri"/>
              </a:rPr>
              <a:t> </a:t>
            </a:r>
            <a:r>
              <a:rPr lang="en-US" sz="2000" spc="-20" dirty="0">
                <a:cs typeface="Calibri"/>
              </a:rPr>
              <a:t>Risk</a:t>
            </a:r>
            <a:endParaRPr lang="en-US" sz="2000" dirty="0">
              <a:cs typeface="Calibri"/>
            </a:endParaRPr>
          </a:p>
          <a:p>
            <a:pPr marL="756285" lvl="1" indent="-287020">
              <a:lnSpc>
                <a:spcPct val="100000"/>
              </a:lnSpc>
              <a:spcBef>
                <a:spcPts val="575"/>
              </a:spcBef>
              <a:buFont typeface="Arial"/>
              <a:buChar char="–"/>
              <a:tabLst>
                <a:tab pos="756920" algn="l"/>
              </a:tabLst>
            </a:pPr>
            <a:r>
              <a:rPr lang="en-US" sz="2000" dirty="0">
                <a:cs typeface="Calibri"/>
              </a:rPr>
              <a:t>Competitive</a:t>
            </a:r>
            <a:r>
              <a:rPr lang="en-US" sz="2000" spc="-45" dirty="0">
                <a:cs typeface="Calibri"/>
              </a:rPr>
              <a:t> </a:t>
            </a:r>
            <a:r>
              <a:rPr lang="en-US" sz="2000" dirty="0">
                <a:cs typeface="Calibri"/>
              </a:rPr>
              <a:t>Sealed</a:t>
            </a:r>
            <a:r>
              <a:rPr lang="en-US" sz="2000" spc="-25" dirty="0">
                <a:cs typeface="Calibri"/>
              </a:rPr>
              <a:t> </a:t>
            </a:r>
            <a:r>
              <a:rPr lang="en-US" sz="2000" spc="-10" dirty="0">
                <a:cs typeface="Calibri"/>
              </a:rPr>
              <a:t>Proposals</a:t>
            </a:r>
            <a:endParaRPr lang="en-US" sz="2000" dirty="0">
              <a:cs typeface="Calibri"/>
            </a:endParaRPr>
          </a:p>
          <a:p>
            <a:pPr marL="756285" lvl="1" indent="-287020">
              <a:lnSpc>
                <a:spcPct val="100000"/>
              </a:lnSpc>
              <a:spcBef>
                <a:spcPts val="575"/>
              </a:spcBef>
              <a:buFont typeface="Arial"/>
              <a:buChar char="–"/>
              <a:tabLst>
                <a:tab pos="756920" algn="l"/>
              </a:tabLst>
            </a:pPr>
            <a:r>
              <a:rPr lang="en-US" sz="2000" dirty="0">
                <a:cs typeface="Calibri"/>
              </a:rPr>
              <a:t>Job</a:t>
            </a:r>
            <a:r>
              <a:rPr lang="en-US" sz="2000" spc="-55" dirty="0">
                <a:cs typeface="Calibri"/>
              </a:rPr>
              <a:t> </a:t>
            </a:r>
            <a:r>
              <a:rPr lang="en-US" sz="2000" dirty="0">
                <a:cs typeface="Calibri"/>
              </a:rPr>
              <a:t>Order</a:t>
            </a:r>
            <a:r>
              <a:rPr lang="en-US" sz="2000" spc="-40" dirty="0">
                <a:cs typeface="Calibri"/>
              </a:rPr>
              <a:t> </a:t>
            </a:r>
            <a:r>
              <a:rPr lang="en-US" sz="2000" dirty="0">
                <a:cs typeface="Calibri"/>
              </a:rPr>
              <a:t>Contracts</a:t>
            </a:r>
            <a:r>
              <a:rPr lang="en-US" sz="2000" spc="-65" dirty="0">
                <a:cs typeface="Calibri"/>
              </a:rPr>
              <a:t> </a:t>
            </a:r>
            <a:r>
              <a:rPr lang="en-US" sz="2000" dirty="0">
                <a:cs typeface="Calibri"/>
              </a:rPr>
              <a:t>(minor</a:t>
            </a:r>
            <a:r>
              <a:rPr lang="en-US" sz="2000" spc="-60" dirty="0">
                <a:cs typeface="Calibri"/>
              </a:rPr>
              <a:t> </a:t>
            </a:r>
            <a:r>
              <a:rPr lang="en-US" sz="2000" spc="-10" dirty="0">
                <a:cs typeface="Calibri"/>
              </a:rPr>
              <a:t>contracts)</a:t>
            </a:r>
            <a:endParaRPr lang="en-US" sz="2000" dirty="0">
              <a:cs typeface="Calibri"/>
            </a:endParaRPr>
          </a:p>
          <a:p>
            <a:pPr marL="70485" marR="5080">
              <a:spcBef>
                <a:spcPts val="575"/>
              </a:spcBef>
              <a:tabLst>
                <a:tab pos="1294130" algn="l"/>
                <a:tab pos="3143885" algn="l"/>
                <a:tab pos="4787265" algn="l"/>
                <a:tab pos="5477510" algn="l"/>
                <a:tab pos="6438900" algn="l"/>
                <a:tab pos="7660005" algn="l"/>
              </a:tabLst>
            </a:pPr>
            <a:r>
              <a:rPr lang="en-US" sz="2000" dirty="0">
                <a:latin typeface="+mn-lt"/>
              </a:rPr>
              <a:t>Building construction, renovation, and repair projects are managed by Facilities Planning &amp; Construction.</a:t>
            </a:r>
          </a:p>
        </p:txBody>
      </p:sp>
    </p:spTree>
    <p:extLst>
      <p:ext uri="{BB962C8B-B14F-4D97-AF65-F5344CB8AC3E}">
        <p14:creationId xmlns:p14="http://schemas.microsoft.com/office/powerpoint/2010/main" val="3255825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3BBA6-C7AE-AA8C-928B-FCD7FCF08135}"/>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C206614D-BD01-F2C3-E387-5E21D22CF18B}"/>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Professional Services</a:t>
            </a:r>
          </a:p>
        </p:txBody>
      </p:sp>
      <p:sp>
        <p:nvSpPr>
          <p:cNvPr id="7170" name="Text Placeholder 2">
            <a:extLst>
              <a:ext uri="{FF2B5EF4-FFF2-40B4-BE49-F238E27FC236}">
                <a16:creationId xmlns:a16="http://schemas.microsoft.com/office/drawing/2014/main" id="{FA77D07E-B914-20F7-87F0-4D99CDF76360}"/>
              </a:ext>
            </a:extLst>
          </p:cNvPr>
          <p:cNvSpPr>
            <a:spLocks noGrp="1" noChangeArrowheads="1"/>
          </p:cNvSpPr>
          <p:nvPr>
            <p:ph type="body" sz="quarter" idx="11"/>
          </p:nvPr>
        </p:nvSpPr>
        <p:spPr>
          <a:xfrm>
            <a:off x="347663" y="1760538"/>
            <a:ext cx="11487150" cy="1077553"/>
          </a:xfrm>
        </p:spPr>
        <p:txBody>
          <a:bodyPr/>
          <a:lstStyle/>
          <a:p>
            <a:pPr marL="354965" indent="-342265">
              <a:spcBef>
                <a:spcPts val="560"/>
              </a:spcBef>
              <a:buFont typeface="Arial"/>
              <a:buChar char="•"/>
              <a:tabLst>
                <a:tab pos="354965" algn="l"/>
                <a:tab pos="355600" algn="l"/>
              </a:tabLst>
            </a:pPr>
            <a:r>
              <a:rPr lang="en-US" sz="2000" b="1" spc="-35" dirty="0">
                <a:latin typeface="+mn-lt"/>
                <a:hlinkClick r:id="rId2"/>
              </a:rPr>
              <a:t>Texas</a:t>
            </a:r>
            <a:r>
              <a:rPr lang="en-US" sz="2000" b="1" spc="-30" dirty="0">
                <a:latin typeface="+mn-lt"/>
                <a:hlinkClick r:id="rId2"/>
              </a:rPr>
              <a:t> </a:t>
            </a:r>
            <a:r>
              <a:rPr lang="en-US" sz="2000" b="1" dirty="0">
                <a:latin typeface="+mn-lt"/>
                <a:hlinkClick r:id="rId2"/>
              </a:rPr>
              <a:t>Government</a:t>
            </a:r>
            <a:r>
              <a:rPr lang="en-US" sz="2000" b="1" spc="-50" dirty="0">
                <a:latin typeface="+mn-lt"/>
                <a:hlinkClick r:id="rId2"/>
              </a:rPr>
              <a:t> </a:t>
            </a:r>
            <a:r>
              <a:rPr lang="en-US" sz="2000" b="1" dirty="0">
                <a:latin typeface="+mn-lt"/>
                <a:hlinkClick r:id="rId2"/>
              </a:rPr>
              <a:t>Code</a:t>
            </a:r>
            <a:r>
              <a:rPr lang="en-US" sz="2000" b="1" spc="-30" dirty="0">
                <a:latin typeface="+mn-lt"/>
                <a:hlinkClick r:id="rId2"/>
              </a:rPr>
              <a:t> </a:t>
            </a:r>
            <a:r>
              <a:rPr lang="en-US" sz="2000" b="1" dirty="0">
                <a:latin typeface="+mn-lt"/>
                <a:hlinkClick r:id="rId2"/>
              </a:rPr>
              <a:t>2254.001</a:t>
            </a:r>
            <a:r>
              <a:rPr lang="en-US" sz="2000" b="1" spc="-75" dirty="0">
                <a:latin typeface="+mn-lt"/>
                <a:hlinkClick r:id="rId2"/>
              </a:rPr>
              <a:t> </a:t>
            </a:r>
            <a:r>
              <a:rPr lang="en-US" sz="2000" b="1" dirty="0">
                <a:latin typeface="+mn-lt"/>
                <a:hlinkClick r:id="rId2"/>
              </a:rPr>
              <a:t>–</a:t>
            </a:r>
            <a:r>
              <a:rPr lang="en-US" sz="2000" b="1" spc="-30" dirty="0">
                <a:latin typeface="+mn-lt"/>
                <a:hlinkClick r:id="rId2"/>
              </a:rPr>
              <a:t> </a:t>
            </a:r>
            <a:r>
              <a:rPr lang="en-US" sz="2000" b="1" spc="-25" dirty="0">
                <a:latin typeface="+mn-lt"/>
                <a:hlinkClick r:id="rId2"/>
              </a:rPr>
              <a:t>007</a:t>
            </a:r>
            <a:endParaRPr lang="en-US" sz="2000" dirty="0">
              <a:latin typeface="+mn-lt"/>
            </a:endParaRPr>
          </a:p>
          <a:p>
            <a:pPr marL="354965" marR="5080" indent="-342900">
              <a:spcBef>
                <a:spcPts val="545"/>
              </a:spcBef>
              <a:buFont typeface="Arial"/>
              <a:buChar char="•"/>
              <a:tabLst>
                <a:tab pos="354965" algn="l"/>
                <a:tab pos="355600" algn="l"/>
              </a:tabLst>
            </a:pPr>
            <a:r>
              <a:rPr lang="en-US" sz="2000" dirty="0">
                <a:latin typeface="+mn-lt"/>
              </a:rPr>
              <a:t>Use</a:t>
            </a:r>
            <a:r>
              <a:rPr lang="en-US" sz="2000" spc="290" dirty="0">
                <a:latin typeface="+mn-lt"/>
              </a:rPr>
              <a:t> </a:t>
            </a:r>
            <a:r>
              <a:rPr lang="en-US" sz="2000" dirty="0">
                <a:latin typeface="+mn-lt"/>
              </a:rPr>
              <a:t>Request</a:t>
            </a:r>
            <a:r>
              <a:rPr lang="en-US" sz="2000" spc="300" dirty="0">
                <a:latin typeface="+mn-lt"/>
              </a:rPr>
              <a:t> </a:t>
            </a:r>
            <a:r>
              <a:rPr lang="en-US" sz="2000" dirty="0">
                <a:latin typeface="+mn-lt"/>
              </a:rPr>
              <a:t>for</a:t>
            </a:r>
            <a:r>
              <a:rPr lang="en-US" sz="2000" spc="295" dirty="0">
                <a:latin typeface="+mn-lt"/>
              </a:rPr>
              <a:t> </a:t>
            </a:r>
            <a:r>
              <a:rPr lang="en-US" sz="2000" dirty="0">
                <a:latin typeface="+mn-lt"/>
              </a:rPr>
              <a:t>Qualifications</a:t>
            </a:r>
            <a:r>
              <a:rPr lang="en-US" sz="2000" spc="295" dirty="0">
                <a:latin typeface="+mn-lt"/>
              </a:rPr>
              <a:t> </a:t>
            </a:r>
            <a:r>
              <a:rPr lang="en-US" sz="2000" dirty="0">
                <a:latin typeface="+mn-lt"/>
              </a:rPr>
              <a:t>(RFQ)</a:t>
            </a:r>
            <a:r>
              <a:rPr lang="en-US" sz="2000" spc="305" dirty="0">
                <a:latin typeface="+mn-lt"/>
              </a:rPr>
              <a:t> </a:t>
            </a:r>
            <a:r>
              <a:rPr lang="en-US" sz="2000" dirty="0">
                <a:latin typeface="+mn-lt"/>
              </a:rPr>
              <a:t>to</a:t>
            </a:r>
            <a:r>
              <a:rPr lang="en-US" sz="2000" spc="290" dirty="0">
                <a:latin typeface="+mn-lt"/>
              </a:rPr>
              <a:t> </a:t>
            </a:r>
            <a:r>
              <a:rPr lang="en-US" sz="2000" dirty="0">
                <a:latin typeface="+mn-lt"/>
              </a:rPr>
              <a:t>select</a:t>
            </a:r>
            <a:r>
              <a:rPr lang="en-US" sz="2000" spc="285" dirty="0">
                <a:latin typeface="+mn-lt"/>
              </a:rPr>
              <a:t> </a:t>
            </a:r>
            <a:r>
              <a:rPr lang="en-US" sz="2000" dirty="0">
                <a:latin typeface="+mn-lt"/>
              </a:rPr>
              <a:t>vendor</a:t>
            </a:r>
            <a:r>
              <a:rPr lang="en-US" sz="2000" spc="300" dirty="0">
                <a:latin typeface="+mn-lt"/>
              </a:rPr>
              <a:t> </a:t>
            </a:r>
            <a:r>
              <a:rPr lang="en-US" sz="2000" spc="-10" dirty="0">
                <a:latin typeface="+mn-lt"/>
              </a:rPr>
              <a:t>based </a:t>
            </a:r>
            <a:r>
              <a:rPr lang="en-US" sz="2000" dirty="0">
                <a:latin typeface="+mn-lt"/>
              </a:rPr>
              <a:t>on</a:t>
            </a:r>
            <a:r>
              <a:rPr lang="en-US" sz="2000" spc="-40" dirty="0">
                <a:latin typeface="+mn-lt"/>
              </a:rPr>
              <a:t> </a:t>
            </a:r>
            <a:r>
              <a:rPr lang="en-US" sz="2000" dirty="0">
                <a:latin typeface="+mn-lt"/>
              </a:rPr>
              <a:t>qualifications,</a:t>
            </a:r>
            <a:r>
              <a:rPr lang="en-US" sz="2000" spc="-40" dirty="0">
                <a:latin typeface="+mn-lt"/>
              </a:rPr>
              <a:t> </a:t>
            </a:r>
            <a:r>
              <a:rPr lang="en-US" sz="2000" dirty="0">
                <a:latin typeface="+mn-lt"/>
              </a:rPr>
              <a:t>not</a:t>
            </a:r>
            <a:r>
              <a:rPr lang="en-US" sz="2000" spc="-35" dirty="0">
                <a:latin typeface="+mn-lt"/>
              </a:rPr>
              <a:t> </a:t>
            </a:r>
            <a:r>
              <a:rPr lang="en-US" sz="2000" spc="-10" dirty="0">
                <a:latin typeface="+mn-lt"/>
              </a:rPr>
              <a:t>price</a:t>
            </a:r>
            <a:endParaRPr lang="en-US" sz="2000" dirty="0">
              <a:latin typeface="+mn-lt"/>
            </a:endParaRPr>
          </a:p>
          <a:p>
            <a:pPr marL="354965" indent="-342265">
              <a:spcBef>
                <a:spcPts val="580"/>
              </a:spcBef>
              <a:buFont typeface="Arial"/>
              <a:buChar char="•"/>
              <a:tabLst>
                <a:tab pos="354965" algn="l"/>
                <a:tab pos="355600" algn="l"/>
              </a:tabLst>
            </a:pPr>
            <a:r>
              <a:rPr lang="en-US" sz="2000" dirty="0">
                <a:latin typeface="+mn-lt"/>
              </a:rPr>
              <a:t>Types</a:t>
            </a:r>
            <a:r>
              <a:rPr lang="en-US" sz="2000" spc="-50" dirty="0">
                <a:latin typeface="+mn-lt"/>
              </a:rPr>
              <a:t> </a:t>
            </a:r>
            <a:r>
              <a:rPr lang="en-US" sz="2000" dirty="0">
                <a:latin typeface="+mn-lt"/>
              </a:rPr>
              <a:t>of</a:t>
            </a:r>
            <a:r>
              <a:rPr lang="en-US" sz="2000" spc="-50" dirty="0">
                <a:latin typeface="+mn-lt"/>
              </a:rPr>
              <a:t> </a:t>
            </a:r>
            <a:r>
              <a:rPr lang="en-US" sz="2000" spc="-10" dirty="0">
                <a:latin typeface="+mn-lt"/>
              </a:rPr>
              <a:t>Professional</a:t>
            </a:r>
            <a:r>
              <a:rPr lang="en-US" sz="2000" spc="-45" dirty="0">
                <a:latin typeface="+mn-lt"/>
              </a:rPr>
              <a:t> </a:t>
            </a:r>
            <a:r>
              <a:rPr lang="en-US" sz="2000" spc="-10" dirty="0">
                <a:latin typeface="+mn-lt"/>
              </a:rPr>
              <a:t>Services</a:t>
            </a:r>
            <a:endParaRPr lang="en-US" sz="2000" dirty="0">
              <a:latin typeface="+mn-lt"/>
            </a:endParaRPr>
          </a:p>
        </p:txBody>
      </p:sp>
      <p:graphicFrame>
        <p:nvGraphicFramePr>
          <p:cNvPr id="2" name="Table 1">
            <a:extLst>
              <a:ext uri="{FF2B5EF4-FFF2-40B4-BE49-F238E27FC236}">
                <a16:creationId xmlns:a16="http://schemas.microsoft.com/office/drawing/2014/main" id="{133D69A4-A510-EB2A-4526-4BBD0EB8713F}"/>
              </a:ext>
            </a:extLst>
          </p:cNvPr>
          <p:cNvGraphicFramePr>
            <a:graphicFrameLocks noGrp="1"/>
          </p:cNvGraphicFramePr>
          <p:nvPr>
            <p:extLst>
              <p:ext uri="{D42A27DB-BD31-4B8C-83A1-F6EECF244321}">
                <p14:modId xmlns:p14="http://schemas.microsoft.com/office/powerpoint/2010/main" val="229553493"/>
              </p:ext>
            </p:extLst>
          </p:nvPr>
        </p:nvGraphicFramePr>
        <p:xfrm>
          <a:off x="2467155" y="3279094"/>
          <a:ext cx="5791200" cy="197510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156331183"/>
                    </a:ext>
                  </a:extLst>
                </a:gridCol>
                <a:gridCol w="3048000">
                  <a:extLst>
                    <a:ext uri="{9D8B030D-6E8A-4147-A177-3AD203B41FA5}">
                      <a16:colId xmlns:a16="http://schemas.microsoft.com/office/drawing/2014/main" val="3725952147"/>
                    </a:ext>
                  </a:extLst>
                </a:gridCol>
              </a:tblGrid>
              <a:tr h="303810">
                <a:tc>
                  <a:txBody>
                    <a:bodyPr/>
                    <a:lstStyle/>
                    <a:p>
                      <a:pPr marL="285750" indent="-285750">
                        <a:buFont typeface="Arial" panose="020B0604020202020204" pitchFamily="34" charset="0"/>
                        <a:buChar char="•"/>
                      </a:pPr>
                      <a:r>
                        <a:rPr lang="en-US" b="0" dirty="0"/>
                        <a:t>Accountant (CPA)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285750" indent="-285750">
                        <a:buFont typeface="Arial" panose="020B0604020202020204" pitchFamily="34" charset="0"/>
                        <a:buChar char="•"/>
                      </a:pPr>
                      <a:r>
                        <a:rPr lang="en-US" b="0" dirty="0"/>
                        <a:t>Optometrist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65318347"/>
                  </a:ext>
                </a:extLst>
              </a:tr>
              <a:tr h="402336">
                <a:tc>
                  <a:txBody>
                    <a:bodyPr/>
                    <a:lstStyle/>
                    <a:p>
                      <a:pPr marL="285750" indent="-285750">
                        <a:buFont typeface="Arial" panose="020B0604020202020204" pitchFamily="34" charset="0"/>
                        <a:buChar char="•"/>
                      </a:pPr>
                      <a:r>
                        <a:rPr lang="en-US" dirty="0">
                          <a:solidFill>
                            <a:schemeClr val="bg1"/>
                          </a:solidFill>
                        </a:rPr>
                        <a:t>Architect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285750" indent="-285750">
                        <a:buFont typeface="Arial" panose="020B0604020202020204" pitchFamily="34" charset="0"/>
                        <a:buChar char="•"/>
                      </a:pPr>
                      <a:r>
                        <a:rPr lang="en-US" dirty="0">
                          <a:solidFill>
                            <a:schemeClr val="bg1"/>
                          </a:solidFill>
                        </a:rPr>
                        <a:t>Physician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16052091"/>
                  </a:ext>
                </a:extLst>
              </a:tr>
              <a:tr h="402336">
                <a:tc>
                  <a:txBody>
                    <a:bodyPr/>
                    <a:lstStyle/>
                    <a:p>
                      <a:pPr marL="285750" indent="-285750">
                        <a:buFont typeface="Arial" panose="020B0604020202020204" pitchFamily="34" charset="0"/>
                        <a:buChar char="•"/>
                      </a:pPr>
                      <a:r>
                        <a:rPr lang="en-US" dirty="0">
                          <a:solidFill>
                            <a:schemeClr val="bg1"/>
                          </a:solidFill>
                        </a:rPr>
                        <a:t>Engineer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285750" indent="-285750">
                        <a:buFont typeface="Arial" panose="020B0604020202020204" pitchFamily="34" charset="0"/>
                        <a:buChar char="•"/>
                      </a:pPr>
                      <a:r>
                        <a:rPr lang="en-US" dirty="0">
                          <a:solidFill>
                            <a:schemeClr val="bg1"/>
                          </a:solidFill>
                        </a:rPr>
                        <a:t>Real Estate Appraiser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4037209028"/>
                  </a:ext>
                </a:extLst>
              </a:tr>
              <a:tr h="402336">
                <a:tc>
                  <a:txBody>
                    <a:bodyPr/>
                    <a:lstStyle/>
                    <a:p>
                      <a:pPr marL="285750" indent="-285750">
                        <a:buFont typeface="Arial" panose="020B0604020202020204" pitchFamily="34" charset="0"/>
                        <a:buChar char="•"/>
                      </a:pPr>
                      <a:r>
                        <a:rPr lang="en-US" dirty="0">
                          <a:solidFill>
                            <a:schemeClr val="bg1"/>
                          </a:solidFill>
                        </a:rPr>
                        <a:t>Land Surveyor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285750" indent="-285750">
                        <a:buFont typeface="Arial" panose="020B0604020202020204" pitchFamily="34" charset="0"/>
                        <a:buChar char="•"/>
                      </a:pPr>
                      <a:r>
                        <a:rPr lang="en-US" dirty="0">
                          <a:solidFill>
                            <a:schemeClr val="bg1"/>
                          </a:solidFill>
                        </a:rPr>
                        <a:t>Registered Nurse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366997678"/>
                  </a:ext>
                </a:extLst>
              </a:tr>
              <a:tr h="402336">
                <a:tc>
                  <a:txBody>
                    <a:bodyPr/>
                    <a:lstStyle/>
                    <a:p>
                      <a:pPr marL="285750" indent="-285750">
                        <a:buFont typeface="Arial" panose="020B0604020202020204" pitchFamily="34" charset="0"/>
                        <a:buChar char="•"/>
                      </a:pPr>
                      <a:r>
                        <a:rPr lang="en-US" dirty="0">
                          <a:solidFill>
                            <a:schemeClr val="bg1"/>
                          </a:solidFill>
                        </a:rPr>
                        <a:t>Landscape Architect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285750" indent="-285750">
                        <a:buFont typeface="Arial" panose="020B0604020202020204" pitchFamily="34" charset="0"/>
                        <a:buChar char="•"/>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448299756"/>
                  </a:ext>
                </a:extLst>
              </a:tr>
            </a:tbl>
          </a:graphicData>
        </a:graphic>
      </p:graphicFrame>
    </p:spTree>
    <p:extLst>
      <p:ext uri="{BB962C8B-B14F-4D97-AF65-F5344CB8AC3E}">
        <p14:creationId xmlns:p14="http://schemas.microsoft.com/office/powerpoint/2010/main" val="2207839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3EC3-4F34-0DBF-CD23-258C0FA93250}"/>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5CF576C1-ED0D-C5C6-8F66-884AF16A61E0}"/>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Historically Underutilized Business</a:t>
            </a:r>
          </a:p>
        </p:txBody>
      </p:sp>
      <p:sp>
        <p:nvSpPr>
          <p:cNvPr id="7170" name="Text Placeholder 2">
            <a:extLst>
              <a:ext uri="{FF2B5EF4-FFF2-40B4-BE49-F238E27FC236}">
                <a16:creationId xmlns:a16="http://schemas.microsoft.com/office/drawing/2014/main" id="{EBB8C071-8F84-7CC4-4F49-9A4E8595F8AF}"/>
              </a:ext>
            </a:extLst>
          </p:cNvPr>
          <p:cNvSpPr>
            <a:spLocks noGrp="1" noChangeArrowheads="1"/>
          </p:cNvSpPr>
          <p:nvPr>
            <p:ph type="body" sz="quarter" idx="11"/>
          </p:nvPr>
        </p:nvSpPr>
        <p:spPr>
          <a:xfrm>
            <a:off x="347663" y="1760538"/>
            <a:ext cx="11487150" cy="4441825"/>
          </a:xfrm>
        </p:spPr>
        <p:txBody>
          <a:bodyPr/>
          <a:lstStyle/>
          <a:p>
            <a:pPr marL="354965" marR="6985" indent="-342900">
              <a:spcBef>
                <a:spcPts val="105"/>
              </a:spcBef>
              <a:buFont typeface="Arial"/>
              <a:buChar char="•"/>
              <a:tabLst>
                <a:tab pos="354965" algn="l"/>
                <a:tab pos="355600" algn="l"/>
              </a:tabLst>
            </a:pPr>
            <a:r>
              <a:rPr lang="en-US" sz="2000" b="1" spc="-20" dirty="0">
                <a:latin typeface="+mn-lt"/>
                <a:hlinkClick r:id="rId2"/>
              </a:rPr>
              <a:t>Texas</a:t>
            </a:r>
            <a:r>
              <a:rPr lang="en-US" sz="2000" b="1" spc="35" dirty="0">
                <a:latin typeface="+mn-lt"/>
                <a:hlinkClick r:id="rId2"/>
              </a:rPr>
              <a:t> </a:t>
            </a:r>
            <a:r>
              <a:rPr lang="en-US" sz="2000" b="1" dirty="0">
                <a:latin typeface="+mn-lt"/>
                <a:hlinkClick r:id="rId2"/>
              </a:rPr>
              <a:t>Government</a:t>
            </a:r>
            <a:r>
              <a:rPr lang="en-US" sz="2000" b="1" spc="35" dirty="0">
                <a:latin typeface="+mn-lt"/>
                <a:hlinkClick r:id="rId2"/>
              </a:rPr>
              <a:t> </a:t>
            </a:r>
            <a:r>
              <a:rPr lang="en-US" sz="2000" b="1" dirty="0">
                <a:latin typeface="+mn-lt"/>
                <a:hlinkClick r:id="rId2"/>
              </a:rPr>
              <a:t>Code</a:t>
            </a:r>
            <a:r>
              <a:rPr lang="en-US" sz="2000" b="1" spc="30" dirty="0">
                <a:latin typeface="+mn-lt"/>
                <a:hlinkClick r:id="rId2"/>
              </a:rPr>
              <a:t> </a:t>
            </a:r>
            <a:r>
              <a:rPr lang="en-US" sz="2000" b="1" dirty="0">
                <a:latin typeface="+mn-lt"/>
                <a:hlinkClick r:id="rId2"/>
              </a:rPr>
              <a:t>2161</a:t>
            </a:r>
            <a:r>
              <a:rPr lang="en-US" sz="2000" b="1" spc="35" dirty="0">
                <a:latin typeface="+mn-lt"/>
                <a:hlinkClick r:id="rId2"/>
              </a:rPr>
              <a:t> </a:t>
            </a:r>
            <a:r>
              <a:rPr lang="en-US" sz="2000" b="1" dirty="0">
                <a:latin typeface="+mn-lt"/>
              </a:rPr>
              <a:t>&amp;</a:t>
            </a:r>
            <a:r>
              <a:rPr lang="en-US" sz="2000" b="1" spc="30" dirty="0">
                <a:latin typeface="+mn-lt"/>
              </a:rPr>
              <a:t> </a:t>
            </a:r>
            <a:r>
              <a:rPr lang="en-US" sz="2000" b="1" spc="-20" dirty="0">
                <a:latin typeface="+mn-lt"/>
                <a:hlinkClick r:id="rId3"/>
              </a:rPr>
              <a:t>Texas</a:t>
            </a:r>
            <a:r>
              <a:rPr lang="en-US" sz="2000" b="1" spc="45" dirty="0">
                <a:latin typeface="+mn-lt"/>
                <a:hlinkClick r:id="rId3"/>
              </a:rPr>
              <a:t> </a:t>
            </a:r>
            <a:r>
              <a:rPr lang="en-US" sz="2000" b="1" dirty="0">
                <a:latin typeface="+mn-lt"/>
                <a:hlinkClick r:id="rId3"/>
              </a:rPr>
              <a:t>Administrative</a:t>
            </a:r>
            <a:r>
              <a:rPr lang="en-US" sz="2000" b="1" spc="40" dirty="0">
                <a:latin typeface="+mn-lt"/>
                <a:hlinkClick r:id="rId3"/>
              </a:rPr>
              <a:t> </a:t>
            </a:r>
            <a:r>
              <a:rPr lang="en-US" sz="2000" b="1" dirty="0">
                <a:latin typeface="+mn-lt"/>
                <a:hlinkClick r:id="rId3"/>
              </a:rPr>
              <a:t>Code</a:t>
            </a:r>
            <a:r>
              <a:rPr lang="en-US" sz="2000" b="1" spc="30" dirty="0">
                <a:latin typeface="+mn-lt"/>
                <a:hlinkClick r:id="rId3"/>
              </a:rPr>
              <a:t> </a:t>
            </a:r>
            <a:r>
              <a:rPr lang="en-US" sz="2000" b="1" dirty="0">
                <a:latin typeface="+mn-lt"/>
                <a:hlinkClick r:id="rId3"/>
              </a:rPr>
              <a:t>Title</a:t>
            </a:r>
            <a:r>
              <a:rPr lang="en-US" sz="2000" b="1" spc="35" dirty="0">
                <a:latin typeface="+mn-lt"/>
                <a:hlinkClick r:id="rId3"/>
              </a:rPr>
              <a:t> </a:t>
            </a:r>
            <a:r>
              <a:rPr lang="en-US" sz="2000" b="1" dirty="0">
                <a:latin typeface="+mn-lt"/>
                <a:hlinkClick r:id="rId3"/>
              </a:rPr>
              <a:t>34,</a:t>
            </a:r>
            <a:r>
              <a:rPr lang="en-US" sz="2000" b="1" spc="35" dirty="0">
                <a:latin typeface="+mn-lt"/>
                <a:hlinkClick r:id="rId3"/>
              </a:rPr>
              <a:t> </a:t>
            </a:r>
            <a:r>
              <a:rPr lang="en-US" sz="2000" b="1" spc="-20" dirty="0">
                <a:latin typeface="+mn-lt"/>
                <a:hlinkClick r:id="rId3"/>
              </a:rPr>
              <a:t>Part </a:t>
            </a:r>
            <a:r>
              <a:rPr lang="en-US" sz="2000" b="1" dirty="0">
                <a:latin typeface="+mn-lt"/>
                <a:hlinkClick r:id="rId3"/>
              </a:rPr>
              <a:t>1,</a:t>
            </a:r>
            <a:r>
              <a:rPr lang="en-US" sz="2000" b="1" spc="-30" dirty="0">
                <a:latin typeface="+mn-lt"/>
                <a:hlinkClick r:id="rId3"/>
              </a:rPr>
              <a:t> </a:t>
            </a:r>
            <a:r>
              <a:rPr lang="en-US" sz="2000" b="1" dirty="0">
                <a:latin typeface="+mn-lt"/>
                <a:hlinkClick r:id="rId3"/>
              </a:rPr>
              <a:t>Chapter</a:t>
            </a:r>
            <a:r>
              <a:rPr lang="en-US" sz="2000" b="1" spc="-30" dirty="0">
                <a:latin typeface="+mn-lt"/>
                <a:hlinkClick r:id="rId3"/>
              </a:rPr>
              <a:t> </a:t>
            </a:r>
            <a:r>
              <a:rPr lang="en-US" sz="2000" b="1" dirty="0">
                <a:latin typeface="+mn-lt"/>
                <a:hlinkClick r:id="rId3"/>
              </a:rPr>
              <a:t>20,</a:t>
            </a:r>
            <a:r>
              <a:rPr lang="en-US" sz="2000" b="1" spc="-45" dirty="0">
                <a:latin typeface="+mn-lt"/>
                <a:hlinkClick r:id="rId3"/>
              </a:rPr>
              <a:t> </a:t>
            </a:r>
            <a:r>
              <a:rPr lang="en-US" sz="2000" b="1" dirty="0">
                <a:latin typeface="+mn-lt"/>
                <a:hlinkClick r:id="rId3"/>
              </a:rPr>
              <a:t>Subchapter</a:t>
            </a:r>
            <a:r>
              <a:rPr lang="en-US" sz="2000" b="1" spc="-35" dirty="0">
                <a:latin typeface="+mn-lt"/>
                <a:hlinkClick r:id="rId3"/>
              </a:rPr>
              <a:t> </a:t>
            </a:r>
            <a:r>
              <a:rPr lang="en-US" sz="2000" b="1" dirty="0">
                <a:latin typeface="+mn-lt"/>
                <a:hlinkClick r:id="rId3"/>
              </a:rPr>
              <a:t>D,</a:t>
            </a:r>
            <a:r>
              <a:rPr lang="en-US" sz="2000" b="1" spc="405" dirty="0">
                <a:latin typeface="+mn-lt"/>
                <a:hlinkClick r:id="rId3"/>
              </a:rPr>
              <a:t> </a:t>
            </a:r>
            <a:r>
              <a:rPr lang="en-US" sz="2000" b="1" dirty="0">
                <a:latin typeface="+mn-lt"/>
                <a:hlinkClick r:id="rId3"/>
              </a:rPr>
              <a:t>Division</a:t>
            </a:r>
            <a:r>
              <a:rPr lang="en-US" sz="2000" b="1" spc="-30" dirty="0">
                <a:latin typeface="+mn-lt"/>
                <a:hlinkClick r:id="rId3"/>
              </a:rPr>
              <a:t> </a:t>
            </a:r>
            <a:r>
              <a:rPr lang="en-US" sz="2000" b="1" dirty="0">
                <a:latin typeface="+mn-lt"/>
                <a:hlinkClick r:id="rId3"/>
              </a:rPr>
              <a:t>1.</a:t>
            </a:r>
            <a:r>
              <a:rPr lang="en-US" sz="2000" b="1" spc="400" dirty="0">
                <a:latin typeface="+mn-lt"/>
                <a:hlinkClick r:id="rId3"/>
              </a:rPr>
              <a:t> </a:t>
            </a:r>
            <a:r>
              <a:rPr lang="en-US" sz="2000" b="1" dirty="0">
                <a:latin typeface="+mn-lt"/>
                <a:hlinkClick r:id="rId3"/>
              </a:rPr>
              <a:t>20.281</a:t>
            </a:r>
            <a:r>
              <a:rPr lang="en-US" sz="2000" b="1" spc="-55" dirty="0">
                <a:latin typeface="+mn-lt"/>
                <a:hlinkClick r:id="rId3"/>
              </a:rPr>
              <a:t> </a:t>
            </a:r>
            <a:r>
              <a:rPr lang="en-US" sz="2000" b="1" dirty="0">
                <a:latin typeface="+mn-lt"/>
                <a:hlinkClick r:id="rId3"/>
              </a:rPr>
              <a:t>–</a:t>
            </a:r>
            <a:r>
              <a:rPr lang="en-US" sz="2000" b="1" spc="-15" dirty="0">
                <a:latin typeface="+mn-lt"/>
                <a:hlinkClick r:id="rId3"/>
              </a:rPr>
              <a:t> </a:t>
            </a:r>
            <a:r>
              <a:rPr lang="en-US" sz="2000" b="1" spc="-10" dirty="0">
                <a:latin typeface="+mn-lt"/>
                <a:hlinkClick r:id="rId3"/>
              </a:rPr>
              <a:t>20.298 </a:t>
            </a:r>
            <a:endParaRPr lang="en-US" sz="2000" dirty="0">
              <a:latin typeface="+mn-lt"/>
            </a:endParaRPr>
          </a:p>
          <a:p>
            <a:pPr marL="354965" marR="5080" indent="-342265">
              <a:spcBef>
                <a:spcPts val="515"/>
              </a:spcBef>
              <a:buFont typeface="Arial"/>
              <a:buChar char="•"/>
              <a:tabLst>
                <a:tab pos="354965" algn="l"/>
                <a:tab pos="355600" algn="l"/>
              </a:tabLst>
            </a:pPr>
            <a:r>
              <a:rPr lang="en-US" sz="2000" dirty="0">
                <a:latin typeface="+mn-lt"/>
              </a:rPr>
              <a:t>Required</a:t>
            </a:r>
            <a:r>
              <a:rPr lang="en-US" sz="2000" spc="245" dirty="0">
                <a:latin typeface="+mn-lt"/>
              </a:rPr>
              <a:t> </a:t>
            </a:r>
            <a:r>
              <a:rPr lang="en-US" sz="2000" dirty="0">
                <a:latin typeface="+mn-lt"/>
              </a:rPr>
              <a:t>to</a:t>
            </a:r>
            <a:r>
              <a:rPr lang="en-US" sz="2000" spc="265" dirty="0">
                <a:latin typeface="+mn-lt"/>
              </a:rPr>
              <a:t> </a:t>
            </a:r>
            <a:r>
              <a:rPr lang="en-US" sz="2000" dirty="0">
                <a:latin typeface="+mn-lt"/>
              </a:rPr>
              <a:t>utilize</a:t>
            </a:r>
            <a:r>
              <a:rPr lang="en-US" sz="2000" spc="250" dirty="0">
                <a:latin typeface="+mn-lt"/>
              </a:rPr>
              <a:t> </a:t>
            </a:r>
            <a:r>
              <a:rPr lang="en-US" sz="2000" dirty="0">
                <a:latin typeface="+mn-lt"/>
              </a:rPr>
              <a:t>HUB</a:t>
            </a:r>
            <a:r>
              <a:rPr lang="en-US" sz="2000" spc="254" dirty="0">
                <a:latin typeface="+mn-lt"/>
              </a:rPr>
              <a:t> </a:t>
            </a:r>
            <a:r>
              <a:rPr lang="en-US" sz="2000" dirty="0">
                <a:latin typeface="+mn-lt"/>
              </a:rPr>
              <a:t>vendors</a:t>
            </a:r>
            <a:r>
              <a:rPr lang="en-US" sz="2000" spc="245" dirty="0">
                <a:latin typeface="+mn-lt"/>
              </a:rPr>
              <a:t> </a:t>
            </a:r>
            <a:r>
              <a:rPr lang="en-US" sz="2000" dirty="0">
                <a:latin typeface="+mn-lt"/>
              </a:rPr>
              <a:t>whenever</a:t>
            </a:r>
            <a:r>
              <a:rPr lang="en-US" sz="2000" spc="250" dirty="0">
                <a:latin typeface="+mn-lt"/>
              </a:rPr>
              <a:t> </a:t>
            </a:r>
            <a:r>
              <a:rPr lang="en-US" sz="2000" dirty="0">
                <a:latin typeface="+mn-lt"/>
              </a:rPr>
              <a:t>possible</a:t>
            </a:r>
            <a:r>
              <a:rPr lang="en-US" sz="2000" spc="245" dirty="0">
                <a:latin typeface="+mn-lt"/>
              </a:rPr>
              <a:t> </a:t>
            </a:r>
            <a:r>
              <a:rPr lang="en-US" sz="2000" dirty="0">
                <a:latin typeface="+mn-lt"/>
              </a:rPr>
              <a:t>to</a:t>
            </a:r>
            <a:r>
              <a:rPr lang="en-US" sz="2000" spc="265" dirty="0">
                <a:latin typeface="+mn-lt"/>
              </a:rPr>
              <a:t> </a:t>
            </a:r>
            <a:r>
              <a:rPr lang="en-US" sz="2000" dirty="0">
                <a:latin typeface="+mn-lt"/>
              </a:rPr>
              <a:t>meet</a:t>
            </a:r>
            <a:r>
              <a:rPr lang="en-US" sz="2000" spc="250" dirty="0">
                <a:latin typeface="+mn-lt"/>
              </a:rPr>
              <a:t> </a:t>
            </a:r>
            <a:r>
              <a:rPr lang="en-US" sz="2000" spc="-25" dirty="0">
                <a:latin typeface="+mn-lt"/>
              </a:rPr>
              <a:t>HUB </a:t>
            </a:r>
            <a:r>
              <a:rPr lang="en-US" sz="2000" dirty="0">
                <a:latin typeface="+mn-lt"/>
              </a:rPr>
              <a:t>use</a:t>
            </a:r>
            <a:r>
              <a:rPr lang="en-US" sz="2000" spc="-30" dirty="0">
                <a:latin typeface="+mn-lt"/>
              </a:rPr>
              <a:t> </a:t>
            </a:r>
            <a:r>
              <a:rPr lang="en-US" sz="2000" spc="-10" dirty="0">
                <a:latin typeface="+mn-lt"/>
              </a:rPr>
              <a:t>goals</a:t>
            </a:r>
            <a:endParaRPr lang="en-US" sz="2000" dirty="0">
              <a:latin typeface="+mn-lt"/>
            </a:endParaRPr>
          </a:p>
          <a:p>
            <a:pPr marL="756285" lvl="1" indent="-287020">
              <a:lnSpc>
                <a:spcPct val="100000"/>
              </a:lnSpc>
              <a:spcBef>
                <a:spcPts val="530"/>
              </a:spcBef>
              <a:buFont typeface="Arial"/>
              <a:buChar char="–"/>
              <a:tabLst>
                <a:tab pos="756285" algn="l"/>
                <a:tab pos="756920" algn="l"/>
              </a:tabLst>
            </a:pPr>
            <a:r>
              <a:rPr lang="en-US" sz="2000" dirty="0">
                <a:cs typeface="Calibri"/>
              </a:rPr>
              <a:t>Spot</a:t>
            </a:r>
            <a:r>
              <a:rPr lang="en-US" sz="2000" spc="-45" dirty="0">
                <a:cs typeface="Calibri"/>
              </a:rPr>
              <a:t> </a:t>
            </a:r>
            <a:r>
              <a:rPr lang="en-US" sz="2000" spc="-10" dirty="0">
                <a:cs typeface="Calibri"/>
              </a:rPr>
              <a:t>Purchase</a:t>
            </a:r>
            <a:r>
              <a:rPr lang="en-US" sz="2000" spc="-45" dirty="0">
                <a:cs typeface="Calibri"/>
              </a:rPr>
              <a:t> </a:t>
            </a:r>
            <a:r>
              <a:rPr lang="en-US" sz="2000" dirty="0">
                <a:cs typeface="Calibri"/>
              </a:rPr>
              <a:t>–</a:t>
            </a:r>
            <a:r>
              <a:rPr lang="en-US" sz="2000" spc="-30" dirty="0">
                <a:cs typeface="Calibri"/>
              </a:rPr>
              <a:t> </a:t>
            </a:r>
            <a:r>
              <a:rPr lang="en-US" sz="2000" dirty="0">
                <a:cs typeface="Calibri"/>
              </a:rPr>
              <a:t>HUB</a:t>
            </a:r>
            <a:r>
              <a:rPr lang="en-US" sz="2000" spc="-20" dirty="0">
                <a:cs typeface="Calibri"/>
              </a:rPr>
              <a:t> </a:t>
            </a:r>
            <a:r>
              <a:rPr lang="en-US" sz="2000" spc="-25" dirty="0">
                <a:cs typeface="Calibri"/>
              </a:rPr>
              <a:t>Vendors</a:t>
            </a:r>
            <a:r>
              <a:rPr lang="en-US" sz="2000" spc="-45" dirty="0">
                <a:cs typeface="Calibri"/>
              </a:rPr>
              <a:t> are </a:t>
            </a:r>
            <a:r>
              <a:rPr lang="en-US" sz="2000" spc="-10" dirty="0">
                <a:cs typeface="Calibri"/>
              </a:rPr>
              <a:t>encouraged</a:t>
            </a:r>
            <a:endParaRPr lang="en-US" sz="2000" dirty="0">
              <a:cs typeface="Calibri"/>
            </a:endParaRPr>
          </a:p>
          <a:p>
            <a:pPr marL="756285" lvl="1" indent="-287020">
              <a:lnSpc>
                <a:spcPct val="100000"/>
              </a:lnSpc>
              <a:spcBef>
                <a:spcPts val="530"/>
              </a:spcBef>
              <a:buFont typeface="Arial"/>
              <a:buChar char="–"/>
              <a:tabLst>
                <a:tab pos="756285" algn="l"/>
                <a:tab pos="756920" algn="l"/>
              </a:tabLst>
            </a:pPr>
            <a:r>
              <a:rPr lang="en-US" sz="2000" spc="-10" dirty="0">
                <a:cs typeface="Calibri"/>
              </a:rPr>
              <a:t>Informal</a:t>
            </a:r>
            <a:r>
              <a:rPr lang="en-US" sz="2000" spc="-55" dirty="0">
                <a:cs typeface="Calibri"/>
              </a:rPr>
              <a:t> </a:t>
            </a:r>
            <a:r>
              <a:rPr lang="en-US" sz="2000" dirty="0">
                <a:cs typeface="Calibri"/>
              </a:rPr>
              <a:t>Bids</a:t>
            </a:r>
            <a:r>
              <a:rPr lang="en-US" sz="2000" spc="-45" dirty="0">
                <a:cs typeface="Calibri"/>
              </a:rPr>
              <a:t> </a:t>
            </a:r>
            <a:r>
              <a:rPr lang="en-US" sz="2000" dirty="0">
                <a:cs typeface="Calibri"/>
              </a:rPr>
              <a:t>–</a:t>
            </a:r>
            <a:r>
              <a:rPr lang="en-US" sz="2000" spc="-30" dirty="0">
                <a:cs typeface="Calibri"/>
              </a:rPr>
              <a:t> Requires </a:t>
            </a:r>
            <a:r>
              <a:rPr lang="en-US" sz="2000" dirty="0">
                <a:cs typeface="Calibri"/>
              </a:rPr>
              <a:t>2</a:t>
            </a:r>
            <a:r>
              <a:rPr lang="en-US" sz="2000" spc="-45" dirty="0">
                <a:cs typeface="Calibri"/>
              </a:rPr>
              <a:t> </a:t>
            </a:r>
            <a:r>
              <a:rPr lang="en-US" sz="2000" dirty="0">
                <a:cs typeface="Calibri"/>
              </a:rPr>
              <a:t>of</a:t>
            </a:r>
            <a:r>
              <a:rPr lang="en-US" sz="2000" spc="-35" dirty="0">
                <a:cs typeface="Calibri"/>
              </a:rPr>
              <a:t> </a:t>
            </a:r>
            <a:r>
              <a:rPr lang="en-US" sz="2000" dirty="0">
                <a:cs typeface="Calibri"/>
              </a:rPr>
              <a:t>3</a:t>
            </a:r>
            <a:r>
              <a:rPr lang="en-US" sz="2000" spc="-50" dirty="0">
                <a:cs typeface="Calibri"/>
              </a:rPr>
              <a:t> </a:t>
            </a:r>
            <a:r>
              <a:rPr lang="en-US" sz="2000" dirty="0">
                <a:cs typeface="Calibri"/>
              </a:rPr>
              <a:t>quotes</a:t>
            </a:r>
            <a:r>
              <a:rPr lang="en-US" sz="2000" spc="-30" dirty="0">
                <a:cs typeface="Calibri"/>
              </a:rPr>
              <a:t> </a:t>
            </a:r>
            <a:r>
              <a:rPr lang="en-US" sz="2000" dirty="0">
                <a:cs typeface="Calibri"/>
              </a:rPr>
              <a:t>from</a:t>
            </a:r>
            <a:r>
              <a:rPr lang="en-US" sz="2000" spc="-30" dirty="0">
                <a:cs typeface="Calibri"/>
              </a:rPr>
              <a:t> </a:t>
            </a:r>
            <a:r>
              <a:rPr lang="en-US" sz="2000" dirty="0">
                <a:cs typeface="Calibri"/>
              </a:rPr>
              <a:t>HUB</a:t>
            </a:r>
            <a:r>
              <a:rPr lang="en-US" sz="2000" spc="-20" dirty="0">
                <a:cs typeface="Calibri"/>
              </a:rPr>
              <a:t> </a:t>
            </a:r>
            <a:r>
              <a:rPr lang="en-US" sz="2000" spc="-10" dirty="0">
                <a:cs typeface="Calibri"/>
              </a:rPr>
              <a:t>Vendors</a:t>
            </a:r>
            <a:endParaRPr lang="en-US" sz="2000" dirty="0">
              <a:cs typeface="Calibri"/>
            </a:endParaRPr>
          </a:p>
          <a:p>
            <a:pPr marL="756285" lvl="1" indent="-287020">
              <a:lnSpc>
                <a:spcPct val="100000"/>
              </a:lnSpc>
              <a:spcBef>
                <a:spcPts val="525"/>
              </a:spcBef>
              <a:buFont typeface="Arial"/>
              <a:buChar char="–"/>
              <a:tabLst>
                <a:tab pos="756285" algn="l"/>
                <a:tab pos="756920" algn="l"/>
              </a:tabLst>
            </a:pPr>
            <a:r>
              <a:rPr lang="en-US" sz="2000" dirty="0">
                <a:cs typeface="Calibri"/>
              </a:rPr>
              <a:t>Formal</a:t>
            </a:r>
            <a:r>
              <a:rPr lang="en-US" sz="2000" spc="-60" dirty="0">
                <a:cs typeface="Calibri"/>
              </a:rPr>
              <a:t> </a:t>
            </a:r>
            <a:r>
              <a:rPr lang="en-US" sz="2000" spc="-10" dirty="0">
                <a:cs typeface="Calibri"/>
              </a:rPr>
              <a:t>Solicitations</a:t>
            </a:r>
            <a:r>
              <a:rPr lang="en-US" sz="2000" spc="-50" dirty="0">
                <a:cs typeface="Calibri"/>
              </a:rPr>
              <a:t> </a:t>
            </a:r>
            <a:r>
              <a:rPr lang="en-US" sz="2000" dirty="0">
                <a:cs typeface="Calibri"/>
              </a:rPr>
              <a:t>–</a:t>
            </a:r>
            <a:r>
              <a:rPr lang="en-US" sz="2000" spc="-45" dirty="0">
                <a:cs typeface="Calibri"/>
              </a:rPr>
              <a:t> </a:t>
            </a:r>
            <a:r>
              <a:rPr lang="en-US" sz="2000" dirty="0">
                <a:cs typeface="Calibri"/>
              </a:rPr>
              <a:t>Notify</a:t>
            </a:r>
            <a:r>
              <a:rPr lang="en-US" sz="2000" spc="-30" dirty="0">
                <a:cs typeface="Calibri"/>
              </a:rPr>
              <a:t> </a:t>
            </a:r>
            <a:r>
              <a:rPr lang="en-US" sz="2000" dirty="0">
                <a:cs typeface="Calibri"/>
              </a:rPr>
              <a:t>HUB</a:t>
            </a:r>
            <a:r>
              <a:rPr lang="en-US" sz="2000" spc="-35" dirty="0">
                <a:cs typeface="Calibri"/>
              </a:rPr>
              <a:t> </a:t>
            </a:r>
            <a:r>
              <a:rPr lang="en-US" sz="2000" spc="-10" dirty="0">
                <a:cs typeface="Calibri"/>
              </a:rPr>
              <a:t>Vendors</a:t>
            </a:r>
            <a:endParaRPr lang="en-US" sz="2000" dirty="0">
              <a:cs typeface="Calibri"/>
            </a:endParaRPr>
          </a:p>
          <a:p>
            <a:pPr marL="756285" lvl="1" indent="-287020">
              <a:lnSpc>
                <a:spcPct val="100000"/>
              </a:lnSpc>
              <a:spcBef>
                <a:spcPts val="530"/>
              </a:spcBef>
              <a:buFont typeface="Arial"/>
              <a:buChar char="–"/>
              <a:tabLst>
                <a:tab pos="756285" algn="l"/>
                <a:tab pos="756920" algn="l"/>
              </a:tabLst>
            </a:pPr>
            <a:r>
              <a:rPr lang="en-US" sz="2000" dirty="0">
                <a:cs typeface="Calibri"/>
              </a:rPr>
              <a:t>Formal</a:t>
            </a:r>
            <a:r>
              <a:rPr lang="en-US" sz="2000" spc="265" dirty="0">
                <a:cs typeface="Calibri"/>
              </a:rPr>
              <a:t> </a:t>
            </a:r>
            <a:r>
              <a:rPr lang="en-US" sz="2000" dirty="0">
                <a:cs typeface="Calibri"/>
              </a:rPr>
              <a:t>Solicitations</a:t>
            </a:r>
            <a:r>
              <a:rPr lang="en-US" sz="2000" spc="270" dirty="0">
                <a:cs typeface="Calibri"/>
              </a:rPr>
              <a:t> </a:t>
            </a:r>
            <a:r>
              <a:rPr lang="en-US" sz="2000" dirty="0">
                <a:cs typeface="Calibri"/>
              </a:rPr>
              <a:t>over</a:t>
            </a:r>
            <a:r>
              <a:rPr lang="en-US" sz="2000" spc="265" dirty="0">
                <a:cs typeface="Calibri"/>
              </a:rPr>
              <a:t> </a:t>
            </a:r>
            <a:r>
              <a:rPr lang="en-US" sz="2000" dirty="0">
                <a:cs typeface="Calibri"/>
              </a:rPr>
              <a:t>$100K</a:t>
            </a:r>
            <a:r>
              <a:rPr lang="en-US" sz="2000" spc="270" dirty="0">
                <a:cs typeface="Calibri"/>
              </a:rPr>
              <a:t> </a:t>
            </a:r>
            <a:r>
              <a:rPr lang="en-US" sz="2000" dirty="0">
                <a:cs typeface="Calibri"/>
              </a:rPr>
              <a:t>–</a:t>
            </a:r>
            <a:r>
              <a:rPr lang="en-US" sz="2000" spc="265" dirty="0">
                <a:cs typeface="Calibri"/>
              </a:rPr>
              <a:t> </a:t>
            </a:r>
            <a:r>
              <a:rPr lang="en-US" sz="2000" dirty="0">
                <a:cs typeface="Calibri"/>
              </a:rPr>
              <a:t>Vendor</a:t>
            </a:r>
            <a:r>
              <a:rPr lang="en-US" sz="2000" spc="265" dirty="0">
                <a:cs typeface="Calibri"/>
              </a:rPr>
              <a:t> </a:t>
            </a:r>
            <a:r>
              <a:rPr lang="en-US" sz="2000" dirty="0">
                <a:cs typeface="Calibri"/>
              </a:rPr>
              <a:t>must</a:t>
            </a:r>
            <a:r>
              <a:rPr lang="en-US" sz="2000" spc="265" dirty="0">
                <a:cs typeface="Calibri"/>
              </a:rPr>
              <a:t> </a:t>
            </a:r>
            <a:r>
              <a:rPr lang="en-US" sz="2000" dirty="0">
                <a:cs typeface="Calibri"/>
              </a:rPr>
              <a:t>submit</a:t>
            </a:r>
            <a:r>
              <a:rPr lang="en-US" sz="2000" spc="260" dirty="0">
                <a:cs typeface="Calibri"/>
              </a:rPr>
              <a:t> </a:t>
            </a:r>
            <a:r>
              <a:rPr lang="en-US" sz="2000" dirty="0">
                <a:cs typeface="Calibri"/>
              </a:rPr>
              <a:t>a</a:t>
            </a:r>
            <a:r>
              <a:rPr lang="en-US" sz="2000" spc="280" dirty="0">
                <a:cs typeface="Calibri"/>
              </a:rPr>
              <a:t> </a:t>
            </a:r>
            <a:r>
              <a:rPr lang="en-US" sz="2000" spc="-25" dirty="0">
                <a:cs typeface="Calibri"/>
              </a:rPr>
              <a:t>HUB</a:t>
            </a:r>
          </a:p>
          <a:p>
            <a:pPr marL="344488" marR="5080" indent="-344488">
              <a:spcBef>
                <a:spcPts val="95"/>
              </a:spcBef>
              <a:buFont typeface="Arial" panose="020B0604020202020204" pitchFamily="34" charset="0"/>
              <a:buChar char="•"/>
              <a:tabLst>
                <a:tab pos="2390775" algn="l"/>
                <a:tab pos="3276600" algn="l"/>
                <a:tab pos="3820795" algn="l"/>
              </a:tabLst>
            </a:pPr>
            <a:r>
              <a:rPr lang="en-US" sz="2000" spc="-10" dirty="0">
                <a:latin typeface="+mn-lt"/>
              </a:rPr>
              <a:t>Subcontracting </a:t>
            </a:r>
            <a:r>
              <a:rPr lang="en-US" sz="2000" spc="-20" dirty="0">
                <a:latin typeface="+mn-lt"/>
              </a:rPr>
              <a:t>Plan</a:t>
            </a:r>
            <a:r>
              <a:rPr lang="en-US" sz="2000" dirty="0">
                <a:latin typeface="+mn-lt"/>
              </a:rPr>
              <a:t> </a:t>
            </a:r>
            <a:r>
              <a:rPr lang="en-US" sz="2000" spc="-25" dirty="0">
                <a:latin typeface="+mn-lt"/>
              </a:rPr>
              <a:t>if </a:t>
            </a:r>
            <a:r>
              <a:rPr lang="en-US" sz="2000" spc="-10" dirty="0">
                <a:latin typeface="+mn-lt"/>
              </a:rPr>
              <a:t>Purchasing determines that </a:t>
            </a:r>
            <a:r>
              <a:rPr lang="en-US" sz="2000" spc="-20" dirty="0">
                <a:latin typeface="+mn-lt"/>
              </a:rPr>
              <a:t>subcontracting</a:t>
            </a:r>
            <a:r>
              <a:rPr lang="en-US" sz="2000" dirty="0">
                <a:latin typeface="+mn-lt"/>
              </a:rPr>
              <a:t> is </a:t>
            </a:r>
            <a:r>
              <a:rPr lang="en-US" sz="2000" spc="-10" dirty="0">
                <a:latin typeface="+mn-lt"/>
              </a:rPr>
              <a:t>probable.</a:t>
            </a:r>
          </a:p>
          <a:p>
            <a:pPr marL="344488" marR="5080" indent="-344488">
              <a:spcBef>
                <a:spcPts val="95"/>
              </a:spcBef>
              <a:buFont typeface="Arial" panose="020B0604020202020204" pitchFamily="34" charset="0"/>
              <a:buChar char="•"/>
              <a:tabLst>
                <a:tab pos="2390775" algn="l"/>
                <a:tab pos="3276600" algn="l"/>
                <a:tab pos="3820795" algn="l"/>
              </a:tabLst>
            </a:pPr>
            <a:r>
              <a:rPr lang="en-US" sz="2000" dirty="0">
                <a:latin typeface="+mn-lt"/>
              </a:rPr>
              <a:t>HUB</a:t>
            </a:r>
            <a:r>
              <a:rPr lang="en-US" sz="2000" spc="-45" dirty="0">
                <a:latin typeface="+mn-lt"/>
              </a:rPr>
              <a:t> </a:t>
            </a:r>
            <a:r>
              <a:rPr lang="en-US" sz="2000" spc="-10" dirty="0">
                <a:latin typeface="+mn-lt"/>
              </a:rPr>
              <a:t>program</a:t>
            </a:r>
            <a:r>
              <a:rPr lang="en-US" sz="2000" spc="-60" dirty="0">
                <a:latin typeface="+mn-lt"/>
              </a:rPr>
              <a:t> </a:t>
            </a:r>
            <a:r>
              <a:rPr lang="en-US" sz="2000" dirty="0">
                <a:latin typeface="+mn-lt"/>
              </a:rPr>
              <a:t>applies</a:t>
            </a:r>
            <a:r>
              <a:rPr lang="en-US" sz="2000" spc="-75" dirty="0">
                <a:latin typeface="+mn-lt"/>
              </a:rPr>
              <a:t> </a:t>
            </a:r>
            <a:r>
              <a:rPr lang="en-US" sz="2000" dirty="0">
                <a:latin typeface="+mn-lt"/>
              </a:rPr>
              <a:t>to</a:t>
            </a:r>
            <a:r>
              <a:rPr lang="en-US" sz="2000" spc="-50" dirty="0">
                <a:latin typeface="+mn-lt"/>
              </a:rPr>
              <a:t> </a:t>
            </a:r>
            <a:r>
              <a:rPr lang="en-US" sz="2000" dirty="0">
                <a:latin typeface="+mn-lt"/>
              </a:rPr>
              <a:t>all</a:t>
            </a:r>
            <a:r>
              <a:rPr lang="en-US" sz="2000" spc="-65" dirty="0">
                <a:latin typeface="+mn-lt"/>
              </a:rPr>
              <a:t> </a:t>
            </a:r>
            <a:r>
              <a:rPr lang="en-US" sz="2000" dirty="0">
                <a:latin typeface="+mn-lt"/>
              </a:rPr>
              <a:t>fund</a:t>
            </a:r>
            <a:r>
              <a:rPr lang="en-US" sz="2000" spc="-70" dirty="0">
                <a:latin typeface="+mn-lt"/>
              </a:rPr>
              <a:t> </a:t>
            </a:r>
            <a:r>
              <a:rPr lang="en-US" sz="2000" spc="-10" dirty="0">
                <a:latin typeface="+mn-lt"/>
              </a:rPr>
              <a:t>types.</a:t>
            </a:r>
            <a:endParaRPr lang="en-US" sz="2000" dirty="0">
              <a:latin typeface="+mn-lt"/>
            </a:endParaRPr>
          </a:p>
          <a:p>
            <a:pPr eaLnBrk="1" hangingPunct="1"/>
            <a:endParaRPr lang="en-US" altLang="en-US" dirty="0"/>
          </a:p>
        </p:txBody>
      </p:sp>
    </p:spTree>
    <p:extLst>
      <p:ext uri="{BB962C8B-B14F-4D97-AF65-F5344CB8AC3E}">
        <p14:creationId xmlns:p14="http://schemas.microsoft.com/office/powerpoint/2010/main" val="3235562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8C740-F53A-8E68-BEF5-B54762ACD507}"/>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E393BC77-88E5-63D3-10A0-FF6266907342}"/>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State Use Program</a:t>
            </a:r>
          </a:p>
        </p:txBody>
      </p:sp>
      <p:sp>
        <p:nvSpPr>
          <p:cNvPr id="7170" name="Text Placeholder 2">
            <a:extLst>
              <a:ext uri="{FF2B5EF4-FFF2-40B4-BE49-F238E27FC236}">
                <a16:creationId xmlns:a16="http://schemas.microsoft.com/office/drawing/2014/main" id="{0DB514D0-A36E-45A1-4A52-E5E12AF78E4D}"/>
              </a:ext>
            </a:extLst>
          </p:cNvPr>
          <p:cNvSpPr>
            <a:spLocks noGrp="1" noChangeArrowheads="1"/>
          </p:cNvSpPr>
          <p:nvPr>
            <p:ph type="body" sz="quarter" idx="11"/>
          </p:nvPr>
        </p:nvSpPr>
        <p:spPr>
          <a:xfrm>
            <a:off x="347663" y="1760538"/>
            <a:ext cx="11487150" cy="4441825"/>
          </a:xfrm>
        </p:spPr>
        <p:txBody>
          <a:bodyPr/>
          <a:lstStyle/>
          <a:p>
            <a:pPr marL="355600" indent="-342900" algn="just">
              <a:spcBef>
                <a:spcPts val="560"/>
              </a:spcBef>
              <a:buFont typeface="Arial"/>
              <a:buChar char="•"/>
              <a:tabLst>
                <a:tab pos="355600" algn="l"/>
              </a:tabLst>
            </a:pPr>
            <a:r>
              <a:rPr lang="en-US" sz="2000" b="1" spc="-35" dirty="0">
                <a:latin typeface="+mn-lt"/>
                <a:hlinkClick r:id="rId2"/>
              </a:rPr>
              <a:t>Texas</a:t>
            </a:r>
            <a:r>
              <a:rPr lang="en-US" sz="2000" b="1" spc="-45" dirty="0">
                <a:latin typeface="+mn-lt"/>
                <a:hlinkClick r:id="rId2"/>
              </a:rPr>
              <a:t> </a:t>
            </a:r>
            <a:r>
              <a:rPr lang="en-US" sz="2000" b="1" dirty="0">
                <a:latin typeface="+mn-lt"/>
                <a:hlinkClick r:id="rId2"/>
              </a:rPr>
              <a:t>Human</a:t>
            </a:r>
            <a:r>
              <a:rPr lang="en-US" sz="2000" b="1" spc="-55" dirty="0">
                <a:latin typeface="+mn-lt"/>
                <a:hlinkClick r:id="rId2"/>
              </a:rPr>
              <a:t> </a:t>
            </a:r>
            <a:r>
              <a:rPr lang="en-US" sz="2000" b="1" dirty="0">
                <a:latin typeface="+mn-lt"/>
                <a:hlinkClick r:id="rId2"/>
              </a:rPr>
              <a:t>Resource</a:t>
            </a:r>
            <a:r>
              <a:rPr lang="en-US" sz="2000" b="1" spc="-65" dirty="0">
                <a:latin typeface="+mn-lt"/>
                <a:hlinkClick r:id="rId2"/>
              </a:rPr>
              <a:t> </a:t>
            </a:r>
            <a:r>
              <a:rPr lang="en-US" sz="2000" b="1" dirty="0">
                <a:latin typeface="+mn-lt"/>
                <a:hlinkClick r:id="rId2"/>
              </a:rPr>
              <a:t>Code</a:t>
            </a:r>
            <a:r>
              <a:rPr lang="en-US" sz="2000" b="1" spc="-35" dirty="0">
                <a:latin typeface="+mn-lt"/>
                <a:hlinkClick r:id="rId2"/>
              </a:rPr>
              <a:t> </a:t>
            </a:r>
            <a:r>
              <a:rPr lang="en-US" sz="2000" b="1" spc="-25" dirty="0">
                <a:latin typeface="+mn-lt"/>
                <a:hlinkClick r:id="rId2"/>
              </a:rPr>
              <a:t>122</a:t>
            </a:r>
            <a:endParaRPr lang="en-US" sz="2000" dirty="0">
              <a:latin typeface="+mn-lt"/>
            </a:endParaRPr>
          </a:p>
          <a:p>
            <a:pPr marL="354965" marR="5080" indent="-342900">
              <a:spcBef>
                <a:spcPts val="525"/>
              </a:spcBef>
              <a:buFont typeface="Arial"/>
              <a:buChar char="•"/>
              <a:tabLst>
                <a:tab pos="355600" algn="l"/>
              </a:tabLst>
            </a:pPr>
            <a:r>
              <a:rPr lang="en-US" sz="2000" dirty="0">
                <a:latin typeface="+mn-lt"/>
              </a:rPr>
              <a:t>State Use</a:t>
            </a:r>
            <a:r>
              <a:rPr lang="en-US" sz="2000" spc="515" dirty="0">
                <a:latin typeface="+mn-lt"/>
              </a:rPr>
              <a:t> </a:t>
            </a:r>
            <a:r>
              <a:rPr lang="en-US" sz="2000" dirty="0">
                <a:latin typeface="+mn-lt"/>
              </a:rPr>
              <a:t>Program</a:t>
            </a:r>
            <a:r>
              <a:rPr lang="en-US" sz="2000" spc="505" dirty="0">
                <a:latin typeface="+mn-lt"/>
              </a:rPr>
              <a:t> </a:t>
            </a:r>
            <a:r>
              <a:rPr lang="en-US" sz="2000" dirty="0">
                <a:latin typeface="+mn-lt"/>
              </a:rPr>
              <a:t>require</a:t>
            </a:r>
            <a:r>
              <a:rPr lang="en-US" sz="2000" spc="515" dirty="0">
                <a:latin typeface="+mn-lt"/>
              </a:rPr>
              <a:t> </a:t>
            </a:r>
            <a:r>
              <a:rPr lang="en-US" sz="2000" dirty="0">
                <a:latin typeface="+mn-lt"/>
              </a:rPr>
              <a:t>state</a:t>
            </a:r>
            <a:r>
              <a:rPr lang="en-US" sz="2000" spc="515" dirty="0">
                <a:latin typeface="+mn-lt"/>
              </a:rPr>
              <a:t> </a:t>
            </a:r>
            <a:r>
              <a:rPr lang="en-US" sz="2000" dirty="0">
                <a:latin typeface="+mn-lt"/>
              </a:rPr>
              <a:t>agencies</a:t>
            </a:r>
            <a:r>
              <a:rPr lang="en-US" sz="2000" spc="509" dirty="0">
                <a:latin typeface="+mn-lt"/>
              </a:rPr>
              <a:t> </a:t>
            </a:r>
            <a:r>
              <a:rPr lang="en-US" sz="2000" dirty="0">
                <a:latin typeface="+mn-lt"/>
              </a:rPr>
              <a:t>and</a:t>
            </a:r>
            <a:r>
              <a:rPr lang="en-US" sz="2000" spc="509" dirty="0">
                <a:latin typeface="+mn-lt"/>
              </a:rPr>
              <a:t> </a:t>
            </a:r>
            <a:r>
              <a:rPr lang="en-US" sz="2000" dirty="0">
                <a:latin typeface="+mn-lt"/>
              </a:rPr>
              <a:t>universities</a:t>
            </a:r>
            <a:r>
              <a:rPr lang="en-US" sz="2000" spc="509" dirty="0">
                <a:latin typeface="+mn-lt"/>
              </a:rPr>
              <a:t> </a:t>
            </a:r>
            <a:r>
              <a:rPr lang="en-US" sz="2000" spc="-25" dirty="0">
                <a:latin typeface="+mn-lt"/>
              </a:rPr>
              <a:t>to </a:t>
            </a:r>
            <a:r>
              <a:rPr lang="en-US" sz="2000" dirty="0">
                <a:latin typeface="+mn-lt"/>
              </a:rPr>
              <a:t>purchase</a:t>
            </a:r>
            <a:r>
              <a:rPr lang="en-US" sz="2000" spc="114" dirty="0">
                <a:latin typeface="+mn-lt"/>
              </a:rPr>
              <a:t>  </a:t>
            </a:r>
            <a:r>
              <a:rPr lang="en-US" sz="2000" dirty="0">
                <a:latin typeface="+mn-lt"/>
              </a:rPr>
              <a:t>goods</a:t>
            </a:r>
            <a:r>
              <a:rPr lang="en-US" sz="2000" spc="110" dirty="0">
                <a:latin typeface="+mn-lt"/>
              </a:rPr>
              <a:t>  </a:t>
            </a:r>
            <a:r>
              <a:rPr lang="en-US" sz="2000" dirty="0">
                <a:latin typeface="+mn-lt"/>
              </a:rPr>
              <a:t>and</a:t>
            </a:r>
            <a:r>
              <a:rPr lang="en-US" sz="2000" spc="120" dirty="0">
                <a:latin typeface="+mn-lt"/>
              </a:rPr>
              <a:t>  </a:t>
            </a:r>
            <a:r>
              <a:rPr lang="en-US" sz="2000" dirty="0">
                <a:latin typeface="+mn-lt"/>
              </a:rPr>
              <a:t>services</a:t>
            </a:r>
            <a:r>
              <a:rPr lang="en-US" sz="2000" spc="110" dirty="0">
                <a:latin typeface="+mn-lt"/>
              </a:rPr>
              <a:t>  </a:t>
            </a:r>
            <a:r>
              <a:rPr lang="en-US" sz="2000" dirty="0">
                <a:latin typeface="+mn-lt"/>
              </a:rPr>
              <a:t>from</a:t>
            </a:r>
            <a:r>
              <a:rPr lang="en-US" sz="2000" spc="110" dirty="0">
                <a:latin typeface="+mn-lt"/>
              </a:rPr>
              <a:t>  </a:t>
            </a:r>
            <a:r>
              <a:rPr lang="en-US" sz="2000" dirty="0">
                <a:latin typeface="+mn-lt"/>
              </a:rPr>
              <a:t>community</a:t>
            </a:r>
            <a:r>
              <a:rPr lang="en-US" sz="2000" spc="120" dirty="0">
                <a:latin typeface="+mn-lt"/>
              </a:rPr>
              <a:t>  </a:t>
            </a:r>
            <a:r>
              <a:rPr lang="en-US" sz="2000" spc="-10" dirty="0">
                <a:latin typeface="+mn-lt"/>
              </a:rPr>
              <a:t>rehabilitation </a:t>
            </a:r>
            <a:r>
              <a:rPr lang="en-US" sz="2000" dirty="0">
                <a:latin typeface="+mn-lt"/>
              </a:rPr>
              <a:t>programs</a:t>
            </a:r>
            <a:r>
              <a:rPr lang="en-US" sz="2000" spc="425" dirty="0">
                <a:latin typeface="+mn-lt"/>
              </a:rPr>
              <a:t> </a:t>
            </a:r>
            <a:r>
              <a:rPr lang="en-US" sz="2000" dirty="0">
                <a:latin typeface="+mn-lt"/>
              </a:rPr>
              <a:t>that</a:t>
            </a:r>
            <a:r>
              <a:rPr lang="en-US" sz="2000" spc="425" dirty="0">
                <a:latin typeface="+mn-lt"/>
              </a:rPr>
              <a:t> </a:t>
            </a:r>
            <a:r>
              <a:rPr lang="en-US" sz="2000" dirty="0">
                <a:latin typeface="+mn-lt"/>
              </a:rPr>
              <a:t>employ</a:t>
            </a:r>
            <a:r>
              <a:rPr lang="en-US" sz="2000" spc="425" dirty="0">
                <a:latin typeface="+mn-lt"/>
              </a:rPr>
              <a:t> </a:t>
            </a:r>
            <a:r>
              <a:rPr lang="en-US" sz="2000" dirty="0">
                <a:latin typeface="+mn-lt"/>
              </a:rPr>
              <a:t>disabled</a:t>
            </a:r>
            <a:r>
              <a:rPr lang="en-US" sz="2000" spc="430" dirty="0">
                <a:latin typeface="+mn-lt"/>
              </a:rPr>
              <a:t> </a:t>
            </a:r>
            <a:r>
              <a:rPr lang="en-US" sz="2000" dirty="0">
                <a:latin typeface="+mn-lt"/>
              </a:rPr>
              <a:t>Texans</a:t>
            </a:r>
            <a:r>
              <a:rPr lang="en-US" sz="2000" spc="425" dirty="0">
                <a:latin typeface="+mn-lt"/>
              </a:rPr>
              <a:t> </a:t>
            </a:r>
            <a:r>
              <a:rPr lang="en-US" sz="2000" dirty="0">
                <a:latin typeface="+mn-lt"/>
              </a:rPr>
              <a:t>when</a:t>
            </a:r>
            <a:r>
              <a:rPr lang="en-US" sz="2000" spc="434" dirty="0">
                <a:latin typeface="+mn-lt"/>
              </a:rPr>
              <a:t> </a:t>
            </a:r>
            <a:r>
              <a:rPr lang="en-US" sz="2000" dirty="0">
                <a:latin typeface="+mn-lt"/>
              </a:rPr>
              <a:t>their</a:t>
            </a:r>
            <a:r>
              <a:rPr lang="en-US" sz="2000" spc="430" dirty="0">
                <a:latin typeface="+mn-lt"/>
              </a:rPr>
              <a:t> </a:t>
            </a:r>
            <a:r>
              <a:rPr lang="en-US" sz="2000" dirty="0">
                <a:latin typeface="+mn-lt"/>
              </a:rPr>
              <a:t>goods</a:t>
            </a:r>
            <a:r>
              <a:rPr lang="en-US" sz="2000" spc="430" dirty="0">
                <a:latin typeface="+mn-lt"/>
              </a:rPr>
              <a:t> </a:t>
            </a:r>
            <a:r>
              <a:rPr lang="en-US" sz="2000" spc="-25" dirty="0">
                <a:latin typeface="+mn-lt"/>
              </a:rPr>
              <a:t>and </a:t>
            </a:r>
            <a:r>
              <a:rPr lang="en-US" sz="2000" dirty="0">
                <a:latin typeface="+mn-lt"/>
              </a:rPr>
              <a:t>services</a:t>
            </a:r>
            <a:r>
              <a:rPr lang="en-US" sz="2000" spc="-35" dirty="0">
                <a:latin typeface="+mn-lt"/>
              </a:rPr>
              <a:t> </a:t>
            </a:r>
            <a:r>
              <a:rPr lang="en-US" sz="2000" dirty="0">
                <a:latin typeface="+mn-lt"/>
              </a:rPr>
              <a:t>meet the university’s needs</a:t>
            </a:r>
            <a:r>
              <a:rPr lang="en-US" sz="2000" spc="-5" dirty="0">
                <a:latin typeface="+mn-lt"/>
              </a:rPr>
              <a:t> </a:t>
            </a:r>
            <a:r>
              <a:rPr lang="en-US" sz="2000" dirty="0">
                <a:latin typeface="+mn-lt"/>
              </a:rPr>
              <a:t>in the</a:t>
            </a:r>
            <a:r>
              <a:rPr lang="en-US" sz="2000" spc="10" dirty="0">
                <a:latin typeface="+mn-lt"/>
              </a:rPr>
              <a:t> </a:t>
            </a:r>
            <a:r>
              <a:rPr lang="en-US" sz="2000" dirty="0">
                <a:latin typeface="+mn-lt"/>
              </a:rPr>
              <a:t>time</a:t>
            </a:r>
            <a:r>
              <a:rPr lang="en-US" sz="2000" spc="10" dirty="0">
                <a:latin typeface="+mn-lt"/>
              </a:rPr>
              <a:t> </a:t>
            </a:r>
            <a:r>
              <a:rPr lang="en-US" sz="2000" spc="-10" dirty="0">
                <a:latin typeface="+mn-lt"/>
              </a:rPr>
              <a:t>required.</a:t>
            </a:r>
          </a:p>
          <a:p>
            <a:pPr marL="354965" marR="5080" indent="-342900" algn="just">
              <a:spcBef>
                <a:spcPts val="525"/>
              </a:spcBef>
              <a:buFont typeface="Arial"/>
              <a:buChar char="•"/>
              <a:tabLst>
                <a:tab pos="355600" algn="l"/>
              </a:tabLst>
            </a:pPr>
            <a:r>
              <a:rPr lang="en-US" sz="2000" spc="-10" dirty="0">
                <a:latin typeface="+mn-lt"/>
              </a:rPr>
              <a:t>WorkQuest contracted with the State of Texas to facilitate this program.</a:t>
            </a:r>
            <a:endParaRPr lang="en-US" sz="2000" dirty="0">
              <a:latin typeface="+mn-lt"/>
            </a:endParaRPr>
          </a:p>
          <a:p>
            <a:pPr marL="354965" marR="5080" indent="-342900">
              <a:spcBef>
                <a:spcPts val="555"/>
              </a:spcBef>
              <a:buFont typeface="Arial"/>
              <a:buChar char="•"/>
              <a:tabLst>
                <a:tab pos="355600" algn="l"/>
              </a:tabLst>
            </a:pPr>
            <a:r>
              <a:rPr lang="en-US" sz="2000" dirty="0">
                <a:latin typeface="+mn-lt"/>
              </a:rPr>
              <a:t>Agencies</a:t>
            </a:r>
            <a:r>
              <a:rPr lang="en-US" sz="2000" spc="370" dirty="0">
                <a:latin typeface="+mn-lt"/>
              </a:rPr>
              <a:t> </a:t>
            </a:r>
            <a:r>
              <a:rPr lang="en-US" sz="2000" dirty="0">
                <a:latin typeface="+mn-lt"/>
              </a:rPr>
              <a:t>and</a:t>
            </a:r>
            <a:r>
              <a:rPr lang="en-US" sz="2000" spc="370" dirty="0">
                <a:latin typeface="+mn-lt"/>
              </a:rPr>
              <a:t> </a:t>
            </a:r>
            <a:r>
              <a:rPr lang="en-US" sz="2000" dirty="0">
                <a:latin typeface="+mn-lt"/>
              </a:rPr>
              <a:t>universities</a:t>
            </a:r>
            <a:r>
              <a:rPr lang="en-US" sz="2000" spc="375" dirty="0">
                <a:latin typeface="+mn-lt"/>
              </a:rPr>
              <a:t> </a:t>
            </a:r>
            <a:r>
              <a:rPr lang="en-US" sz="2000" dirty="0">
                <a:latin typeface="+mn-lt"/>
              </a:rPr>
              <a:t>must</a:t>
            </a:r>
            <a:r>
              <a:rPr lang="en-US" sz="2000" spc="380" dirty="0">
                <a:latin typeface="+mn-lt"/>
              </a:rPr>
              <a:t> </a:t>
            </a:r>
            <a:r>
              <a:rPr lang="en-US" sz="2000" dirty="0">
                <a:latin typeface="+mn-lt"/>
              </a:rPr>
              <a:t>report</a:t>
            </a:r>
            <a:r>
              <a:rPr lang="en-US" sz="2000" spc="380" dirty="0">
                <a:latin typeface="+mn-lt"/>
              </a:rPr>
              <a:t> </a:t>
            </a:r>
            <a:r>
              <a:rPr lang="en-US" sz="2000" dirty="0">
                <a:latin typeface="+mn-lt"/>
              </a:rPr>
              <a:t>monthly</a:t>
            </a:r>
            <a:r>
              <a:rPr lang="en-US" sz="2000" spc="390" dirty="0">
                <a:latin typeface="+mn-lt"/>
              </a:rPr>
              <a:t> </a:t>
            </a:r>
            <a:r>
              <a:rPr lang="en-US" sz="2000" dirty="0">
                <a:latin typeface="+mn-lt"/>
              </a:rPr>
              <a:t>why</a:t>
            </a:r>
            <a:r>
              <a:rPr lang="en-US" sz="2000" spc="385" dirty="0">
                <a:latin typeface="+mn-lt"/>
              </a:rPr>
              <a:t> </a:t>
            </a:r>
            <a:r>
              <a:rPr lang="en-US" sz="2000" dirty="0">
                <a:latin typeface="+mn-lt"/>
              </a:rPr>
              <a:t>it</a:t>
            </a:r>
            <a:r>
              <a:rPr lang="en-US" sz="2000" spc="380" dirty="0">
                <a:latin typeface="+mn-lt"/>
              </a:rPr>
              <a:t> </a:t>
            </a:r>
            <a:r>
              <a:rPr lang="en-US" sz="2000" dirty="0">
                <a:latin typeface="+mn-lt"/>
              </a:rPr>
              <a:t>did</a:t>
            </a:r>
            <a:r>
              <a:rPr lang="en-US" sz="2000" spc="390" dirty="0">
                <a:latin typeface="+mn-lt"/>
              </a:rPr>
              <a:t> </a:t>
            </a:r>
            <a:r>
              <a:rPr lang="en-US" sz="2000" spc="-25" dirty="0">
                <a:latin typeface="+mn-lt"/>
              </a:rPr>
              <a:t>not </a:t>
            </a:r>
            <a:r>
              <a:rPr lang="en-US" sz="2000" dirty="0">
                <a:latin typeface="+mn-lt"/>
              </a:rPr>
              <a:t>use</a:t>
            </a:r>
            <a:r>
              <a:rPr lang="en-US" sz="2000" spc="75" dirty="0">
                <a:latin typeface="+mn-lt"/>
              </a:rPr>
              <a:t> </a:t>
            </a:r>
            <a:r>
              <a:rPr lang="en-US" sz="2000" dirty="0">
                <a:latin typeface="+mn-lt"/>
              </a:rPr>
              <a:t>State</a:t>
            </a:r>
            <a:r>
              <a:rPr lang="en-US" sz="2000" spc="95" dirty="0">
                <a:latin typeface="+mn-lt"/>
              </a:rPr>
              <a:t> </a:t>
            </a:r>
            <a:r>
              <a:rPr lang="en-US" sz="2000" dirty="0">
                <a:latin typeface="+mn-lt"/>
              </a:rPr>
              <a:t>Use</a:t>
            </a:r>
            <a:r>
              <a:rPr lang="en-US" sz="2000" spc="85" dirty="0">
                <a:latin typeface="+mn-lt"/>
              </a:rPr>
              <a:t> </a:t>
            </a:r>
            <a:r>
              <a:rPr lang="en-US" sz="2000" dirty="0">
                <a:latin typeface="+mn-lt"/>
              </a:rPr>
              <a:t>Program</a:t>
            </a:r>
            <a:r>
              <a:rPr lang="en-US" sz="2000" spc="80" dirty="0">
                <a:latin typeface="+mn-lt"/>
              </a:rPr>
              <a:t> </a:t>
            </a:r>
            <a:r>
              <a:rPr lang="en-US" sz="2000" dirty="0">
                <a:latin typeface="+mn-lt"/>
              </a:rPr>
              <a:t>vendors</a:t>
            </a:r>
            <a:r>
              <a:rPr lang="en-US" sz="2000" spc="80" dirty="0">
                <a:latin typeface="+mn-lt"/>
              </a:rPr>
              <a:t> </a:t>
            </a:r>
            <a:r>
              <a:rPr lang="en-US" sz="2000" dirty="0">
                <a:latin typeface="+mn-lt"/>
              </a:rPr>
              <a:t>when</a:t>
            </a:r>
            <a:r>
              <a:rPr lang="en-US" sz="2000" spc="85" dirty="0">
                <a:latin typeface="+mn-lt"/>
              </a:rPr>
              <a:t> </a:t>
            </a:r>
            <a:r>
              <a:rPr lang="en-US" sz="2000" dirty="0">
                <a:latin typeface="+mn-lt"/>
              </a:rPr>
              <a:t>buying</a:t>
            </a:r>
            <a:r>
              <a:rPr lang="en-US" sz="2000" spc="75" dirty="0">
                <a:latin typeface="+mn-lt"/>
              </a:rPr>
              <a:t> </a:t>
            </a:r>
            <a:r>
              <a:rPr lang="en-US" sz="2000" dirty="0">
                <a:latin typeface="+mn-lt"/>
              </a:rPr>
              <a:t>the</a:t>
            </a:r>
            <a:r>
              <a:rPr lang="en-US" sz="2000" spc="100" dirty="0">
                <a:latin typeface="+mn-lt"/>
              </a:rPr>
              <a:t> </a:t>
            </a:r>
            <a:r>
              <a:rPr lang="en-US" sz="2000" dirty="0">
                <a:latin typeface="+mn-lt"/>
              </a:rPr>
              <a:t>same</a:t>
            </a:r>
            <a:r>
              <a:rPr lang="en-US" sz="2000" spc="85" dirty="0">
                <a:latin typeface="+mn-lt"/>
              </a:rPr>
              <a:t> </a:t>
            </a:r>
            <a:r>
              <a:rPr lang="en-US" sz="2000" dirty="0">
                <a:latin typeface="+mn-lt"/>
              </a:rPr>
              <a:t>goods</a:t>
            </a:r>
            <a:r>
              <a:rPr lang="en-US" sz="2000" spc="95" dirty="0">
                <a:latin typeface="+mn-lt"/>
              </a:rPr>
              <a:t> </a:t>
            </a:r>
            <a:r>
              <a:rPr lang="en-US" sz="2000" spc="-25" dirty="0">
                <a:latin typeface="+mn-lt"/>
              </a:rPr>
              <a:t>or </a:t>
            </a:r>
            <a:r>
              <a:rPr lang="en-US" sz="2000" dirty="0">
                <a:latin typeface="+mn-lt"/>
              </a:rPr>
              <a:t>services</a:t>
            </a:r>
            <a:r>
              <a:rPr lang="en-US" sz="2000" spc="-50" dirty="0">
                <a:latin typeface="+mn-lt"/>
              </a:rPr>
              <a:t> </a:t>
            </a:r>
            <a:r>
              <a:rPr lang="en-US" sz="2000" dirty="0">
                <a:latin typeface="+mn-lt"/>
              </a:rPr>
              <a:t>from</a:t>
            </a:r>
            <a:r>
              <a:rPr lang="en-US" sz="2000" spc="-30" dirty="0">
                <a:latin typeface="+mn-lt"/>
              </a:rPr>
              <a:t> </a:t>
            </a:r>
            <a:r>
              <a:rPr lang="en-US" sz="2000" dirty="0">
                <a:latin typeface="+mn-lt"/>
              </a:rPr>
              <a:t>other</a:t>
            </a:r>
            <a:r>
              <a:rPr lang="en-US" sz="2000" spc="-15" dirty="0">
                <a:latin typeface="+mn-lt"/>
              </a:rPr>
              <a:t> </a:t>
            </a:r>
            <a:r>
              <a:rPr lang="en-US" sz="2000" dirty="0">
                <a:latin typeface="+mn-lt"/>
              </a:rPr>
              <a:t>vendors.</a:t>
            </a:r>
            <a:r>
              <a:rPr lang="en-US" sz="2000" spc="-30" dirty="0">
                <a:latin typeface="+mn-lt"/>
              </a:rPr>
              <a:t> </a:t>
            </a:r>
            <a:r>
              <a:rPr lang="en-US" sz="2000" dirty="0">
                <a:latin typeface="+mn-lt"/>
              </a:rPr>
              <a:t>Price</a:t>
            </a:r>
            <a:r>
              <a:rPr lang="en-US" sz="2000" spc="-20" dirty="0">
                <a:latin typeface="+mn-lt"/>
              </a:rPr>
              <a:t> </a:t>
            </a:r>
            <a:r>
              <a:rPr lang="en-US" sz="2000" dirty="0">
                <a:latin typeface="+mn-lt"/>
              </a:rPr>
              <a:t>cannot</a:t>
            </a:r>
            <a:r>
              <a:rPr lang="en-US" sz="2000" spc="-5" dirty="0">
                <a:latin typeface="+mn-lt"/>
              </a:rPr>
              <a:t> </a:t>
            </a:r>
            <a:r>
              <a:rPr lang="en-US" sz="2000" dirty="0">
                <a:latin typeface="+mn-lt"/>
              </a:rPr>
              <a:t>be</a:t>
            </a:r>
            <a:r>
              <a:rPr lang="en-US" sz="2000" spc="-20" dirty="0">
                <a:latin typeface="+mn-lt"/>
              </a:rPr>
              <a:t> </a:t>
            </a:r>
            <a:r>
              <a:rPr lang="en-US" sz="2000" dirty="0">
                <a:latin typeface="+mn-lt"/>
              </a:rPr>
              <a:t>the</a:t>
            </a:r>
            <a:r>
              <a:rPr lang="en-US" sz="2000" spc="5" dirty="0">
                <a:latin typeface="+mn-lt"/>
              </a:rPr>
              <a:t> </a:t>
            </a:r>
            <a:r>
              <a:rPr lang="en-US" sz="2000" spc="-10" dirty="0">
                <a:latin typeface="+mn-lt"/>
              </a:rPr>
              <a:t>reason.</a:t>
            </a:r>
            <a:endParaRPr lang="en-US" sz="2000" dirty="0">
              <a:latin typeface="+mn-lt"/>
            </a:endParaRPr>
          </a:p>
          <a:p>
            <a:pPr marL="355600" indent="-342900">
              <a:spcBef>
                <a:spcPts val="550"/>
              </a:spcBef>
              <a:buFont typeface="Arial"/>
              <a:buChar char="•"/>
              <a:tabLst>
                <a:tab pos="355600" algn="l"/>
              </a:tabLst>
            </a:pPr>
            <a:r>
              <a:rPr lang="en-US" sz="2000" dirty="0">
                <a:latin typeface="+mn-lt"/>
              </a:rPr>
              <a:t>Requisition</a:t>
            </a:r>
            <a:r>
              <a:rPr lang="en-US" sz="2000" spc="-60" dirty="0">
                <a:latin typeface="+mn-lt"/>
              </a:rPr>
              <a:t> </a:t>
            </a:r>
            <a:r>
              <a:rPr lang="en-US" sz="2000" dirty="0">
                <a:latin typeface="+mn-lt"/>
              </a:rPr>
              <a:t>is</a:t>
            </a:r>
            <a:r>
              <a:rPr lang="en-US" sz="2000" spc="-40" dirty="0">
                <a:latin typeface="+mn-lt"/>
              </a:rPr>
              <a:t> </a:t>
            </a:r>
            <a:r>
              <a:rPr lang="en-US" sz="2000" dirty="0">
                <a:latin typeface="+mn-lt"/>
              </a:rPr>
              <a:t>used</a:t>
            </a:r>
            <a:r>
              <a:rPr lang="en-US" sz="2000" spc="-40" dirty="0">
                <a:latin typeface="+mn-lt"/>
              </a:rPr>
              <a:t> </a:t>
            </a:r>
            <a:r>
              <a:rPr lang="en-US" sz="2000" dirty="0">
                <a:latin typeface="+mn-lt"/>
              </a:rPr>
              <a:t>to</a:t>
            </a:r>
            <a:r>
              <a:rPr lang="en-US" sz="2000" spc="-45" dirty="0">
                <a:latin typeface="+mn-lt"/>
              </a:rPr>
              <a:t> </a:t>
            </a:r>
            <a:r>
              <a:rPr lang="en-US" sz="2000" dirty="0">
                <a:latin typeface="+mn-lt"/>
              </a:rPr>
              <a:t>gather</a:t>
            </a:r>
            <a:r>
              <a:rPr lang="en-US" sz="2000" spc="-30" dirty="0">
                <a:latin typeface="+mn-lt"/>
              </a:rPr>
              <a:t> </a:t>
            </a:r>
            <a:r>
              <a:rPr lang="en-US" sz="2000" dirty="0">
                <a:latin typeface="+mn-lt"/>
              </a:rPr>
              <a:t>this</a:t>
            </a:r>
            <a:r>
              <a:rPr lang="en-US" sz="2000" spc="-40" dirty="0">
                <a:latin typeface="+mn-lt"/>
              </a:rPr>
              <a:t> </a:t>
            </a:r>
            <a:r>
              <a:rPr lang="en-US" sz="2000" dirty="0">
                <a:latin typeface="+mn-lt"/>
              </a:rPr>
              <a:t>information</a:t>
            </a:r>
            <a:r>
              <a:rPr lang="en-US" sz="2000" spc="-50" dirty="0">
                <a:latin typeface="+mn-lt"/>
              </a:rPr>
              <a:t> </a:t>
            </a:r>
            <a:r>
              <a:rPr lang="en-US" sz="2000" dirty="0">
                <a:latin typeface="+mn-lt"/>
              </a:rPr>
              <a:t>for</a:t>
            </a:r>
            <a:r>
              <a:rPr lang="en-US" sz="2000" spc="-45" dirty="0">
                <a:latin typeface="+mn-lt"/>
              </a:rPr>
              <a:t> </a:t>
            </a:r>
            <a:r>
              <a:rPr lang="en-US" sz="2000" spc="-10" dirty="0">
                <a:latin typeface="+mn-lt"/>
              </a:rPr>
              <a:t>reporting.</a:t>
            </a:r>
            <a:endParaRPr lang="en-US" sz="2000" dirty="0">
              <a:latin typeface="+mn-lt"/>
            </a:endParaRPr>
          </a:p>
          <a:p>
            <a:pPr marL="355600" indent="-342900">
              <a:spcBef>
                <a:spcPts val="550"/>
              </a:spcBef>
              <a:buFont typeface="Arial"/>
              <a:buChar char="•"/>
              <a:tabLst>
                <a:tab pos="355600" algn="l"/>
              </a:tabLst>
            </a:pPr>
            <a:r>
              <a:rPr lang="en-US" sz="2000" dirty="0">
                <a:latin typeface="+mn-lt"/>
              </a:rPr>
              <a:t>Applies</a:t>
            </a:r>
            <a:r>
              <a:rPr lang="en-US" sz="2000" spc="-45" dirty="0">
                <a:latin typeface="+mn-lt"/>
              </a:rPr>
              <a:t> </a:t>
            </a:r>
            <a:r>
              <a:rPr lang="en-US" sz="2000" dirty="0">
                <a:latin typeface="+mn-lt"/>
              </a:rPr>
              <a:t>to</a:t>
            </a:r>
            <a:r>
              <a:rPr lang="en-US" sz="2000" spc="-40" dirty="0">
                <a:latin typeface="+mn-lt"/>
              </a:rPr>
              <a:t> </a:t>
            </a:r>
            <a:r>
              <a:rPr lang="en-US" sz="2000" dirty="0">
                <a:latin typeface="+mn-lt"/>
              </a:rPr>
              <a:t>state</a:t>
            </a:r>
            <a:r>
              <a:rPr lang="en-US" sz="2000" spc="-30" dirty="0">
                <a:latin typeface="+mn-lt"/>
              </a:rPr>
              <a:t> </a:t>
            </a:r>
            <a:r>
              <a:rPr lang="en-US" sz="2000" dirty="0">
                <a:latin typeface="+mn-lt"/>
              </a:rPr>
              <a:t>funds</a:t>
            </a:r>
            <a:r>
              <a:rPr lang="en-US" sz="2000" spc="-40" dirty="0">
                <a:latin typeface="+mn-lt"/>
              </a:rPr>
              <a:t> </a:t>
            </a:r>
            <a:r>
              <a:rPr lang="en-US" sz="2000" spc="-20" dirty="0">
                <a:latin typeface="+mn-lt"/>
              </a:rPr>
              <a:t>only.</a:t>
            </a:r>
            <a:endParaRPr lang="en-US" sz="2000" dirty="0">
              <a:latin typeface="+mn-lt"/>
            </a:endParaRPr>
          </a:p>
        </p:txBody>
      </p:sp>
    </p:spTree>
    <p:extLst>
      <p:ext uri="{BB962C8B-B14F-4D97-AF65-F5344CB8AC3E}">
        <p14:creationId xmlns:p14="http://schemas.microsoft.com/office/powerpoint/2010/main" val="375204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9913B-28E0-18B2-4C42-8D6411C93D54}"/>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B69D4D1E-23FB-A660-6E79-E27644B6C927}"/>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Employment after UH System</a:t>
            </a:r>
          </a:p>
        </p:txBody>
      </p:sp>
      <p:sp>
        <p:nvSpPr>
          <p:cNvPr id="7170" name="Text Placeholder 2">
            <a:extLst>
              <a:ext uri="{FF2B5EF4-FFF2-40B4-BE49-F238E27FC236}">
                <a16:creationId xmlns:a16="http://schemas.microsoft.com/office/drawing/2014/main" id="{81E5684B-22DC-BEC2-C4D6-B44CEECAF842}"/>
              </a:ext>
            </a:extLst>
          </p:cNvPr>
          <p:cNvSpPr>
            <a:spLocks noGrp="1" noChangeArrowheads="1"/>
          </p:cNvSpPr>
          <p:nvPr>
            <p:ph type="body" sz="quarter" idx="11"/>
          </p:nvPr>
        </p:nvSpPr>
        <p:spPr>
          <a:xfrm>
            <a:off x="347663" y="1760538"/>
            <a:ext cx="11487150" cy="4441825"/>
          </a:xfrm>
        </p:spPr>
        <p:txBody>
          <a:bodyPr/>
          <a:lstStyle/>
          <a:p>
            <a:pPr marL="354965" indent="-342265">
              <a:spcBef>
                <a:spcPts val="555"/>
              </a:spcBef>
              <a:buFont typeface="Arial"/>
              <a:buChar char="•"/>
              <a:tabLst>
                <a:tab pos="354965" algn="l"/>
                <a:tab pos="355600" algn="l"/>
              </a:tabLst>
            </a:pPr>
            <a:r>
              <a:rPr lang="en-US" sz="2000" b="1" spc="-35" dirty="0">
                <a:latin typeface="+mn-lt"/>
                <a:hlinkClick r:id="rId2"/>
              </a:rPr>
              <a:t>Texas</a:t>
            </a:r>
            <a:r>
              <a:rPr lang="en-US" sz="2000" b="1" spc="-55" dirty="0">
                <a:latin typeface="+mn-lt"/>
                <a:hlinkClick r:id="rId2"/>
              </a:rPr>
              <a:t> </a:t>
            </a:r>
            <a:r>
              <a:rPr lang="en-US" sz="2000" b="1" dirty="0">
                <a:latin typeface="+mn-lt"/>
                <a:hlinkClick r:id="rId2"/>
              </a:rPr>
              <a:t>Government</a:t>
            </a:r>
            <a:r>
              <a:rPr lang="en-US" sz="2000" b="1" spc="-70" dirty="0">
                <a:latin typeface="+mn-lt"/>
                <a:hlinkClick r:id="rId2"/>
              </a:rPr>
              <a:t> </a:t>
            </a:r>
            <a:r>
              <a:rPr lang="en-US" sz="2000" b="1" dirty="0">
                <a:latin typeface="+mn-lt"/>
                <a:hlinkClick r:id="rId2"/>
              </a:rPr>
              <a:t>Code</a:t>
            </a:r>
            <a:r>
              <a:rPr lang="en-US" sz="2000" b="1" spc="-45" dirty="0">
                <a:latin typeface="+mn-lt"/>
                <a:hlinkClick r:id="rId2"/>
              </a:rPr>
              <a:t> </a:t>
            </a:r>
            <a:r>
              <a:rPr lang="en-US" sz="2000" b="1" spc="-10" dirty="0">
                <a:latin typeface="+mn-lt"/>
                <a:hlinkClick r:id="rId2"/>
              </a:rPr>
              <a:t>572.069</a:t>
            </a:r>
            <a:endParaRPr lang="en-US" sz="2000" dirty="0">
              <a:latin typeface="+mn-lt"/>
            </a:endParaRPr>
          </a:p>
          <a:p>
            <a:pPr marL="354965" marR="5080" indent="-342900">
              <a:spcBef>
                <a:spcPts val="605"/>
              </a:spcBef>
              <a:buFont typeface="Arial"/>
              <a:buChar char="•"/>
              <a:tabLst>
                <a:tab pos="355600" algn="l"/>
              </a:tabLst>
            </a:pPr>
            <a:r>
              <a:rPr lang="en-US" sz="2000" dirty="0">
                <a:latin typeface="+mn-lt"/>
              </a:rPr>
              <a:t>UHS</a:t>
            </a:r>
            <a:r>
              <a:rPr lang="en-US" sz="2000" spc="445" dirty="0">
                <a:latin typeface="+mn-lt"/>
              </a:rPr>
              <a:t> </a:t>
            </a:r>
            <a:r>
              <a:rPr lang="en-US" sz="2000" dirty="0">
                <a:latin typeface="+mn-lt"/>
              </a:rPr>
              <a:t>employees</a:t>
            </a:r>
            <a:r>
              <a:rPr lang="en-US" sz="2000" spc="450" dirty="0">
                <a:latin typeface="+mn-lt"/>
              </a:rPr>
              <a:t> </a:t>
            </a:r>
            <a:r>
              <a:rPr lang="en-US" sz="2000" dirty="0">
                <a:latin typeface="+mn-lt"/>
              </a:rPr>
              <a:t>that</a:t>
            </a:r>
            <a:r>
              <a:rPr lang="en-US" sz="2000" spc="430" dirty="0">
                <a:latin typeface="+mn-lt"/>
              </a:rPr>
              <a:t> </a:t>
            </a:r>
            <a:r>
              <a:rPr lang="en-US" sz="2000" dirty="0">
                <a:latin typeface="+mn-lt"/>
              </a:rPr>
              <a:t>participate</a:t>
            </a:r>
            <a:r>
              <a:rPr lang="en-US" sz="2000" spc="450" dirty="0">
                <a:latin typeface="+mn-lt"/>
              </a:rPr>
              <a:t> </a:t>
            </a:r>
            <a:r>
              <a:rPr lang="en-US" sz="2000" dirty="0">
                <a:latin typeface="+mn-lt"/>
              </a:rPr>
              <a:t>in</a:t>
            </a:r>
            <a:r>
              <a:rPr lang="en-US" sz="2000" spc="445" dirty="0">
                <a:latin typeface="+mn-lt"/>
              </a:rPr>
              <a:t> </a:t>
            </a:r>
            <a:r>
              <a:rPr lang="en-US" sz="2000" dirty="0">
                <a:latin typeface="+mn-lt"/>
              </a:rPr>
              <a:t>a</a:t>
            </a:r>
            <a:r>
              <a:rPr lang="en-US" sz="2000" spc="455" dirty="0">
                <a:latin typeface="+mn-lt"/>
              </a:rPr>
              <a:t> </a:t>
            </a:r>
            <a:r>
              <a:rPr lang="en-US" sz="2000" dirty="0">
                <a:latin typeface="+mn-lt"/>
              </a:rPr>
              <a:t>procurement</a:t>
            </a:r>
            <a:r>
              <a:rPr lang="en-US" sz="2000" spc="450" dirty="0">
                <a:latin typeface="+mn-lt"/>
              </a:rPr>
              <a:t> </a:t>
            </a:r>
            <a:r>
              <a:rPr lang="en-US" sz="2000" spc="-25" dirty="0">
                <a:latin typeface="+mn-lt"/>
              </a:rPr>
              <a:t>or </a:t>
            </a:r>
            <a:r>
              <a:rPr lang="en-US" sz="2000" dirty="0">
                <a:latin typeface="+mn-lt"/>
              </a:rPr>
              <a:t>contract</a:t>
            </a:r>
            <a:r>
              <a:rPr lang="en-US" sz="2000" spc="114" dirty="0">
                <a:latin typeface="+mn-lt"/>
              </a:rPr>
              <a:t>  </a:t>
            </a:r>
            <a:r>
              <a:rPr lang="en-US" sz="2000" dirty="0">
                <a:latin typeface="+mn-lt"/>
              </a:rPr>
              <a:t>negotiation</a:t>
            </a:r>
            <a:r>
              <a:rPr lang="en-US" sz="2000" spc="110" dirty="0">
                <a:latin typeface="+mn-lt"/>
              </a:rPr>
              <a:t>  </a:t>
            </a:r>
            <a:r>
              <a:rPr lang="en-US" sz="2000" dirty="0">
                <a:latin typeface="+mn-lt"/>
              </a:rPr>
              <a:t>may</a:t>
            </a:r>
            <a:r>
              <a:rPr lang="en-US" sz="2000" spc="114" dirty="0">
                <a:latin typeface="+mn-lt"/>
              </a:rPr>
              <a:t>  </a:t>
            </a:r>
            <a:r>
              <a:rPr lang="en-US" sz="2000" dirty="0">
                <a:latin typeface="+mn-lt"/>
              </a:rPr>
              <a:t>not</a:t>
            </a:r>
            <a:r>
              <a:rPr lang="en-US" sz="2000" spc="114" dirty="0">
                <a:latin typeface="+mn-lt"/>
              </a:rPr>
              <a:t>  </a:t>
            </a:r>
            <a:r>
              <a:rPr lang="en-US" sz="2000" dirty="0">
                <a:latin typeface="+mn-lt"/>
              </a:rPr>
              <a:t>work</a:t>
            </a:r>
            <a:r>
              <a:rPr lang="en-US" sz="2000" spc="114" dirty="0">
                <a:latin typeface="+mn-lt"/>
              </a:rPr>
              <a:t>  </a:t>
            </a:r>
            <a:r>
              <a:rPr lang="en-US" sz="2000" dirty="0">
                <a:latin typeface="+mn-lt"/>
              </a:rPr>
              <a:t>for</a:t>
            </a:r>
            <a:r>
              <a:rPr lang="en-US" sz="2000" spc="114" dirty="0">
                <a:latin typeface="+mn-lt"/>
              </a:rPr>
              <a:t>  </a:t>
            </a:r>
            <a:r>
              <a:rPr lang="en-US" sz="2000" dirty="0">
                <a:latin typeface="+mn-lt"/>
              </a:rPr>
              <a:t>the</a:t>
            </a:r>
            <a:r>
              <a:rPr lang="en-US" sz="2000" spc="120" dirty="0">
                <a:latin typeface="+mn-lt"/>
              </a:rPr>
              <a:t>  </a:t>
            </a:r>
            <a:r>
              <a:rPr lang="en-US" sz="2000" spc="-10" dirty="0">
                <a:latin typeface="+mn-lt"/>
              </a:rPr>
              <a:t>chosen </a:t>
            </a:r>
            <a:r>
              <a:rPr lang="en-US" sz="2000" dirty="0">
                <a:latin typeface="+mn-lt"/>
              </a:rPr>
              <a:t>vendor</a:t>
            </a:r>
            <a:r>
              <a:rPr lang="en-US" sz="2000" spc="-75" dirty="0">
                <a:latin typeface="+mn-lt"/>
              </a:rPr>
              <a:t> </a:t>
            </a:r>
            <a:r>
              <a:rPr lang="en-US" sz="2000" dirty="0">
                <a:latin typeface="+mn-lt"/>
              </a:rPr>
              <a:t>for</a:t>
            </a:r>
            <a:r>
              <a:rPr lang="en-US" sz="2000" spc="-50" dirty="0">
                <a:latin typeface="+mn-lt"/>
              </a:rPr>
              <a:t> </a:t>
            </a:r>
            <a:r>
              <a:rPr lang="en-US" sz="2000" dirty="0">
                <a:latin typeface="+mn-lt"/>
              </a:rPr>
              <a:t>2</a:t>
            </a:r>
            <a:r>
              <a:rPr lang="en-US" sz="2000" spc="-60" dirty="0">
                <a:latin typeface="+mn-lt"/>
              </a:rPr>
              <a:t> </a:t>
            </a:r>
            <a:r>
              <a:rPr lang="en-US" sz="2000" dirty="0">
                <a:latin typeface="+mn-lt"/>
              </a:rPr>
              <a:t>years</a:t>
            </a:r>
            <a:r>
              <a:rPr lang="en-US" sz="2000" spc="-60" dirty="0">
                <a:latin typeface="+mn-lt"/>
              </a:rPr>
              <a:t> </a:t>
            </a:r>
            <a:r>
              <a:rPr lang="en-US" sz="2000" dirty="0">
                <a:latin typeface="+mn-lt"/>
              </a:rPr>
              <a:t>after</a:t>
            </a:r>
            <a:r>
              <a:rPr lang="en-US" sz="2000" spc="-75" dirty="0">
                <a:latin typeface="+mn-lt"/>
              </a:rPr>
              <a:t> </a:t>
            </a:r>
            <a:r>
              <a:rPr lang="en-US" sz="2000" dirty="0">
                <a:latin typeface="+mn-lt"/>
              </a:rPr>
              <a:t>leaving</a:t>
            </a:r>
            <a:r>
              <a:rPr lang="en-US" sz="2000" spc="-55" dirty="0">
                <a:latin typeface="+mn-lt"/>
              </a:rPr>
              <a:t> </a:t>
            </a:r>
            <a:r>
              <a:rPr lang="en-US" sz="2000" spc="-25" dirty="0">
                <a:latin typeface="+mn-lt"/>
              </a:rPr>
              <a:t>UHS</a:t>
            </a:r>
            <a:endParaRPr lang="en-US" sz="2000" dirty="0">
              <a:latin typeface="+mn-lt"/>
            </a:endParaRPr>
          </a:p>
          <a:p>
            <a:pPr marL="756285" lvl="1" indent="-287020">
              <a:lnSpc>
                <a:spcPct val="100000"/>
              </a:lnSpc>
              <a:spcBef>
                <a:spcPts val="650"/>
              </a:spcBef>
              <a:buFont typeface="Arial"/>
              <a:buChar char="–"/>
              <a:tabLst>
                <a:tab pos="756920" algn="l"/>
              </a:tabLst>
            </a:pPr>
            <a:r>
              <a:rPr lang="en-US" sz="2000" spc="-10" dirty="0">
                <a:cs typeface="Calibri"/>
              </a:rPr>
              <a:t>Participates</a:t>
            </a:r>
            <a:r>
              <a:rPr lang="en-US" sz="2000" spc="-90" dirty="0">
                <a:cs typeface="Calibri"/>
              </a:rPr>
              <a:t> </a:t>
            </a:r>
            <a:r>
              <a:rPr lang="en-US" sz="2000" dirty="0">
                <a:cs typeface="Calibri"/>
              </a:rPr>
              <a:t>in</a:t>
            </a:r>
            <a:r>
              <a:rPr lang="en-US" sz="2000" spc="-60" dirty="0">
                <a:cs typeface="Calibri"/>
              </a:rPr>
              <a:t> </a:t>
            </a:r>
            <a:r>
              <a:rPr lang="en-US" sz="2000" dirty="0">
                <a:cs typeface="Calibri"/>
              </a:rPr>
              <a:t>evaluation</a:t>
            </a:r>
            <a:r>
              <a:rPr lang="en-US" sz="2000" spc="-95" dirty="0">
                <a:cs typeface="Calibri"/>
              </a:rPr>
              <a:t> </a:t>
            </a:r>
            <a:r>
              <a:rPr lang="en-US" sz="2000" dirty="0">
                <a:cs typeface="Calibri"/>
              </a:rPr>
              <a:t>committee</a:t>
            </a:r>
            <a:r>
              <a:rPr lang="en-US" sz="2000" spc="-75" dirty="0">
                <a:cs typeface="Calibri"/>
              </a:rPr>
              <a:t> </a:t>
            </a:r>
            <a:r>
              <a:rPr lang="en-US" sz="2000" dirty="0">
                <a:cs typeface="Calibri"/>
              </a:rPr>
              <a:t>for</a:t>
            </a:r>
            <a:r>
              <a:rPr lang="en-US" sz="2000" spc="-60" dirty="0">
                <a:cs typeface="Calibri"/>
              </a:rPr>
              <a:t> </a:t>
            </a:r>
            <a:r>
              <a:rPr lang="en-US" sz="2000" spc="-10" dirty="0">
                <a:cs typeface="Calibri"/>
              </a:rPr>
              <a:t>RFP/RFQ</a:t>
            </a:r>
            <a:endParaRPr lang="en-US" sz="2000" dirty="0">
              <a:cs typeface="Calibri"/>
            </a:endParaRPr>
          </a:p>
          <a:p>
            <a:pPr marL="755650" marR="8255" lvl="1" indent="-286385">
              <a:lnSpc>
                <a:spcPct val="100000"/>
              </a:lnSpc>
              <a:spcBef>
                <a:spcPts val="645"/>
              </a:spcBef>
              <a:buFont typeface="Arial"/>
              <a:buChar char="–"/>
              <a:tabLst>
                <a:tab pos="756920" algn="l"/>
                <a:tab pos="2113915" algn="l"/>
                <a:tab pos="2553970" algn="l"/>
                <a:tab pos="3968115" algn="l"/>
                <a:tab pos="5132705" algn="l"/>
                <a:tab pos="5713095" algn="l"/>
                <a:tab pos="6659880" algn="l"/>
              </a:tabLst>
            </a:pPr>
            <a:r>
              <a:rPr lang="en-US" sz="2000" spc="-10" dirty="0">
                <a:cs typeface="Calibri"/>
              </a:rPr>
              <a:t>Involved </a:t>
            </a:r>
            <a:r>
              <a:rPr lang="en-US" sz="2000" spc="-25" dirty="0">
                <a:cs typeface="Calibri"/>
              </a:rPr>
              <a:t>in </a:t>
            </a:r>
            <a:r>
              <a:rPr lang="en-US" sz="2000" spc="-10" dirty="0">
                <a:cs typeface="Calibri"/>
              </a:rPr>
              <a:t>selecting vendor </a:t>
            </a:r>
            <a:r>
              <a:rPr lang="en-US" sz="2000" spc="-25" dirty="0">
                <a:cs typeface="Calibri"/>
              </a:rPr>
              <a:t>for </a:t>
            </a:r>
            <a:r>
              <a:rPr lang="en-US" sz="2000" spc="-10" dirty="0">
                <a:cs typeface="Calibri"/>
              </a:rPr>
              <a:t>other </a:t>
            </a:r>
            <a:r>
              <a:rPr lang="en-US" sz="2000" spc="-20" dirty="0">
                <a:cs typeface="Calibri"/>
              </a:rPr>
              <a:t>purchases </a:t>
            </a:r>
            <a:r>
              <a:rPr lang="en-US" sz="2000" dirty="0">
                <a:cs typeface="Calibri"/>
              </a:rPr>
              <a:t>(ITB,</a:t>
            </a:r>
            <a:r>
              <a:rPr lang="en-US" sz="2000" spc="-75" dirty="0">
                <a:cs typeface="Calibri"/>
              </a:rPr>
              <a:t> </a:t>
            </a:r>
            <a:r>
              <a:rPr lang="en-US" sz="2000" dirty="0">
                <a:cs typeface="Calibri"/>
              </a:rPr>
              <a:t>informal</a:t>
            </a:r>
            <a:r>
              <a:rPr lang="en-US" sz="2000" spc="-50" dirty="0">
                <a:cs typeface="Calibri"/>
              </a:rPr>
              <a:t> </a:t>
            </a:r>
            <a:r>
              <a:rPr lang="en-US" sz="2000" dirty="0">
                <a:cs typeface="Calibri"/>
              </a:rPr>
              <a:t>bid,</a:t>
            </a:r>
            <a:r>
              <a:rPr lang="en-US" sz="2000" spc="-45" dirty="0">
                <a:cs typeface="Calibri"/>
              </a:rPr>
              <a:t> </a:t>
            </a:r>
            <a:r>
              <a:rPr lang="en-US" sz="2000" dirty="0">
                <a:cs typeface="Calibri"/>
              </a:rPr>
              <a:t>sole</a:t>
            </a:r>
            <a:r>
              <a:rPr lang="en-US" sz="2000" spc="-55" dirty="0">
                <a:cs typeface="Calibri"/>
              </a:rPr>
              <a:t> </a:t>
            </a:r>
            <a:r>
              <a:rPr lang="en-US" sz="2000" dirty="0">
                <a:cs typeface="Calibri"/>
              </a:rPr>
              <a:t>source,</a:t>
            </a:r>
            <a:r>
              <a:rPr lang="en-US" sz="2000" spc="-60" dirty="0">
                <a:cs typeface="Calibri"/>
              </a:rPr>
              <a:t> </a:t>
            </a:r>
            <a:r>
              <a:rPr lang="en-US" sz="2000" spc="-10" dirty="0">
                <a:cs typeface="Calibri"/>
              </a:rPr>
              <a:t>emergency)</a:t>
            </a:r>
            <a:endParaRPr lang="en-US" sz="2000" dirty="0">
              <a:cs typeface="Calibri"/>
            </a:endParaRPr>
          </a:p>
          <a:p>
            <a:pPr marL="756285" lvl="1" indent="-287020">
              <a:lnSpc>
                <a:spcPct val="100000"/>
              </a:lnSpc>
              <a:spcBef>
                <a:spcPts val="650"/>
              </a:spcBef>
              <a:buFont typeface="Arial"/>
              <a:buChar char="–"/>
              <a:tabLst>
                <a:tab pos="756920" algn="l"/>
              </a:tabLst>
            </a:pPr>
            <a:r>
              <a:rPr lang="en-US" sz="2000" dirty="0">
                <a:cs typeface="Calibri"/>
              </a:rPr>
              <a:t>Signs</a:t>
            </a:r>
            <a:r>
              <a:rPr lang="en-US" sz="2000" spc="-55" dirty="0">
                <a:cs typeface="Calibri"/>
              </a:rPr>
              <a:t> </a:t>
            </a:r>
            <a:r>
              <a:rPr lang="en-US" sz="2000" dirty="0">
                <a:cs typeface="Calibri"/>
              </a:rPr>
              <a:t>or</a:t>
            </a:r>
            <a:r>
              <a:rPr lang="en-US" sz="2000" spc="-50" dirty="0">
                <a:cs typeface="Calibri"/>
              </a:rPr>
              <a:t> </a:t>
            </a:r>
            <a:r>
              <a:rPr lang="en-US" sz="2000" dirty="0">
                <a:cs typeface="Calibri"/>
              </a:rPr>
              <a:t>negotiates</a:t>
            </a:r>
            <a:r>
              <a:rPr lang="en-US" sz="2000" spc="-80" dirty="0">
                <a:cs typeface="Calibri"/>
              </a:rPr>
              <a:t> </a:t>
            </a:r>
            <a:r>
              <a:rPr lang="en-US" sz="2000" spc="-10" dirty="0">
                <a:cs typeface="Calibri"/>
              </a:rPr>
              <a:t>contract</a:t>
            </a:r>
            <a:r>
              <a:rPr lang="en-US" sz="2000" spc="-65" dirty="0">
                <a:cs typeface="Calibri"/>
              </a:rPr>
              <a:t> </a:t>
            </a:r>
            <a:r>
              <a:rPr lang="en-US" sz="2000" dirty="0">
                <a:cs typeface="Calibri"/>
              </a:rPr>
              <a:t>for</a:t>
            </a:r>
            <a:r>
              <a:rPr lang="en-US" sz="2000" spc="-45" dirty="0">
                <a:cs typeface="Calibri"/>
              </a:rPr>
              <a:t> </a:t>
            </a:r>
            <a:r>
              <a:rPr lang="en-US" sz="2000" spc="-25" dirty="0">
                <a:cs typeface="Calibri"/>
              </a:rPr>
              <a:t>UHS</a:t>
            </a:r>
            <a:endParaRPr lang="en-US" sz="2000" dirty="0"/>
          </a:p>
          <a:p>
            <a:pPr eaLnBrk="1" hangingPunct="1"/>
            <a:endParaRPr lang="en-US" altLang="en-US" sz="1400" dirty="0"/>
          </a:p>
        </p:txBody>
      </p:sp>
    </p:spTree>
    <p:extLst>
      <p:ext uri="{BB962C8B-B14F-4D97-AF65-F5344CB8AC3E}">
        <p14:creationId xmlns:p14="http://schemas.microsoft.com/office/powerpoint/2010/main" val="339280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Placeholder 1">
            <a:extLst>
              <a:ext uri="{FF2B5EF4-FFF2-40B4-BE49-F238E27FC236}">
                <a16:creationId xmlns:a16="http://schemas.microsoft.com/office/drawing/2014/main" id="{527043A1-C467-129E-FF2B-3C4291F118DE}"/>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Training Topics</a:t>
            </a:r>
          </a:p>
        </p:txBody>
      </p:sp>
      <p:sp>
        <p:nvSpPr>
          <p:cNvPr id="7170" name="Text Placeholder 2">
            <a:extLst>
              <a:ext uri="{FF2B5EF4-FFF2-40B4-BE49-F238E27FC236}">
                <a16:creationId xmlns:a16="http://schemas.microsoft.com/office/drawing/2014/main" id="{878318D9-122A-6CA6-19CB-A4296D269718}"/>
              </a:ext>
            </a:extLst>
          </p:cNvPr>
          <p:cNvSpPr>
            <a:spLocks noGrp="1" noChangeArrowheads="1"/>
          </p:cNvSpPr>
          <p:nvPr>
            <p:ph type="body" sz="quarter" idx="11"/>
          </p:nvPr>
        </p:nvSpPr>
        <p:spPr>
          <a:xfrm>
            <a:off x="347663" y="1760538"/>
            <a:ext cx="11487150" cy="4441825"/>
          </a:xfrm>
        </p:spPr>
        <p:txBody>
          <a:bodyPr/>
          <a:lstStyle/>
          <a:p>
            <a:pPr marL="285750" indent="-285750" eaLnBrk="1" hangingPunct="1">
              <a:buFont typeface="Arial" panose="020B0604020202020204" pitchFamily="34" charset="0"/>
              <a:buChar char="•"/>
            </a:pPr>
            <a:r>
              <a:rPr lang="en-US" altLang="en-US" sz="2000" b="1" dirty="0">
                <a:latin typeface="+mn-lt"/>
              </a:rPr>
              <a:t>Conflict of Interest</a:t>
            </a:r>
          </a:p>
          <a:p>
            <a:pPr marL="971550" lvl="1" indent="-285750"/>
            <a:r>
              <a:rPr lang="en-US" altLang="en-US" sz="2000" dirty="0"/>
              <a:t>Accepting Gifts</a:t>
            </a:r>
          </a:p>
          <a:p>
            <a:pPr marL="971550" lvl="1" indent="-285750"/>
            <a:r>
              <a:rPr lang="en-US" altLang="en-US" sz="2000" dirty="0"/>
              <a:t>Prohibited Contracts</a:t>
            </a:r>
          </a:p>
          <a:p>
            <a:pPr marL="971550" lvl="1" indent="-285750"/>
            <a:r>
              <a:rPr lang="en-US" altLang="en-US" sz="2000" dirty="0"/>
              <a:t>Reporting Potential Conflicts</a:t>
            </a:r>
          </a:p>
          <a:p>
            <a:pPr marL="285750" indent="-285750">
              <a:buFont typeface="Arial" panose="020B0604020202020204" pitchFamily="34" charset="0"/>
              <a:buChar char="•"/>
            </a:pPr>
            <a:r>
              <a:rPr lang="en-US" altLang="en-US" sz="2000" b="1" dirty="0">
                <a:latin typeface="+mn-lt"/>
              </a:rPr>
              <a:t>Procurement</a:t>
            </a:r>
          </a:p>
          <a:p>
            <a:pPr marL="971550" lvl="1" indent="-285750"/>
            <a:r>
              <a:rPr lang="en-US" altLang="en-US" sz="2000" dirty="0"/>
              <a:t>State Procurement Laws</a:t>
            </a:r>
          </a:p>
          <a:p>
            <a:pPr marL="971550" lvl="1" indent="-285750"/>
            <a:r>
              <a:rPr lang="en-US" altLang="en-US" sz="2000" dirty="0"/>
              <a:t>Procurement and Contracting Process</a:t>
            </a:r>
          </a:p>
          <a:p>
            <a:pPr marL="971550" lvl="1" indent="-285750"/>
            <a:r>
              <a:rPr lang="en-US" altLang="en-US" sz="2000" dirty="0"/>
              <a:t>Pre-approval required for certain contracts and POs</a:t>
            </a:r>
          </a:p>
          <a:p>
            <a:pPr marL="971550" lvl="1" indent="-285750"/>
            <a:r>
              <a:rPr lang="en-US" altLang="en-US" sz="2000" dirty="0"/>
              <a:t>Fund Types and Uses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F1297-2C3E-E80F-1499-A71B4E92B792}"/>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844DB3B6-4D1B-44F4-5EA1-BE39373A1832}"/>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Determining Requirement Value</a:t>
            </a:r>
          </a:p>
        </p:txBody>
      </p:sp>
      <p:sp>
        <p:nvSpPr>
          <p:cNvPr id="7170" name="Text Placeholder 2">
            <a:extLst>
              <a:ext uri="{FF2B5EF4-FFF2-40B4-BE49-F238E27FC236}">
                <a16:creationId xmlns:a16="http://schemas.microsoft.com/office/drawing/2014/main" id="{A160377C-B9A2-F428-1BDA-F7DE71AC5224}"/>
              </a:ext>
            </a:extLst>
          </p:cNvPr>
          <p:cNvSpPr>
            <a:spLocks noGrp="1" noChangeArrowheads="1"/>
          </p:cNvSpPr>
          <p:nvPr>
            <p:ph type="body" sz="quarter" idx="11"/>
          </p:nvPr>
        </p:nvSpPr>
        <p:spPr>
          <a:xfrm>
            <a:off x="347663" y="1760538"/>
            <a:ext cx="11487150" cy="4441825"/>
          </a:xfrm>
        </p:spPr>
        <p:txBody>
          <a:bodyPr/>
          <a:lstStyle/>
          <a:p>
            <a:pPr marL="355600" indent="-342900">
              <a:spcBef>
                <a:spcPts val="555"/>
              </a:spcBef>
              <a:buFont typeface="Arial" panose="020B0604020202020204" pitchFamily="34" charset="0"/>
              <a:buChar char="•"/>
              <a:tabLst>
                <a:tab pos="354965" algn="l"/>
                <a:tab pos="355600" algn="l"/>
              </a:tabLst>
            </a:pPr>
            <a:r>
              <a:rPr lang="en-US" sz="2000" spc="-35" dirty="0">
                <a:latin typeface="+mn-lt"/>
              </a:rPr>
              <a:t>The requirement value should include the total expected expense for the base contract term and the execution of renewal options contemplated over the  life of the contract, which generally should not exceed 5 years without retesting the market.</a:t>
            </a:r>
          </a:p>
          <a:p>
            <a:pPr marL="355600" indent="-342900">
              <a:spcBef>
                <a:spcPts val="555"/>
              </a:spcBef>
              <a:buFont typeface="Arial" panose="020B0604020202020204" pitchFamily="34" charset="0"/>
              <a:buChar char="•"/>
              <a:tabLst>
                <a:tab pos="354965" algn="l"/>
                <a:tab pos="355600" algn="l"/>
              </a:tabLst>
            </a:pPr>
            <a:r>
              <a:rPr lang="en-US" sz="2000" spc="-35" dirty="0">
                <a:latin typeface="+mn-lt"/>
              </a:rPr>
              <a:t>The requirement value and the Purchasing Thresholds are used to determine the required procurement type.</a:t>
            </a:r>
          </a:p>
          <a:p>
            <a:pPr marL="355600" indent="-342900">
              <a:spcBef>
                <a:spcPts val="555"/>
              </a:spcBef>
              <a:buFont typeface="Arial" panose="020B0604020202020204" pitchFamily="34" charset="0"/>
              <a:buChar char="•"/>
              <a:tabLst>
                <a:tab pos="354965" algn="l"/>
                <a:tab pos="355600" algn="l"/>
              </a:tabLst>
            </a:pPr>
            <a:r>
              <a:rPr lang="en-US" sz="2000" spc="-35" dirty="0">
                <a:latin typeface="+mn-lt"/>
              </a:rPr>
              <a:t>Procurements should not be split to avoid purchasing threshold or reporting requirements.</a:t>
            </a:r>
            <a:endParaRPr lang="en-US" sz="2000" dirty="0">
              <a:latin typeface="+mn-lt"/>
            </a:endParaRPr>
          </a:p>
        </p:txBody>
      </p:sp>
    </p:spTree>
    <p:extLst>
      <p:ext uri="{BB962C8B-B14F-4D97-AF65-F5344CB8AC3E}">
        <p14:creationId xmlns:p14="http://schemas.microsoft.com/office/powerpoint/2010/main" val="550510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A5343-3750-13A9-042A-C29613B5B2AF}"/>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57B2600E-EE4D-8B8A-063A-6F6672BF7600}"/>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Procurement Methods</a:t>
            </a:r>
          </a:p>
        </p:txBody>
      </p:sp>
      <p:graphicFrame>
        <p:nvGraphicFramePr>
          <p:cNvPr id="4" name="Table 3">
            <a:extLst>
              <a:ext uri="{FF2B5EF4-FFF2-40B4-BE49-F238E27FC236}">
                <a16:creationId xmlns:a16="http://schemas.microsoft.com/office/drawing/2014/main" id="{5B5952C6-DC80-981F-B967-736F5CF1ADC7}"/>
              </a:ext>
            </a:extLst>
          </p:cNvPr>
          <p:cNvGraphicFramePr>
            <a:graphicFrameLocks noGrp="1"/>
          </p:cNvGraphicFramePr>
          <p:nvPr>
            <p:extLst>
              <p:ext uri="{D42A27DB-BD31-4B8C-83A1-F6EECF244321}">
                <p14:modId xmlns:p14="http://schemas.microsoft.com/office/powerpoint/2010/main" val="3799698318"/>
              </p:ext>
            </p:extLst>
          </p:nvPr>
        </p:nvGraphicFramePr>
        <p:xfrm>
          <a:off x="357188" y="2157466"/>
          <a:ext cx="11487148" cy="2657367"/>
        </p:xfrm>
        <a:graphic>
          <a:graphicData uri="http://schemas.openxmlformats.org/drawingml/2006/table">
            <a:tbl>
              <a:tblPr firstRow="1" bandRow="1">
                <a:tableStyleId>{5C22544A-7EE6-4342-B048-85BDC9FD1C3A}</a:tableStyleId>
              </a:tblPr>
              <a:tblGrid>
                <a:gridCol w="1403069">
                  <a:extLst>
                    <a:ext uri="{9D8B030D-6E8A-4147-A177-3AD203B41FA5}">
                      <a16:colId xmlns:a16="http://schemas.microsoft.com/office/drawing/2014/main" val="445653077"/>
                    </a:ext>
                  </a:extLst>
                </a:gridCol>
                <a:gridCol w="1563046">
                  <a:extLst>
                    <a:ext uri="{9D8B030D-6E8A-4147-A177-3AD203B41FA5}">
                      <a16:colId xmlns:a16="http://schemas.microsoft.com/office/drawing/2014/main" val="2482838728"/>
                    </a:ext>
                  </a:extLst>
                </a:gridCol>
                <a:gridCol w="1632155">
                  <a:extLst>
                    <a:ext uri="{9D8B030D-6E8A-4147-A177-3AD203B41FA5}">
                      <a16:colId xmlns:a16="http://schemas.microsoft.com/office/drawing/2014/main" val="4238622642"/>
                    </a:ext>
                  </a:extLst>
                </a:gridCol>
                <a:gridCol w="2349910">
                  <a:extLst>
                    <a:ext uri="{9D8B030D-6E8A-4147-A177-3AD203B41FA5}">
                      <a16:colId xmlns:a16="http://schemas.microsoft.com/office/drawing/2014/main" val="492207623"/>
                    </a:ext>
                  </a:extLst>
                </a:gridCol>
                <a:gridCol w="1184162">
                  <a:extLst>
                    <a:ext uri="{9D8B030D-6E8A-4147-A177-3AD203B41FA5}">
                      <a16:colId xmlns:a16="http://schemas.microsoft.com/office/drawing/2014/main" val="3068484352"/>
                    </a:ext>
                  </a:extLst>
                </a:gridCol>
                <a:gridCol w="1893335">
                  <a:extLst>
                    <a:ext uri="{9D8B030D-6E8A-4147-A177-3AD203B41FA5}">
                      <a16:colId xmlns:a16="http://schemas.microsoft.com/office/drawing/2014/main" val="3815599497"/>
                    </a:ext>
                  </a:extLst>
                </a:gridCol>
                <a:gridCol w="1461471">
                  <a:extLst>
                    <a:ext uri="{9D8B030D-6E8A-4147-A177-3AD203B41FA5}">
                      <a16:colId xmlns:a16="http://schemas.microsoft.com/office/drawing/2014/main" val="3823704510"/>
                    </a:ext>
                  </a:extLst>
                </a:gridCol>
              </a:tblGrid>
              <a:tr h="601249">
                <a:tc>
                  <a:txBody>
                    <a:bodyPr/>
                    <a:lstStyle/>
                    <a:p>
                      <a:pPr algn="ctr"/>
                      <a:r>
                        <a:rPr lang="en-US" sz="1400" dirty="0">
                          <a:latin typeface="Arial" panose="020B0604020202020204" pitchFamily="34" charset="0"/>
                        </a:rPr>
                        <a:t>Procurement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dirty="0">
                          <a:latin typeface="Arial" panose="020B0604020202020204" pitchFamily="34" charset="0"/>
                        </a:rPr>
                        <a:t>Only Federal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dirty="0">
                          <a:latin typeface="Arial" panose="020B0604020202020204" pitchFamily="34" charset="0"/>
                        </a:rPr>
                        <a:t>Only Non-Federal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dirty="0">
                          <a:latin typeface="Arial" panose="020B0604020202020204" pitchFamily="34" charset="0"/>
                        </a:rPr>
                        <a:t>Combined Federal and Non- Federal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dirty="0">
                          <a:latin typeface="Arial" panose="020B0604020202020204" pitchFamily="34" charset="0"/>
                        </a:rPr>
                        <a:t>Competition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dirty="0">
                          <a:latin typeface="Arial" panose="020B0604020202020204" pitchFamily="34" charset="0"/>
                        </a:rPr>
                        <a:t>HUB Vendors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dirty="0">
                          <a:latin typeface="Arial" panose="020B0604020202020204" pitchFamily="34" charset="0"/>
                        </a:rPr>
                        <a:t>Methods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997263941"/>
                  </a:ext>
                </a:extLst>
              </a:tr>
              <a:tr h="429464">
                <a:tc>
                  <a:txBody>
                    <a:bodyPr/>
                    <a:lstStyle/>
                    <a:p>
                      <a:r>
                        <a:rPr lang="en-US" sz="1400" dirty="0">
                          <a:latin typeface="+mn-lt"/>
                        </a:rPr>
                        <a:t>Spot Purchase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400" dirty="0">
                          <a:latin typeface="+mn-lt"/>
                        </a:rPr>
                        <a:t>$0-$9,999.99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algn="l"/>
                      <a:r>
                        <a:rPr lang="en-US" sz="1400" dirty="0">
                          <a:latin typeface="+mn-lt"/>
                        </a:rPr>
                        <a:t>$0-$14,999.99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400" dirty="0">
                          <a:latin typeface="+mn-lt"/>
                        </a:rPr>
                        <a:t>$0-9,999.99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400" dirty="0">
                          <a:latin typeface="+mn-lt"/>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400" dirty="0">
                          <a:latin typeface="+mn-lt"/>
                        </a:rPr>
                        <a:t>Encouraged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400" dirty="0">
                          <a:latin typeface="+mn-lt"/>
                        </a:rPr>
                        <a:t>Voucher or P-Card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1504254920"/>
                  </a:ext>
                </a:extLst>
              </a:tr>
              <a:tr h="601249">
                <a:tc>
                  <a:txBody>
                    <a:bodyPr/>
                    <a:lstStyle/>
                    <a:p>
                      <a:r>
                        <a:rPr lang="en-US" sz="1400" dirty="0">
                          <a:latin typeface="+mn-lt"/>
                        </a:rPr>
                        <a:t>Informal Bid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107950" algn="l">
                        <a:lnSpc>
                          <a:spcPct val="100000"/>
                        </a:lnSpc>
                        <a:spcBef>
                          <a:spcPts val="5"/>
                        </a:spcBef>
                      </a:pPr>
                      <a:r>
                        <a:rPr lang="en-US" sz="1400" dirty="0">
                          <a:latin typeface="+mn-lt"/>
                          <a:cs typeface="Calibri"/>
                        </a:rPr>
                        <a:t>$10,000</a:t>
                      </a:r>
                      <a:r>
                        <a:rPr lang="en-US" sz="1400" spc="-50" dirty="0">
                          <a:latin typeface="+mn-lt"/>
                          <a:cs typeface="Calibri"/>
                        </a:rPr>
                        <a:t> - </a:t>
                      </a:r>
                      <a:r>
                        <a:rPr lang="en-US" sz="1400" spc="-10" dirty="0">
                          <a:latin typeface="+mn-lt"/>
                          <a:cs typeface="Calibri"/>
                        </a:rPr>
                        <a:t>$249,999.99</a:t>
                      </a:r>
                      <a:endParaRPr lang="en-US" sz="1400" dirty="0">
                        <a:latin typeface="+mn-lt"/>
                        <a:cs typeface="Calibri"/>
                      </a:endParaRPr>
                    </a:p>
                    <a:p>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48895" algn="l">
                        <a:lnSpc>
                          <a:spcPct val="100000"/>
                        </a:lnSpc>
                        <a:spcBef>
                          <a:spcPts val="5"/>
                        </a:spcBef>
                      </a:pPr>
                      <a:r>
                        <a:rPr lang="en-US" sz="1400" spc="-10" dirty="0">
                          <a:latin typeface="+mn-lt"/>
                          <a:cs typeface="Calibri"/>
                        </a:rPr>
                        <a:t>$15,000.00-</a:t>
                      </a:r>
                      <a:endParaRPr lang="en-US" sz="1400" dirty="0">
                        <a:latin typeface="+mn-lt"/>
                        <a:cs typeface="Calibri"/>
                      </a:endParaRPr>
                    </a:p>
                    <a:p>
                      <a:pPr marL="80645">
                        <a:lnSpc>
                          <a:spcPct val="100000"/>
                        </a:lnSpc>
                      </a:pPr>
                      <a:r>
                        <a:rPr lang="en-US" sz="1400" spc="-10" dirty="0">
                          <a:latin typeface="+mn-lt"/>
                          <a:cs typeface="Calibri"/>
                        </a:rPr>
                        <a:t>$25,000.00</a:t>
                      </a:r>
                      <a:endParaRPr lang="en-US" sz="1400" dirty="0">
                        <a:latin typeface="+mn-lt"/>
                        <a:cs typeface="Calibri"/>
                      </a:endParaRPr>
                    </a:p>
                    <a:p>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238125" indent="-238125" algn="l">
                        <a:lnSpc>
                          <a:spcPct val="100000"/>
                        </a:lnSpc>
                        <a:spcBef>
                          <a:spcPts val="5"/>
                        </a:spcBef>
                      </a:pPr>
                      <a:r>
                        <a:rPr lang="en-US" sz="1400" dirty="0">
                          <a:latin typeface="+mn-lt"/>
                          <a:cs typeface="Calibri"/>
                        </a:rPr>
                        <a:t>$10,000.00</a:t>
                      </a:r>
                      <a:r>
                        <a:rPr lang="en-US" sz="1400" spc="-50" dirty="0">
                          <a:latin typeface="+mn-lt"/>
                          <a:cs typeface="Calibri"/>
                        </a:rPr>
                        <a:t> -</a:t>
                      </a:r>
                      <a:endParaRPr lang="en-US" sz="1400" dirty="0">
                        <a:latin typeface="+mn-lt"/>
                        <a:cs typeface="Calibri"/>
                      </a:endParaRPr>
                    </a:p>
                    <a:p>
                      <a:pPr marL="296863" indent="-296863">
                        <a:lnSpc>
                          <a:spcPct val="100000"/>
                        </a:lnSpc>
                      </a:pPr>
                      <a:r>
                        <a:rPr lang="en-US" sz="1400" spc="-10" dirty="0">
                          <a:latin typeface="+mn-lt"/>
                          <a:cs typeface="Calibri"/>
                        </a:rPr>
                        <a:t>$25,000.00</a:t>
                      </a:r>
                      <a:endParaRPr lang="en-US" sz="1400" dirty="0">
                        <a:latin typeface="+mn-lt"/>
                        <a:cs typeface="Calibri"/>
                      </a:endParaRPr>
                    </a:p>
                    <a:p>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latin typeface="+mn-lt"/>
                          <a:cs typeface="Calibri"/>
                        </a:rPr>
                        <a:t>3</a:t>
                      </a:r>
                      <a:r>
                        <a:rPr lang="en-US" sz="1400" spc="-5" dirty="0">
                          <a:latin typeface="+mn-lt"/>
                          <a:cs typeface="Calibri"/>
                        </a:rPr>
                        <a:t> </a:t>
                      </a:r>
                      <a:r>
                        <a:rPr lang="en-US" sz="1400" spc="-10" dirty="0">
                          <a:latin typeface="+mn-lt"/>
                          <a:cs typeface="Calibri"/>
                        </a:rPr>
                        <a:t>Quotes</a:t>
                      </a:r>
                      <a:endParaRPr lang="en-US" sz="1400" dirty="0">
                        <a:latin typeface="+mn-lt"/>
                        <a:cs typeface="Calibri"/>
                      </a:endParaRPr>
                    </a:p>
                    <a:p>
                      <a:pPr algn="l"/>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spc="-10" dirty="0">
                          <a:latin typeface="+mn-lt"/>
                          <a:cs typeface="Calibri"/>
                        </a:rPr>
                        <a:t>Required</a:t>
                      </a:r>
                      <a:r>
                        <a:rPr lang="en-US" sz="1400" spc="-25" dirty="0">
                          <a:latin typeface="+mn-lt"/>
                          <a:cs typeface="Calibri"/>
                        </a:rPr>
                        <a:t> to </a:t>
                      </a:r>
                      <a:r>
                        <a:rPr lang="en-US" sz="1400" dirty="0">
                          <a:latin typeface="+mn-lt"/>
                          <a:cs typeface="Calibri"/>
                        </a:rPr>
                        <a:t>obtain</a:t>
                      </a:r>
                      <a:r>
                        <a:rPr lang="en-US" sz="1400" spc="-85" dirty="0">
                          <a:latin typeface="+mn-lt"/>
                          <a:cs typeface="Calibri"/>
                        </a:rPr>
                        <a:t> </a:t>
                      </a:r>
                      <a:r>
                        <a:rPr lang="en-US" sz="1400" spc="-50" dirty="0">
                          <a:latin typeface="+mn-lt"/>
                          <a:cs typeface="Calibri"/>
                        </a:rPr>
                        <a:t>2</a:t>
                      </a:r>
                      <a:endParaRPr lang="en-US" sz="1400" dirty="0">
                        <a:latin typeface="+mn-lt"/>
                        <a:cs typeface="Calibri"/>
                      </a:endParaRPr>
                    </a:p>
                    <a:p>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400" dirty="0">
                          <a:latin typeface="+mn-lt"/>
                        </a:rPr>
                        <a:t>Requisition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1742068652"/>
                  </a:ext>
                </a:extLst>
              </a:tr>
              <a:tr h="806438">
                <a:tc>
                  <a:txBody>
                    <a:bodyPr/>
                    <a:lstStyle/>
                    <a:p>
                      <a:r>
                        <a:rPr lang="en-US" sz="1400" dirty="0">
                          <a:latin typeface="+mn-lt"/>
                        </a:rPr>
                        <a:t>Formal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R="3810" algn="l">
                        <a:lnSpc>
                          <a:spcPct val="100000"/>
                        </a:lnSpc>
                        <a:spcBef>
                          <a:spcPts val="1430"/>
                        </a:spcBef>
                      </a:pPr>
                      <a:r>
                        <a:rPr lang="en-US" sz="1400" spc="-10" dirty="0">
                          <a:latin typeface="+mn-lt"/>
                          <a:cs typeface="Calibri"/>
                        </a:rPr>
                        <a:t>$250,000.00</a:t>
                      </a:r>
                      <a:endParaRPr lang="en-US" sz="1400" dirty="0">
                        <a:latin typeface="+mn-lt"/>
                        <a:cs typeface="Calibri"/>
                      </a:endParaRPr>
                    </a:p>
                    <a:p>
                      <a:pPr marR="3175" algn="l">
                        <a:lnSpc>
                          <a:spcPct val="100000"/>
                        </a:lnSpc>
                      </a:pPr>
                      <a:r>
                        <a:rPr lang="en-US" sz="1400" dirty="0">
                          <a:latin typeface="+mn-lt"/>
                          <a:cs typeface="Calibri"/>
                        </a:rPr>
                        <a:t>or</a:t>
                      </a:r>
                      <a:r>
                        <a:rPr lang="en-US" sz="1400" spc="-5" dirty="0">
                          <a:latin typeface="+mn-lt"/>
                          <a:cs typeface="Calibri"/>
                        </a:rPr>
                        <a:t> </a:t>
                      </a:r>
                      <a:r>
                        <a:rPr lang="en-US" sz="1400" spc="-20" dirty="0">
                          <a:latin typeface="+mn-lt"/>
                          <a:cs typeface="Calibri"/>
                        </a:rPr>
                        <a:t>more</a:t>
                      </a:r>
                      <a:endParaRPr lang="en-US" sz="1400" dirty="0">
                        <a:latin typeface="+mn-lt"/>
                        <a:cs typeface="Calibri"/>
                      </a:endParaRPr>
                    </a:p>
                    <a:p>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R="28575" algn="l">
                        <a:lnSpc>
                          <a:spcPct val="100000"/>
                        </a:lnSpc>
                        <a:spcBef>
                          <a:spcPts val="1430"/>
                        </a:spcBef>
                      </a:pPr>
                      <a:r>
                        <a:rPr lang="en-US" sz="1400" spc="-10" dirty="0">
                          <a:latin typeface="+mn-lt"/>
                          <a:cs typeface="Calibri"/>
                        </a:rPr>
                        <a:t>$25,000.01</a:t>
                      </a:r>
                      <a:endParaRPr lang="en-US" sz="1400" dirty="0">
                        <a:latin typeface="+mn-lt"/>
                        <a:cs typeface="Calibri"/>
                      </a:endParaRPr>
                    </a:p>
                    <a:p>
                      <a:pPr marR="30480" algn="l">
                        <a:lnSpc>
                          <a:spcPct val="100000"/>
                        </a:lnSpc>
                      </a:pPr>
                      <a:r>
                        <a:rPr lang="en-US" sz="1400" dirty="0">
                          <a:latin typeface="+mn-lt"/>
                          <a:cs typeface="Calibri"/>
                        </a:rPr>
                        <a:t>or</a:t>
                      </a:r>
                      <a:r>
                        <a:rPr lang="en-US" sz="1400" spc="-5" dirty="0">
                          <a:latin typeface="+mn-lt"/>
                          <a:cs typeface="Calibri"/>
                        </a:rPr>
                        <a:t> </a:t>
                      </a:r>
                      <a:r>
                        <a:rPr lang="en-US" sz="1400" spc="-20" dirty="0">
                          <a:latin typeface="+mn-lt"/>
                          <a:cs typeface="Calibri"/>
                        </a:rPr>
                        <a:t>more</a:t>
                      </a:r>
                      <a:endParaRPr lang="en-US" sz="1400" dirty="0">
                        <a:latin typeface="+mn-lt"/>
                        <a:cs typeface="Calibri"/>
                      </a:endParaRPr>
                    </a:p>
                    <a:p>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R="5080" algn="l">
                        <a:lnSpc>
                          <a:spcPct val="100000"/>
                        </a:lnSpc>
                        <a:spcBef>
                          <a:spcPts val="1430"/>
                        </a:spcBef>
                      </a:pPr>
                      <a:r>
                        <a:rPr lang="en-US" sz="1400" dirty="0">
                          <a:latin typeface="+mn-lt"/>
                          <a:cs typeface="Calibri"/>
                        </a:rPr>
                        <a:t>$25,000.01</a:t>
                      </a:r>
                      <a:r>
                        <a:rPr lang="en-US" sz="1400" spc="-45" dirty="0">
                          <a:latin typeface="+mn-lt"/>
                          <a:cs typeface="Calibri"/>
                        </a:rPr>
                        <a:t> </a:t>
                      </a:r>
                      <a:r>
                        <a:rPr lang="en-US" sz="1400" spc="-25" dirty="0">
                          <a:latin typeface="+mn-lt"/>
                          <a:cs typeface="Calibri"/>
                        </a:rPr>
                        <a:t>or </a:t>
                      </a:r>
                      <a:r>
                        <a:rPr lang="en-US" sz="1400" spc="-20" dirty="0">
                          <a:latin typeface="+mn-lt"/>
                          <a:cs typeface="Calibri"/>
                        </a:rPr>
                        <a:t>more</a:t>
                      </a:r>
                      <a:endParaRPr lang="en-US" sz="1400" dirty="0">
                        <a:latin typeface="+mn-lt"/>
                        <a:cs typeface="Calibri"/>
                      </a:endParaRPr>
                    </a:p>
                    <a:p>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spc="-25" dirty="0">
                          <a:latin typeface="+mn-lt"/>
                          <a:cs typeface="Calibri"/>
                        </a:rPr>
                        <a:t>Yes</a:t>
                      </a:r>
                      <a:endParaRPr lang="en-US" sz="1400" dirty="0">
                        <a:latin typeface="+mn-lt"/>
                        <a:cs typeface="Calibri"/>
                      </a:endParaRPr>
                    </a:p>
                    <a:p>
                      <a:pPr algn="l"/>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spc="-10" dirty="0">
                          <a:latin typeface="+mn-lt"/>
                          <a:cs typeface="Calibri"/>
                        </a:rPr>
                        <a:t>Requisition </a:t>
                      </a:r>
                      <a:r>
                        <a:rPr lang="en-US" sz="1400" dirty="0">
                          <a:latin typeface="+mn-lt"/>
                          <a:cs typeface="Calibri"/>
                        </a:rPr>
                        <a:t>after</a:t>
                      </a:r>
                      <a:r>
                        <a:rPr lang="en-US" sz="1400" spc="-70" dirty="0">
                          <a:latin typeface="+mn-lt"/>
                          <a:cs typeface="Calibri"/>
                        </a:rPr>
                        <a:t> </a:t>
                      </a:r>
                      <a:r>
                        <a:rPr lang="en-US" sz="1400" spc="-20" dirty="0">
                          <a:latin typeface="+mn-lt"/>
                          <a:cs typeface="Calibri"/>
                        </a:rPr>
                        <a:t>bids </a:t>
                      </a:r>
                      <a:r>
                        <a:rPr lang="en-US" sz="1400" spc="-10" dirty="0">
                          <a:latin typeface="+mn-lt"/>
                          <a:cs typeface="Calibri"/>
                        </a:rPr>
                        <a:t>evaluated</a:t>
                      </a:r>
                      <a:endParaRPr lang="en-US" sz="1400" dirty="0">
                        <a:latin typeface="+mn-lt"/>
                        <a:cs typeface="Calibri"/>
                      </a:endParaRPr>
                    </a:p>
                    <a:p>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spc="-10" dirty="0">
                          <a:latin typeface="+mn-lt"/>
                          <a:cs typeface="Calibri"/>
                        </a:rPr>
                        <a:t>Requisition </a:t>
                      </a:r>
                      <a:r>
                        <a:rPr lang="en-US" sz="1400" dirty="0">
                          <a:latin typeface="+mn-lt"/>
                          <a:cs typeface="Calibri"/>
                        </a:rPr>
                        <a:t>after</a:t>
                      </a:r>
                      <a:r>
                        <a:rPr lang="en-US" sz="1400" spc="-70" dirty="0">
                          <a:latin typeface="+mn-lt"/>
                          <a:cs typeface="Calibri"/>
                        </a:rPr>
                        <a:t> </a:t>
                      </a:r>
                      <a:r>
                        <a:rPr lang="en-US" sz="1400" spc="-20" dirty="0">
                          <a:latin typeface="+mn-lt"/>
                          <a:cs typeface="Calibri"/>
                        </a:rPr>
                        <a:t>bids </a:t>
                      </a:r>
                      <a:r>
                        <a:rPr lang="en-US" sz="1400" spc="-10" dirty="0">
                          <a:latin typeface="+mn-lt"/>
                          <a:cs typeface="Calibri"/>
                        </a:rPr>
                        <a:t>evaluated</a:t>
                      </a:r>
                      <a:endParaRPr lang="en-US" sz="1400" dirty="0">
                        <a:latin typeface="+mn-lt"/>
                        <a:cs typeface="Calibri"/>
                      </a:endParaRPr>
                    </a:p>
                    <a:p>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3216584558"/>
                  </a:ext>
                </a:extLst>
              </a:tr>
            </a:tbl>
          </a:graphicData>
        </a:graphic>
      </p:graphicFrame>
    </p:spTree>
    <p:extLst>
      <p:ext uri="{BB962C8B-B14F-4D97-AF65-F5344CB8AC3E}">
        <p14:creationId xmlns:p14="http://schemas.microsoft.com/office/powerpoint/2010/main" val="846935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2F225-96EB-3302-3FB6-4B759C92D626}"/>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01CA0A75-92E9-57DE-104B-BECD47FEF35E}"/>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Types of Formal Solicitations</a:t>
            </a:r>
          </a:p>
        </p:txBody>
      </p:sp>
      <p:graphicFrame>
        <p:nvGraphicFramePr>
          <p:cNvPr id="3" name="Table 2">
            <a:extLst>
              <a:ext uri="{FF2B5EF4-FFF2-40B4-BE49-F238E27FC236}">
                <a16:creationId xmlns:a16="http://schemas.microsoft.com/office/drawing/2014/main" id="{DE6E3814-D762-E223-7FC4-413DF4DA546D}"/>
              </a:ext>
            </a:extLst>
          </p:cNvPr>
          <p:cNvGraphicFramePr>
            <a:graphicFrameLocks noGrp="1"/>
          </p:cNvGraphicFramePr>
          <p:nvPr>
            <p:extLst>
              <p:ext uri="{D42A27DB-BD31-4B8C-83A1-F6EECF244321}">
                <p14:modId xmlns:p14="http://schemas.microsoft.com/office/powerpoint/2010/main" val="1037661716"/>
              </p:ext>
            </p:extLst>
          </p:nvPr>
        </p:nvGraphicFramePr>
        <p:xfrm>
          <a:off x="2503098" y="1700213"/>
          <a:ext cx="7911337" cy="4124498"/>
        </p:xfrm>
        <a:graphic>
          <a:graphicData uri="http://schemas.openxmlformats.org/drawingml/2006/table">
            <a:tbl>
              <a:tblPr firstRow="1" bandRow="1">
                <a:tableStyleId>{5C22544A-7EE6-4342-B048-85BDC9FD1C3A}</a:tableStyleId>
              </a:tblPr>
              <a:tblGrid>
                <a:gridCol w="1140163">
                  <a:extLst>
                    <a:ext uri="{9D8B030D-6E8A-4147-A177-3AD203B41FA5}">
                      <a16:colId xmlns:a16="http://schemas.microsoft.com/office/drawing/2014/main" val="3943676673"/>
                    </a:ext>
                  </a:extLst>
                </a:gridCol>
                <a:gridCol w="2257058">
                  <a:extLst>
                    <a:ext uri="{9D8B030D-6E8A-4147-A177-3AD203B41FA5}">
                      <a16:colId xmlns:a16="http://schemas.microsoft.com/office/drawing/2014/main" val="1962959372"/>
                    </a:ext>
                  </a:extLst>
                </a:gridCol>
                <a:gridCol w="2165380">
                  <a:extLst>
                    <a:ext uri="{9D8B030D-6E8A-4147-A177-3AD203B41FA5}">
                      <a16:colId xmlns:a16="http://schemas.microsoft.com/office/drawing/2014/main" val="3128007599"/>
                    </a:ext>
                  </a:extLst>
                </a:gridCol>
                <a:gridCol w="2348736">
                  <a:extLst>
                    <a:ext uri="{9D8B030D-6E8A-4147-A177-3AD203B41FA5}">
                      <a16:colId xmlns:a16="http://schemas.microsoft.com/office/drawing/2014/main" val="683345431"/>
                    </a:ext>
                  </a:extLst>
                </a:gridCol>
              </a:tblGrid>
              <a:tr h="577042">
                <a:tc>
                  <a:txBody>
                    <a:bodyPr/>
                    <a:lstStyle/>
                    <a:p>
                      <a:pPr algn="ctr"/>
                      <a:r>
                        <a:rPr lang="en-US" sz="1400" dirty="0">
                          <a:latin typeface="Arial" panose="020B0604020202020204" pitchFamily="34" charset="0"/>
                        </a:rPr>
                        <a:t>Type of Solicitation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dirty="0">
                          <a:latin typeface="Arial" panose="020B06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dirty="0">
                          <a:latin typeface="Arial" panose="020B0604020202020204" pitchFamily="34" charset="0"/>
                        </a:rPr>
                        <a:t>Minimum Posting Days on Electronic Business Daily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dirty="0">
                          <a:latin typeface="Arial" panose="020B0604020202020204" pitchFamily="34" charset="0"/>
                        </a:rPr>
                        <a:t>Selection Process</a:t>
                      </a:r>
                    </a:p>
                    <a:p>
                      <a:pPr algn="ctr"/>
                      <a:endParaRPr lang="en-US" sz="14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124074208"/>
                  </a:ext>
                </a:extLst>
              </a:tr>
              <a:tr h="577042">
                <a:tc>
                  <a:txBody>
                    <a:bodyPr/>
                    <a:lstStyle/>
                    <a:p>
                      <a:r>
                        <a:rPr lang="en-US" sz="1400" dirty="0">
                          <a:latin typeface="Arial" panose="020B0604020202020204" pitchFamily="34" charset="0"/>
                        </a:rPr>
                        <a:t>Invitation to Bid (ITB)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400" dirty="0">
                          <a:latin typeface="Arial" panose="020B0604020202020204" pitchFamily="34" charset="0"/>
                        </a:rPr>
                        <a:t>Common goods and simple services. (furniture, paper shredding)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algn="ctr"/>
                      <a:r>
                        <a:rPr lang="en-US" sz="1400" dirty="0">
                          <a:latin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400" dirty="0">
                          <a:latin typeface="Arial" panose="020B0604020202020204" pitchFamily="34" charset="0"/>
                        </a:rPr>
                        <a:t>Low bid wins, no negotiations.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1280680840"/>
                  </a:ext>
                </a:extLst>
              </a:tr>
              <a:tr h="1289858">
                <a:tc>
                  <a:txBody>
                    <a:bodyPr/>
                    <a:lstStyle/>
                    <a:p>
                      <a:r>
                        <a:rPr lang="en-US" sz="1400" dirty="0">
                          <a:latin typeface="Arial" panose="020B0604020202020204" pitchFamily="34" charset="0"/>
                        </a:rPr>
                        <a:t>Request for Proposal (RFP)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400" dirty="0">
                          <a:latin typeface="Arial" panose="020B0604020202020204" pitchFamily="34" charset="0"/>
                        </a:rPr>
                        <a:t>Complex goods and services requiring novel vendor solutions. </a:t>
                      </a:r>
                      <a:r>
                        <a:rPr lang="en-US" sz="1400" spc="-10" dirty="0">
                          <a:latin typeface="Arial" panose="020B0604020202020204" pitchFamily="34" charset="0"/>
                          <a:cs typeface="Calibri"/>
                        </a:rPr>
                        <a:t>(specialty equipment,</a:t>
                      </a:r>
                      <a:r>
                        <a:rPr lang="en-US" sz="1400" spc="500" dirty="0">
                          <a:latin typeface="Arial" panose="020B0604020202020204" pitchFamily="34" charset="0"/>
                          <a:cs typeface="Calibri"/>
                        </a:rPr>
                        <a:t> </a:t>
                      </a:r>
                      <a:r>
                        <a:rPr lang="en-US" sz="1400" spc="-10" dirty="0">
                          <a:latin typeface="Arial" panose="020B0604020202020204" pitchFamily="34" charset="0"/>
                          <a:cs typeface="Calibri"/>
                        </a:rPr>
                        <a:t>consulting, construction)</a:t>
                      </a:r>
                      <a:endParaRPr lang="en-US" sz="14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algn="ctr"/>
                      <a:r>
                        <a:rPr lang="en-US" sz="1400" dirty="0">
                          <a:latin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spc="-10" dirty="0">
                          <a:latin typeface="Arial" panose="020B0604020202020204" pitchFamily="34" charset="0"/>
                          <a:cs typeface="Calibri"/>
                        </a:rPr>
                        <a:t>Committee</a:t>
                      </a:r>
                      <a:r>
                        <a:rPr lang="en-US" sz="1400" spc="-25" dirty="0">
                          <a:latin typeface="Arial" panose="020B0604020202020204" pitchFamily="34" charset="0"/>
                          <a:cs typeface="Calibri"/>
                        </a:rPr>
                        <a:t> </a:t>
                      </a:r>
                      <a:r>
                        <a:rPr lang="en-US" sz="1400" spc="-10" dirty="0">
                          <a:latin typeface="Arial" panose="020B0604020202020204" pitchFamily="34" charset="0"/>
                          <a:cs typeface="Calibri"/>
                        </a:rPr>
                        <a:t>evaluates proposals</a:t>
                      </a:r>
                      <a:r>
                        <a:rPr lang="en-US" sz="1400" spc="-5" dirty="0">
                          <a:latin typeface="Arial" panose="020B0604020202020204" pitchFamily="34" charset="0"/>
                          <a:cs typeface="Calibri"/>
                        </a:rPr>
                        <a:t> </a:t>
                      </a:r>
                      <a:r>
                        <a:rPr lang="en-US" sz="1400" spc="-10" dirty="0">
                          <a:latin typeface="Arial" panose="020B0604020202020204" pitchFamily="34" charset="0"/>
                          <a:cs typeface="Calibri"/>
                        </a:rPr>
                        <a:t>against</a:t>
                      </a:r>
                      <a:r>
                        <a:rPr lang="en-US" sz="1400" spc="-40" dirty="0">
                          <a:latin typeface="Arial" panose="020B0604020202020204" pitchFamily="34" charset="0"/>
                          <a:cs typeface="Calibri"/>
                        </a:rPr>
                        <a:t> </a:t>
                      </a:r>
                      <a:r>
                        <a:rPr lang="en-US" sz="1400" spc="-25" dirty="0">
                          <a:latin typeface="Arial" panose="020B0604020202020204" pitchFamily="34" charset="0"/>
                          <a:cs typeface="Calibri"/>
                        </a:rPr>
                        <a:t>RFP </a:t>
                      </a:r>
                      <a:r>
                        <a:rPr lang="en-US" sz="1400" dirty="0">
                          <a:latin typeface="Arial" panose="020B0604020202020204" pitchFamily="34" charset="0"/>
                          <a:cs typeface="Calibri"/>
                        </a:rPr>
                        <a:t>criteria,</a:t>
                      </a:r>
                      <a:r>
                        <a:rPr lang="en-US" sz="1400" spc="-25" dirty="0">
                          <a:latin typeface="Arial" panose="020B0604020202020204" pitchFamily="34" charset="0"/>
                          <a:cs typeface="Calibri"/>
                        </a:rPr>
                        <a:t> </a:t>
                      </a:r>
                      <a:r>
                        <a:rPr lang="en-US" sz="1400" spc="-10" dirty="0">
                          <a:latin typeface="Arial" panose="020B0604020202020204" pitchFamily="34" charset="0"/>
                          <a:cs typeface="Calibri"/>
                        </a:rPr>
                        <a:t>including</a:t>
                      </a:r>
                      <a:r>
                        <a:rPr lang="en-US" sz="1400" spc="-75" dirty="0">
                          <a:latin typeface="Arial" panose="020B0604020202020204" pitchFamily="34" charset="0"/>
                          <a:cs typeface="Calibri"/>
                        </a:rPr>
                        <a:t> </a:t>
                      </a:r>
                      <a:r>
                        <a:rPr lang="en-US" sz="1400" dirty="0">
                          <a:latin typeface="Arial" panose="020B0604020202020204" pitchFamily="34" charset="0"/>
                          <a:cs typeface="Calibri"/>
                        </a:rPr>
                        <a:t>price;</a:t>
                      </a:r>
                      <a:r>
                        <a:rPr lang="en-US" sz="1400" spc="-15" dirty="0">
                          <a:latin typeface="Arial" panose="020B0604020202020204" pitchFamily="34" charset="0"/>
                          <a:cs typeface="Calibri"/>
                        </a:rPr>
                        <a:t> N</a:t>
                      </a:r>
                      <a:r>
                        <a:rPr lang="en-US" sz="1400" spc="-10" dirty="0">
                          <a:latin typeface="Arial" panose="020B0604020202020204" pitchFamily="34" charset="0"/>
                          <a:cs typeface="Calibri"/>
                        </a:rPr>
                        <a:t>egotiating is encouraged</a:t>
                      </a:r>
                      <a:endParaRPr lang="en-US" sz="1400" dirty="0">
                        <a:latin typeface="Arial" panose="020B0604020202020204" pitchFamily="34" charset="0"/>
                        <a:cs typeface="Calibri"/>
                      </a:endParaRPr>
                    </a:p>
                    <a:p>
                      <a:endParaRPr lang="en-US" sz="14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1889756814"/>
                  </a:ext>
                </a:extLst>
              </a:tr>
              <a:tr h="1289858">
                <a:tc>
                  <a:txBody>
                    <a:bodyPr/>
                    <a:lstStyle/>
                    <a:p>
                      <a:r>
                        <a:rPr lang="en-US" sz="1400" dirty="0">
                          <a:latin typeface="Arial" panose="020B0604020202020204" pitchFamily="34" charset="0"/>
                        </a:rPr>
                        <a:t>Request for Qualification (RFQ)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400" dirty="0">
                          <a:latin typeface="Arial" panose="020B0604020202020204" pitchFamily="34" charset="0"/>
                        </a:rPr>
                        <a:t>Professional Services as defined by Texas Statute. </a:t>
                      </a:r>
                      <a:r>
                        <a:rPr lang="en-US" sz="1400" spc="-10" dirty="0">
                          <a:latin typeface="Arial" panose="020B0604020202020204" pitchFamily="34" charset="0"/>
                          <a:cs typeface="Calibri"/>
                        </a:rPr>
                        <a:t>(Architect,</a:t>
                      </a:r>
                      <a:r>
                        <a:rPr lang="en-US" sz="1400" spc="-5" dirty="0">
                          <a:latin typeface="Arial" panose="020B0604020202020204" pitchFamily="34" charset="0"/>
                          <a:cs typeface="Calibri"/>
                        </a:rPr>
                        <a:t> </a:t>
                      </a:r>
                      <a:r>
                        <a:rPr lang="en-US" sz="1400" spc="-10" dirty="0">
                          <a:latin typeface="Arial" panose="020B0604020202020204" pitchFamily="34" charset="0"/>
                          <a:cs typeface="Calibri"/>
                        </a:rPr>
                        <a:t>engineer, physician)</a:t>
                      </a:r>
                      <a:endParaRPr lang="en-US" sz="14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algn="ctr"/>
                      <a:r>
                        <a:rPr lang="en-US" sz="1400" dirty="0">
                          <a:latin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spc="-10" dirty="0">
                          <a:latin typeface="Arial" panose="020B0604020202020204" pitchFamily="34" charset="0"/>
                          <a:cs typeface="Calibri"/>
                        </a:rPr>
                        <a:t>Committee</a:t>
                      </a:r>
                      <a:r>
                        <a:rPr lang="en-US" sz="1400" spc="-25" dirty="0">
                          <a:latin typeface="Arial" panose="020B0604020202020204" pitchFamily="34" charset="0"/>
                          <a:cs typeface="Calibri"/>
                        </a:rPr>
                        <a:t> </a:t>
                      </a:r>
                      <a:r>
                        <a:rPr lang="en-US" sz="1400" spc="-10" dirty="0">
                          <a:latin typeface="Arial" panose="020B0604020202020204" pitchFamily="34" charset="0"/>
                          <a:cs typeface="Calibri"/>
                        </a:rPr>
                        <a:t>evaluates qualifications</a:t>
                      </a:r>
                      <a:r>
                        <a:rPr lang="en-US" sz="1400" spc="-25" dirty="0">
                          <a:latin typeface="Arial" panose="020B0604020202020204" pitchFamily="34" charset="0"/>
                          <a:cs typeface="Calibri"/>
                        </a:rPr>
                        <a:t> </a:t>
                      </a:r>
                      <a:r>
                        <a:rPr lang="en-US" sz="1400" spc="-10" dirty="0">
                          <a:latin typeface="Arial" panose="020B0604020202020204" pitchFamily="34" charset="0"/>
                          <a:cs typeface="Calibri"/>
                        </a:rPr>
                        <a:t>against</a:t>
                      </a:r>
                      <a:r>
                        <a:rPr lang="en-US" sz="1400" spc="-35" dirty="0">
                          <a:latin typeface="Arial" panose="020B0604020202020204" pitchFamily="34" charset="0"/>
                          <a:cs typeface="Calibri"/>
                        </a:rPr>
                        <a:t> </a:t>
                      </a:r>
                      <a:r>
                        <a:rPr lang="en-US" sz="1400" spc="-25" dirty="0">
                          <a:latin typeface="Arial" panose="020B0604020202020204" pitchFamily="34" charset="0"/>
                          <a:cs typeface="Calibri"/>
                        </a:rPr>
                        <a:t>RFQ </a:t>
                      </a:r>
                      <a:r>
                        <a:rPr lang="en-US" sz="1400" dirty="0">
                          <a:latin typeface="Arial" panose="020B0604020202020204" pitchFamily="34" charset="0"/>
                          <a:cs typeface="Calibri"/>
                        </a:rPr>
                        <a:t>criteria,</a:t>
                      </a:r>
                      <a:r>
                        <a:rPr lang="en-US" sz="1400" spc="-55" dirty="0">
                          <a:latin typeface="Arial" panose="020B0604020202020204" pitchFamily="34" charset="0"/>
                          <a:cs typeface="Calibri"/>
                        </a:rPr>
                        <a:t> </a:t>
                      </a:r>
                      <a:r>
                        <a:rPr lang="en-US" sz="1400" spc="-10" dirty="0">
                          <a:latin typeface="Arial" panose="020B0604020202020204" pitchFamily="34" charset="0"/>
                          <a:cs typeface="Calibri"/>
                        </a:rPr>
                        <a:t>excluding</a:t>
                      </a:r>
                      <a:r>
                        <a:rPr lang="en-US" sz="1400" spc="-80" dirty="0">
                          <a:latin typeface="Arial" panose="020B0604020202020204" pitchFamily="34" charset="0"/>
                          <a:cs typeface="Calibri"/>
                        </a:rPr>
                        <a:t> </a:t>
                      </a:r>
                      <a:r>
                        <a:rPr lang="en-US" sz="1400" spc="-10" dirty="0">
                          <a:latin typeface="Arial" panose="020B0604020202020204" pitchFamily="34" charset="0"/>
                          <a:cs typeface="Calibri"/>
                        </a:rPr>
                        <a:t>price; Price is negotiated with the most qualified respondent.</a:t>
                      </a:r>
                      <a:endParaRPr lang="en-US" sz="1400" dirty="0">
                        <a:latin typeface="Arial" panose="020B0604020202020204" pitchFamily="34" charset="0"/>
                        <a:cs typeface="Calibri"/>
                      </a:endParaRPr>
                    </a:p>
                    <a:p>
                      <a:endParaRPr lang="en-US" sz="14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887758290"/>
                  </a:ext>
                </a:extLst>
              </a:tr>
            </a:tbl>
          </a:graphicData>
        </a:graphic>
      </p:graphicFrame>
    </p:spTree>
    <p:extLst>
      <p:ext uri="{BB962C8B-B14F-4D97-AF65-F5344CB8AC3E}">
        <p14:creationId xmlns:p14="http://schemas.microsoft.com/office/powerpoint/2010/main" val="1988555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98CEB-B0E2-8AB4-FF1C-F0A7860A1AB7}"/>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39A4454E-1DA7-EAA6-8744-08567D9107F1}"/>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Types of UHS Contracts</a:t>
            </a:r>
          </a:p>
        </p:txBody>
      </p:sp>
      <p:graphicFrame>
        <p:nvGraphicFramePr>
          <p:cNvPr id="2" name="Table 1">
            <a:extLst>
              <a:ext uri="{FF2B5EF4-FFF2-40B4-BE49-F238E27FC236}">
                <a16:creationId xmlns:a16="http://schemas.microsoft.com/office/drawing/2014/main" id="{B36F6317-6E70-440A-9E90-4766006649EA}"/>
              </a:ext>
            </a:extLst>
          </p:cNvPr>
          <p:cNvGraphicFramePr>
            <a:graphicFrameLocks noGrp="1"/>
          </p:cNvGraphicFramePr>
          <p:nvPr>
            <p:extLst>
              <p:ext uri="{D42A27DB-BD31-4B8C-83A1-F6EECF244321}">
                <p14:modId xmlns:p14="http://schemas.microsoft.com/office/powerpoint/2010/main" val="3464103809"/>
              </p:ext>
            </p:extLst>
          </p:nvPr>
        </p:nvGraphicFramePr>
        <p:xfrm>
          <a:off x="2292732" y="1700213"/>
          <a:ext cx="7606536" cy="3654023"/>
        </p:xfrm>
        <a:graphic>
          <a:graphicData uri="http://schemas.openxmlformats.org/drawingml/2006/table">
            <a:tbl>
              <a:tblPr firstRow="1" bandRow="1">
                <a:tableStyleId>{5C22544A-7EE6-4342-B048-85BDC9FD1C3A}</a:tableStyleId>
              </a:tblPr>
              <a:tblGrid>
                <a:gridCol w="2341286">
                  <a:extLst>
                    <a:ext uri="{9D8B030D-6E8A-4147-A177-3AD203B41FA5}">
                      <a16:colId xmlns:a16="http://schemas.microsoft.com/office/drawing/2014/main" val="2756684672"/>
                    </a:ext>
                  </a:extLst>
                </a:gridCol>
                <a:gridCol w="2632625">
                  <a:extLst>
                    <a:ext uri="{9D8B030D-6E8A-4147-A177-3AD203B41FA5}">
                      <a16:colId xmlns:a16="http://schemas.microsoft.com/office/drawing/2014/main" val="3309602287"/>
                    </a:ext>
                  </a:extLst>
                </a:gridCol>
                <a:gridCol w="2632625">
                  <a:extLst>
                    <a:ext uri="{9D8B030D-6E8A-4147-A177-3AD203B41FA5}">
                      <a16:colId xmlns:a16="http://schemas.microsoft.com/office/drawing/2014/main" val="2028479686"/>
                    </a:ext>
                  </a:extLst>
                </a:gridCol>
              </a:tblGrid>
              <a:tr h="621816">
                <a:tc>
                  <a:txBody>
                    <a:bodyPr/>
                    <a:lstStyle/>
                    <a:p>
                      <a:pPr algn="ctr"/>
                      <a:r>
                        <a:rPr lang="en-US" dirty="0">
                          <a:latin typeface="Arial" panose="020B0604020202020204" pitchFamily="34" charset="0"/>
                        </a:rPr>
                        <a:t>Contract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latin typeface="Arial" panose="020B0604020202020204" pitchFamily="34" charset="0"/>
                        </a:rPr>
                        <a:t>Type of Document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latin typeface="Arial" panose="020B0604020202020204" pitchFamily="34" charset="0"/>
                        </a:rPr>
                        <a:t>Document  Approver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61534882"/>
                  </a:ext>
                </a:extLst>
              </a:tr>
              <a:tr h="715582">
                <a:tc>
                  <a:txBody>
                    <a:bodyPr/>
                    <a:lstStyle/>
                    <a:p>
                      <a:pPr marL="31750" algn="l">
                        <a:lnSpc>
                          <a:spcPts val="1705"/>
                        </a:lnSpc>
                      </a:pPr>
                      <a:r>
                        <a:rPr lang="en-US" sz="1400" dirty="0">
                          <a:latin typeface="Arial" panose="020B0604020202020204" pitchFamily="34" charset="0"/>
                          <a:cs typeface="Calibri"/>
                        </a:rPr>
                        <a:t>Purchase</a:t>
                      </a:r>
                      <a:r>
                        <a:rPr lang="en-US" sz="1400" spc="-45" dirty="0">
                          <a:latin typeface="Arial" panose="020B0604020202020204" pitchFamily="34" charset="0"/>
                          <a:cs typeface="Calibri"/>
                        </a:rPr>
                        <a:t> </a:t>
                      </a:r>
                      <a:r>
                        <a:rPr lang="en-US" sz="1400" dirty="0">
                          <a:latin typeface="Arial" panose="020B0604020202020204" pitchFamily="34" charset="0"/>
                          <a:cs typeface="Calibri"/>
                        </a:rPr>
                        <a:t>goods,</a:t>
                      </a:r>
                      <a:r>
                        <a:rPr lang="en-US" sz="1400" spc="-40" dirty="0">
                          <a:latin typeface="Arial" panose="020B0604020202020204" pitchFamily="34" charset="0"/>
                          <a:cs typeface="Calibri"/>
                        </a:rPr>
                        <a:t> </a:t>
                      </a:r>
                      <a:r>
                        <a:rPr lang="en-US" sz="1400" spc="-10" dirty="0">
                          <a:latin typeface="Arial" panose="020B0604020202020204" pitchFamily="34" charset="0"/>
                          <a:cs typeface="Calibri"/>
                        </a:rPr>
                        <a:t>materials,</a:t>
                      </a:r>
                      <a:r>
                        <a:rPr lang="en-US" sz="1400" spc="-70" dirty="0">
                          <a:latin typeface="Arial" panose="020B0604020202020204" pitchFamily="34" charset="0"/>
                          <a:cs typeface="Calibri"/>
                        </a:rPr>
                        <a:t> </a:t>
                      </a:r>
                      <a:r>
                        <a:rPr lang="en-US" sz="1400" spc="-25" dirty="0">
                          <a:latin typeface="Arial" panose="020B0604020202020204" pitchFamily="34" charset="0"/>
                          <a:cs typeface="Calibri"/>
                        </a:rPr>
                        <a:t>or </a:t>
                      </a:r>
                      <a:r>
                        <a:rPr lang="en-US" sz="1400" spc="-10" dirty="0">
                          <a:latin typeface="Arial" panose="020B0604020202020204" pitchFamily="34" charset="0"/>
                          <a:cs typeface="Calibri"/>
                        </a:rPr>
                        <a:t>supplies</a:t>
                      </a:r>
                      <a:endParaRPr lang="en-US" sz="1400" dirty="0">
                        <a:latin typeface="Arial" panose="020B0604020202020204" pitchFamily="34" charset="0"/>
                        <a:cs typeface="Calibri"/>
                      </a:endParaRPr>
                    </a:p>
                    <a:p>
                      <a:pPr algn="l"/>
                      <a:endParaRPr lang="en-US" sz="14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l"/>
                      <a:r>
                        <a:rPr lang="en-US" sz="1400" dirty="0">
                          <a:latin typeface="Arial" panose="020B0604020202020204" pitchFamily="34" charset="0"/>
                        </a:rPr>
                        <a:t>Purchase Order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Calibri"/>
                        </a:rPr>
                        <a:t>Campus</a:t>
                      </a:r>
                      <a:r>
                        <a:rPr lang="en-US" sz="1400" spc="-50" dirty="0">
                          <a:latin typeface="Arial" panose="020B0604020202020204" pitchFamily="34" charset="0"/>
                          <a:cs typeface="Calibri"/>
                        </a:rPr>
                        <a:t> </a:t>
                      </a:r>
                      <a:r>
                        <a:rPr lang="en-US" sz="1400" spc="-10" dirty="0">
                          <a:latin typeface="Arial" panose="020B0604020202020204" pitchFamily="34" charset="0"/>
                          <a:cs typeface="Calibri"/>
                        </a:rPr>
                        <a:t>Purchasing</a:t>
                      </a:r>
                      <a:r>
                        <a:rPr lang="en-US" sz="1400" spc="-45" dirty="0">
                          <a:latin typeface="Arial" panose="020B0604020202020204" pitchFamily="34" charset="0"/>
                          <a:cs typeface="Calibri"/>
                        </a:rPr>
                        <a:t> </a:t>
                      </a:r>
                      <a:r>
                        <a:rPr lang="en-US" sz="1400" spc="-10" dirty="0">
                          <a:latin typeface="Arial" panose="020B0604020202020204" pitchFamily="34" charset="0"/>
                          <a:cs typeface="Calibri"/>
                        </a:rPr>
                        <a:t>Department</a:t>
                      </a:r>
                      <a:endParaRPr lang="en-US" sz="1400" dirty="0">
                        <a:latin typeface="Arial" panose="020B0604020202020204" pitchFamily="34" charset="0"/>
                        <a:cs typeface="Calibri"/>
                      </a:endParaRPr>
                    </a:p>
                    <a:p>
                      <a:pPr algn="l"/>
                      <a:endParaRPr lang="en-US" sz="14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3088271776"/>
                  </a:ext>
                </a:extLst>
              </a:tr>
              <a:tr h="917919">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spc="-10" dirty="0">
                          <a:latin typeface="Arial" panose="020B0604020202020204" pitchFamily="34" charset="0"/>
                          <a:cs typeface="Calibri"/>
                        </a:rPr>
                        <a:t>Procure</a:t>
                      </a:r>
                      <a:r>
                        <a:rPr lang="en-US" sz="1400" spc="-20" dirty="0">
                          <a:latin typeface="Arial" panose="020B0604020202020204" pitchFamily="34" charset="0"/>
                          <a:cs typeface="Calibri"/>
                        </a:rPr>
                        <a:t> </a:t>
                      </a:r>
                      <a:r>
                        <a:rPr lang="en-US" sz="1400" dirty="0">
                          <a:latin typeface="Arial" panose="020B0604020202020204" pitchFamily="34" charset="0"/>
                          <a:cs typeface="Calibri"/>
                        </a:rPr>
                        <a:t>services</a:t>
                      </a:r>
                      <a:r>
                        <a:rPr lang="en-US" sz="1400" spc="-20" dirty="0">
                          <a:latin typeface="Arial" panose="020B0604020202020204" pitchFamily="34" charset="0"/>
                          <a:cs typeface="Calibri"/>
                        </a:rPr>
                        <a:t> </a:t>
                      </a:r>
                      <a:r>
                        <a:rPr lang="en-US" sz="1400" dirty="0">
                          <a:latin typeface="Arial" panose="020B0604020202020204" pitchFamily="34" charset="0"/>
                          <a:cs typeface="Calibri"/>
                        </a:rPr>
                        <a:t>and</a:t>
                      </a:r>
                      <a:r>
                        <a:rPr lang="en-US" sz="1400" spc="-55" dirty="0">
                          <a:latin typeface="Arial" panose="020B0604020202020204" pitchFamily="34" charset="0"/>
                          <a:cs typeface="Calibri"/>
                        </a:rPr>
                        <a:t> </a:t>
                      </a:r>
                      <a:r>
                        <a:rPr lang="en-US" sz="1400" dirty="0">
                          <a:latin typeface="Arial" panose="020B0604020202020204" pitchFamily="34" charset="0"/>
                          <a:cs typeface="Calibri"/>
                        </a:rPr>
                        <a:t>other</a:t>
                      </a:r>
                      <a:r>
                        <a:rPr lang="en-US" sz="1400" spc="-25" dirty="0">
                          <a:latin typeface="Arial" panose="020B0604020202020204" pitchFamily="34" charset="0"/>
                          <a:cs typeface="Calibri"/>
                        </a:rPr>
                        <a:t> </a:t>
                      </a:r>
                      <a:r>
                        <a:rPr lang="en-US" sz="1400" spc="-10" dirty="0">
                          <a:latin typeface="Arial" panose="020B0604020202020204" pitchFamily="34" charset="0"/>
                          <a:cs typeface="Calibri"/>
                        </a:rPr>
                        <a:t>signed agreements</a:t>
                      </a:r>
                      <a:r>
                        <a:rPr lang="en-US" sz="1400" spc="-25" dirty="0">
                          <a:latin typeface="Arial" panose="020B0604020202020204" pitchFamily="34" charset="0"/>
                          <a:cs typeface="Calibri"/>
                        </a:rPr>
                        <a:t> </a:t>
                      </a:r>
                      <a:r>
                        <a:rPr lang="en-US" sz="1400" dirty="0">
                          <a:latin typeface="Arial" panose="020B0604020202020204" pitchFamily="34" charset="0"/>
                          <a:cs typeface="Calibri"/>
                        </a:rPr>
                        <a:t>that</a:t>
                      </a:r>
                      <a:r>
                        <a:rPr lang="en-US" sz="1400" spc="-50" dirty="0">
                          <a:latin typeface="Arial" panose="020B0604020202020204" pitchFamily="34" charset="0"/>
                          <a:cs typeface="Calibri"/>
                        </a:rPr>
                        <a:t> </a:t>
                      </a:r>
                      <a:r>
                        <a:rPr lang="en-US" sz="1400" dirty="0">
                          <a:latin typeface="Arial" panose="020B0604020202020204" pitchFamily="34" charset="0"/>
                          <a:cs typeface="Calibri"/>
                        </a:rPr>
                        <a:t>are</a:t>
                      </a:r>
                      <a:r>
                        <a:rPr lang="en-US" sz="1400" spc="-35" dirty="0">
                          <a:latin typeface="Arial" panose="020B0604020202020204" pitchFamily="34" charset="0"/>
                          <a:cs typeface="Calibri"/>
                        </a:rPr>
                        <a:t> </a:t>
                      </a:r>
                      <a:r>
                        <a:rPr lang="en-US" sz="1400" spc="-25" dirty="0">
                          <a:latin typeface="Arial" panose="020B0604020202020204" pitchFamily="34" charset="0"/>
                          <a:cs typeface="Calibri"/>
                        </a:rPr>
                        <a:t>NOT</a:t>
                      </a:r>
                      <a:r>
                        <a:rPr lang="en-US" sz="1400" spc="500" dirty="0">
                          <a:latin typeface="Arial" panose="020B0604020202020204" pitchFamily="34" charset="0"/>
                          <a:cs typeface="Calibri"/>
                        </a:rPr>
                        <a:t> </a:t>
                      </a:r>
                      <a:r>
                        <a:rPr lang="en-US" sz="1400" spc="-10" dirty="0">
                          <a:latin typeface="Arial" panose="020B0604020202020204" pitchFamily="34" charset="0"/>
                          <a:cs typeface="Calibri"/>
                        </a:rPr>
                        <a:t>research</a:t>
                      </a:r>
                      <a:r>
                        <a:rPr lang="en-US" sz="1400" spc="-25" dirty="0">
                          <a:latin typeface="Arial" panose="020B0604020202020204" pitchFamily="34" charset="0"/>
                          <a:cs typeface="Calibri"/>
                        </a:rPr>
                        <a:t> </a:t>
                      </a:r>
                      <a:r>
                        <a:rPr lang="en-US" sz="1400" spc="-10" dirty="0">
                          <a:latin typeface="Arial" panose="020B0604020202020204" pitchFamily="34" charset="0"/>
                          <a:cs typeface="Calibri"/>
                        </a:rPr>
                        <a:t>related</a:t>
                      </a:r>
                      <a:endParaRPr lang="en-US" sz="1400" dirty="0">
                        <a:latin typeface="Arial" panose="020B0604020202020204" pitchFamily="34" charset="0"/>
                        <a:cs typeface="Calibri"/>
                      </a:endParaRPr>
                    </a:p>
                    <a:p>
                      <a:pPr algn="l"/>
                      <a:endParaRPr lang="en-US" sz="14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Calibri"/>
                        </a:rPr>
                        <a:t>UHS</a:t>
                      </a:r>
                      <a:r>
                        <a:rPr lang="en-US" sz="1400" spc="-30" dirty="0">
                          <a:latin typeface="Arial" panose="020B0604020202020204" pitchFamily="34" charset="0"/>
                          <a:cs typeface="Calibri"/>
                        </a:rPr>
                        <a:t> </a:t>
                      </a:r>
                      <a:r>
                        <a:rPr lang="en-US" sz="1400" spc="-10" dirty="0">
                          <a:latin typeface="Arial" panose="020B0604020202020204" pitchFamily="34" charset="0"/>
                          <a:cs typeface="Calibri"/>
                        </a:rPr>
                        <a:t>Standard</a:t>
                      </a:r>
                      <a:r>
                        <a:rPr lang="en-US" sz="1400" spc="-25" dirty="0">
                          <a:latin typeface="Arial" panose="020B0604020202020204" pitchFamily="34" charset="0"/>
                          <a:cs typeface="Calibri"/>
                        </a:rPr>
                        <a:t> </a:t>
                      </a:r>
                      <a:r>
                        <a:rPr lang="en-US" sz="1400" spc="-10" dirty="0">
                          <a:latin typeface="Arial" panose="020B0604020202020204" pitchFamily="34" charset="0"/>
                          <a:cs typeface="Calibri"/>
                        </a:rPr>
                        <a:t>Agreement (preferred) </a:t>
                      </a:r>
                      <a:r>
                        <a:rPr lang="en-US" sz="1400" dirty="0">
                          <a:latin typeface="Arial" panose="020B0604020202020204" pitchFamily="34" charset="0"/>
                          <a:cs typeface="Calibri"/>
                        </a:rPr>
                        <a:t>or</a:t>
                      </a:r>
                      <a:r>
                        <a:rPr lang="en-US" sz="1400" spc="-40" dirty="0">
                          <a:latin typeface="Arial" panose="020B0604020202020204" pitchFamily="34" charset="0"/>
                          <a:cs typeface="Calibri"/>
                        </a:rPr>
                        <a:t> </a:t>
                      </a:r>
                      <a:r>
                        <a:rPr lang="en-US" sz="1400" spc="-10" dirty="0">
                          <a:latin typeface="Arial" panose="020B0604020202020204" pitchFamily="34" charset="0"/>
                          <a:cs typeface="Calibri"/>
                        </a:rPr>
                        <a:t>vendor's agreement</a:t>
                      </a:r>
                      <a:endParaRPr lang="en-US" sz="1400" dirty="0">
                        <a:latin typeface="Arial" panose="020B0604020202020204" pitchFamily="34" charset="0"/>
                        <a:cs typeface="Calibri"/>
                      </a:endParaRPr>
                    </a:p>
                    <a:p>
                      <a:pPr algn="l"/>
                      <a:endParaRPr lang="en-US" sz="14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Calibri"/>
                        </a:rPr>
                        <a:t>UHS</a:t>
                      </a:r>
                      <a:r>
                        <a:rPr lang="en-US" sz="1400" spc="-25" dirty="0">
                          <a:latin typeface="Arial" panose="020B0604020202020204" pitchFamily="34" charset="0"/>
                          <a:cs typeface="Calibri"/>
                        </a:rPr>
                        <a:t> </a:t>
                      </a:r>
                      <a:r>
                        <a:rPr lang="en-US" sz="1400" spc="-10" dirty="0">
                          <a:latin typeface="Arial" panose="020B0604020202020204" pitchFamily="34" charset="0"/>
                          <a:cs typeface="Calibri"/>
                        </a:rPr>
                        <a:t>Contract</a:t>
                      </a:r>
                      <a:r>
                        <a:rPr lang="en-US" sz="1400" spc="-15" dirty="0">
                          <a:latin typeface="Arial" panose="020B0604020202020204" pitchFamily="34" charset="0"/>
                          <a:cs typeface="Calibri"/>
                        </a:rPr>
                        <a:t> </a:t>
                      </a:r>
                      <a:r>
                        <a:rPr lang="en-US" sz="1400" spc="-10" dirty="0">
                          <a:latin typeface="Arial" panose="020B0604020202020204" pitchFamily="34" charset="0"/>
                          <a:cs typeface="Calibri"/>
                        </a:rPr>
                        <a:t>Administration</a:t>
                      </a:r>
                      <a:r>
                        <a:rPr lang="en-US" sz="1400" spc="-60" dirty="0">
                          <a:latin typeface="Arial" panose="020B0604020202020204" pitchFamily="34" charset="0"/>
                          <a:cs typeface="Calibri"/>
                        </a:rPr>
                        <a:t> </a:t>
                      </a:r>
                      <a:r>
                        <a:rPr lang="en-US" sz="1400" spc="-25" dirty="0">
                          <a:latin typeface="Arial" panose="020B0604020202020204" pitchFamily="34" charset="0"/>
                          <a:cs typeface="Calibri"/>
                        </a:rPr>
                        <a:t>or </a:t>
                      </a:r>
                      <a:r>
                        <a:rPr lang="en-US" sz="1400" dirty="0">
                          <a:latin typeface="Arial" panose="020B0604020202020204" pitchFamily="34" charset="0"/>
                          <a:cs typeface="Calibri"/>
                        </a:rPr>
                        <a:t>campus</a:t>
                      </a:r>
                      <a:r>
                        <a:rPr lang="en-US" sz="1400" spc="-60" dirty="0">
                          <a:latin typeface="Arial" panose="020B0604020202020204" pitchFamily="34" charset="0"/>
                          <a:cs typeface="Calibri"/>
                        </a:rPr>
                        <a:t> </a:t>
                      </a:r>
                      <a:r>
                        <a:rPr lang="en-US" sz="1400" spc="-10" dirty="0">
                          <a:latin typeface="Arial" panose="020B0604020202020204" pitchFamily="34" charset="0"/>
                          <a:cs typeface="Calibri"/>
                        </a:rPr>
                        <a:t>Contracts</a:t>
                      </a:r>
                      <a:r>
                        <a:rPr lang="en-US" sz="1400" spc="-40" dirty="0">
                          <a:latin typeface="Arial" panose="020B0604020202020204" pitchFamily="34" charset="0"/>
                          <a:cs typeface="Calibri"/>
                        </a:rPr>
                        <a:t> </a:t>
                      </a:r>
                      <a:r>
                        <a:rPr lang="en-US" sz="1400" spc="-10" dirty="0">
                          <a:latin typeface="Arial" panose="020B0604020202020204" pitchFamily="34" charset="0"/>
                          <a:cs typeface="Calibri"/>
                        </a:rPr>
                        <a:t>office</a:t>
                      </a:r>
                      <a:endParaRPr lang="en-US" sz="1400" dirty="0">
                        <a:latin typeface="Arial" panose="020B0604020202020204" pitchFamily="34" charset="0"/>
                        <a:cs typeface="Calibri"/>
                      </a:endParaRPr>
                    </a:p>
                    <a:p>
                      <a:pPr algn="l"/>
                      <a:endParaRPr lang="en-US" sz="14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1864537048"/>
                  </a:ext>
                </a:extLst>
              </a:tr>
              <a:tr h="1332463">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spc="-10" dirty="0">
                          <a:latin typeface="Arial" panose="020B0604020202020204" pitchFamily="34" charset="0"/>
                          <a:cs typeface="Calibri"/>
                        </a:rPr>
                        <a:t>Procure</a:t>
                      </a:r>
                      <a:r>
                        <a:rPr lang="en-US" sz="1400" spc="-20" dirty="0">
                          <a:latin typeface="Arial" panose="020B0604020202020204" pitchFamily="34" charset="0"/>
                          <a:cs typeface="Calibri"/>
                        </a:rPr>
                        <a:t> </a:t>
                      </a:r>
                      <a:r>
                        <a:rPr lang="en-US" sz="1400" dirty="0">
                          <a:latin typeface="Arial" panose="020B0604020202020204" pitchFamily="34" charset="0"/>
                          <a:cs typeface="Calibri"/>
                        </a:rPr>
                        <a:t>services</a:t>
                      </a:r>
                      <a:r>
                        <a:rPr lang="en-US" sz="1400" spc="-20" dirty="0">
                          <a:latin typeface="Arial" panose="020B0604020202020204" pitchFamily="34" charset="0"/>
                          <a:cs typeface="Calibri"/>
                        </a:rPr>
                        <a:t> </a:t>
                      </a:r>
                      <a:r>
                        <a:rPr lang="en-US" sz="1400" dirty="0">
                          <a:latin typeface="Arial" panose="020B0604020202020204" pitchFamily="34" charset="0"/>
                          <a:cs typeface="Calibri"/>
                        </a:rPr>
                        <a:t>and</a:t>
                      </a:r>
                      <a:r>
                        <a:rPr lang="en-US" sz="1400" spc="-55" dirty="0">
                          <a:latin typeface="Arial" panose="020B0604020202020204" pitchFamily="34" charset="0"/>
                          <a:cs typeface="Calibri"/>
                        </a:rPr>
                        <a:t> </a:t>
                      </a:r>
                      <a:r>
                        <a:rPr lang="en-US" sz="1400" dirty="0">
                          <a:latin typeface="Arial" panose="020B0604020202020204" pitchFamily="34" charset="0"/>
                          <a:cs typeface="Calibri"/>
                        </a:rPr>
                        <a:t>other</a:t>
                      </a:r>
                      <a:r>
                        <a:rPr lang="en-US" sz="1400" spc="-25" dirty="0">
                          <a:latin typeface="Arial" panose="020B0604020202020204" pitchFamily="34" charset="0"/>
                          <a:cs typeface="Calibri"/>
                        </a:rPr>
                        <a:t> </a:t>
                      </a:r>
                      <a:r>
                        <a:rPr lang="en-US" sz="1400" spc="-10" dirty="0">
                          <a:latin typeface="Arial" panose="020B0604020202020204" pitchFamily="34" charset="0"/>
                          <a:cs typeface="Calibri"/>
                        </a:rPr>
                        <a:t>signed agreements</a:t>
                      </a:r>
                      <a:r>
                        <a:rPr lang="en-US" sz="1400" spc="-25" dirty="0">
                          <a:latin typeface="Arial" panose="020B0604020202020204" pitchFamily="34" charset="0"/>
                          <a:cs typeface="Calibri"/>
                        </a:rPr>
                        <a:t> </a:t>
                      </a:r>
                      <a:r>
                        <a:rPr lang="en-US" sz="1400" dirty="0">
                          <a:latin typeface="Arial" panose="020B0604020202020204" pitchFamily="34" charset="0"/>
                          <a:cs typeface="Calibri"/>
                        </a:rPr>
                        <a:t>that</a:t>
                      </a:r>
                      <a:r>
                        <a:rPr lang="en-US" sz="1400" spc="-50" dirty="0">
                          <a:latin typeface="Arial" panose="020B0604020202020204" pitchFamily="34" charset="0"/>
                          <a:cs typeface="Calibri"/>
                        </a:rPr>
                        <a:t> </a:t>
                      </a:r>
                      <a:r>
                        <a:rPr lang="en-US" sz="1400" dirty="0">
                          <a:latin typeface="Arial" panose="020B0604020202020204" pitchFamily="34" charset="0"/>
                          <a:cs typeface="Calibri"/>
                        </a:rPr>
                        <a:t>are</a:t>
                      </a:r>
                      <a:r>
                        <a:rPr lang="en-US" sz="1400" spc="-35" dirty="0">
                          <a:latin typeface="Arial" panose="020B0604020202020204" pitchFamily="34" charset="0"/>
                          <a:cs typeface="Calibri"/>
                        </a:rPr>
                        <a:t> </a:t>
                      </a:r>
                      <a:r>
                        <a:rPr lang="en-US" sz="1400" spc="-10" dirty="0">
                          <a:latin typeface="Arial" panose="020B0604020202020204" pitchFamily="34" charset="0"/>
                          <a:cs typeface="Calibri"/>
                        </a:rPr>
                        <a:t>research related (consulting and subaward grant recipient)</a:t>
                      </a:r>
                      <a:endParaRPr lang="en-US" sz="14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Calibri"/>
                        </a:rPr>
                        <a:t>UHS</a:t>
                      </a:r>
                      <a:r>
                        <a:rPr lang="en-US" sz="1400" spc="-30" dirty="0">
                          <a:latin typeface="Arial" panose="020B0604020202020204" pitchFamily="34" charset="0"/>
                          <a:cs typeface="Calibri"/>
                        </a:rPr>
                        <a:t> </a:t>
                      </a:r>
                      <a:r>
                        <a:rPr lang="en-US" sz="1400" spc="-10" dirty="0">
                          <a:latin typeface="Arial" panose="020B0604020202020204" pitchFamily="34" charset="0"/>
                          <a:cs typeface="Calibri"/>
                        </a:rPr>
                        <a:t>Standard</a:t>
                      </a:r>
                      <a:r>
                        <a:rPr lang="en-US" sz="1400" spc="-25" dirty="0">
                          <a:latin typeface="Arial" panose="020B0604020202020204" pitchFamily="34" charset="0"/>
                          <a:cs typeface="Calibri"/>
                        </a:rPr>
                        <a:t> </a:t>
                      </a:r>
                      <a:r>
                        <a:rPr lang="en-US" sz="1400" spc="-10" dirty="0">
                          <a:latin typeface="Arial" panose="020B0604020202020204" pitchFamily="34" charset="0"/>
                          <a:cs typeface="Calibri"/>
                        </a:rPr>
                        <a:t>Agreement (preferred) </a:t>
                      </a:r>
                      <a:r>
                        <a:rPr lang="en-US" sz="1400" dirty="0">
                          <a:latin typeface="Arial" panose="020B0604020202020204" pitchFamily="34" charset="0"/>
                          <a:cs typeface="Calibri"/>
                        </a:rPr>
                        <a:t>or</a:t>
                      </a:r>
                      <a:r>
                        <a:rPr lang="en-US" sz="1400" spc="-40" dirty="0">
                          <a:latin typeface="Arial" panose="020B0604020202020204" pitchFamily="34" charset="0"/>
                          <a:cs typeface="Calibri"/>
                        </a:rPr>
                        <a:t> </a:t>
                      </a:r>
                      <a:r>
                        <a:rPr lang="en-US" sz="1400" spc="-10" dirty="0">
                          <a:latin typeface="Arial" panose="020B0604020202020204" pitchFamily="34" charset="0"/>
                          <a:cs typeface="Calibri"/>
                        </a:rPr>
                        <a:t>vendor's agreement</a:t>
                      </a:r>
                      <a:endParaRPr lang="en-US" sz="1400" dirty="0">
                        <a:latin typeface="Arial" panose="020B0604020202020204" pitchFamily="34" charset="0"/>
                        <a:cs typeface="Calibri"/>
                      </a:endParaRPr>
                    </a:p>
                    <a:p>
                      <a:pPr algn="l"/>
                      <a:endParaRPr lang="en-US" sz="14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Calibri"/>
                        </a:rPr>
                        <a:t>Campus</a:t>
                      </a:r>
                      <a:r>
                        <a:rPr lang="en-US" sz="1400" spc="-55" dirty="0">
                          <a:latin typeface="Arial" panose="020B0604020202020204" pitchFamily="34" charset="0"/>
                          <a:cs typeface="Calibri"/>
                        </a:rPr>
                        <a:t> </a:t>
                      </a:r>
                      <a:r>
                        <a:rPr lang="en-US" sz="1400" dirty="0">
                          <a:latin typeface="Arial" panose="020B0604020202020204" pitchFamily="34" charset="0"/>
                          <a:cs typeface="Calibri"/>
                        </a:rPr>
                        <a:t>Office</a:t>
                      </a:r>
                      <a:r>
                        <a:rPr lang="en-US" sz="1400" spc="-45" dirty="0">
                          <a:latin typeface="Arial" panose="020B0604020202020204" pitchFamily="34" charset="0"/>
                          <a:cs typeface="Calibri"/>
                        </a:rPr>
                        <a:t> </a:t>
                      </a:r>
                      <a:r>
                        <a:rPr lang="en-US" sz="1400" dirty="0">
                          <a:latin typeface="Arial" panose="020B0604020202020204" pitchFamily="34" charset="0"/>
                          <a:cs typeface="Calibri"/>
                        </a:rPr>
                        <a:t>of</a:t>
                      </a:r>
                      <a:r>
                        <a:rPr lang="en-US" sz="1400" spc="-25" dirty="0">
                          <a:latin typeface="Arial" panose="020B0604020202020204" pitchFamily="34" charset="0"/>
                          <a:cs typeface="Calibri"/>
                        </a:rPr>
                        <a:t> </a:t>
                      </a:r>
                      <a:r>
                        <a:rPr lang="en-US" sz="1400" spc="-10" dirty="0">
                          <a:latin typeface="Arial" panose="020B0604020202020204" pitchFamily="34" charset="0"/>
                          <a:cs typeface="Calibri"/>
                        </a:rPr>
                        <a:t>Contracts</a:t>
                      </a:r>
                      <a:r>
                        <a:rPr lang="en-US" sz="1400" spc="-30" dirty="0">
                          <a:latin typeface="Arial" panose="020B0604020202020204" pitchFamily="34" charset="0"/>
                          <a:cs typeface="Calibri"/>
                        </a:rPr>
                        <a:t> </a:t>
                      </a:r>
                      <a:r>
                        <a:rPr lang="en-US" sz="1400" spc="-50" dirty="0">
                          <a:latin typeface="Arial" panose="020B0604020202020204" pitchFamily="34" charset="0"/>
                          <a:cs typeface="Calibri"/>
                        </a:rPr>
                        <a:t>&amp; </a:t>
                      </a:r>
                      <a:r>
                        <a:rPr lang="en-US" sz="1400" dirty="0">
                          <a:latin typeface="Arial" panose="020B0604020202020204" pitchFamily="34" charset="0"/>
                          <a:cs typeface="Calibri"/>
                        </a:rPr>
                        <a:t>Grants</a:t>
                      </a:r>
                      <a:r>
                        <a:rPr lang="en-US" sz="1400" spc="-70" dirty="0">
                          <a:latin typeface="Arial" panose="020B0604020202020204" pitchFamily="34" charset="0"/>
                          <a:cs typeface="Calibri"/>
                        </a:rPr>
                        <a:t> </a:t>
                      </a:r>
                      <a:r>
                        <a:rPr lang="en-US" sz="1400" dirty="0">
                          <a:latin typeface="Arial" panose="020B0604020202020204" pitchFamily="34" charset="0"/>
                          <a:cs typeface="Calibri"/>
                        </a:rPr>
                        <a:t>or</a:t>
                      </a:r>
                      <a:r>
                        <a:rPr lang="en-US" sz="1400" spc="-65" dirty="0">
                          <a:latin typeface="Arial" panose="020B0604020202020204" pitchFamily="34" charset="0"/>
                          <a:cs typeface="Calibri"/>
                        </a:rPr>
                        <a:t> </a:t>
                      </a:r>
                      <a:r>
                        <a:rPr lang="en-US" sz="1400" dirty="0">
                          <a:latin typeface="Arial" panose="020B0604020202020204" pitchFamily="34" charset="0"/>
                          <a:cs typeface="Calibri"/>
                        </a:rPr>
                        <a:t>Sponsored</a:t>
                      </a:r>
                      <a:r>
                        <a:rPr lang="en-US" sz="1400" spc="-50" dirty="0">
                          <a:latin typeface="Arial" panose="020B0604020202020204" pitchFamily="34" charset="0"/>
                          <a:cs typeface="Calibri"/>
                        </a:rPr>
                        <a:t> </a:t>
                      </a:r>
                      <a:r>
                        <a:rPr lang="en-US" sz="1400" spc="-10" dirty="0">
                          <a:latin typeface="Arial" panose="020B0604020202020204" pitchFamily="34" charset="0"/>
                          <a:cs typeface="Calibri"/>
                        </a:rPr>
                        <a:t>Projects</a:t>
                      </a:r>
                      <a:endParaRPr lang="en-US" sz="1400" dirty="0">
                        <a:latin typeface="Arial" panose="020B0604020202020204" pitchFamily="34" charset="0"/>
                        <a:cs typeface="Calibri"/>
                      </a:endParaRPr>
                    </a:p>
                    <a:p>
                      <a:pPr algn="l"/>
                      <a:endParaRPr lang="en-US" sz="1400"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59870801"/>
                  </a:ext>
                </a:extLst>
              </a:tr>
            </a:tbl>
          </a:graphicData>
        </a:graphic>
      </p:graphicFrame>
      <p:sp>
        <p:nvSpPr>
          <p:cNvPr id="3" name="TextBox 2">
            <a:extLst>
              <a:ext uri="{FF2B5EF4-FFF2-40B4-BE49-F238E27FC236}">
                <a16:creationId xmlns:a16="http://schemas.microsoft.com/office/drawing/2014/main" id="{2527D2E2-2B0F-5599-258F-727406D5E064}"/>
              </a:ext>
            </a:extLst>
          </p:cNvPr>
          <p:cNvSpPr txBox="1"/>
          <p:nvPr/>
        </p:nvSpPr>
        <p:spPr>
          <a:xfrm>
            <a:off x="888521" y="5287994"/>
            <a:ext cx="10058400" cy="1200329"/>
          </a:xfrm>
          <a:prstGeom prst="rect">
            <a:avLst/>
          </a:prstGeom>
          <a:noFill/>
        </p:spPr>
        <p:txBody>
          <a:bodyPr wrap="square" rtlCol="0">
            <a:spAutoFit/>
          </a:bodyPr>
          <a:lstStyle/>
          <a:p>
            <a:pPr algn="just"/>
            <a:r>
              <a:rPr lang="en-US" dirty="0"/>
              <a:t>Note: All expense contracts (except research agreements) at any amount on state funds and $15,000 or more on local funds must be listed on the UHS website for as long as the contract is in effect (</a:t>
            </a:r>
            <a:r>
              <a:rPr lang="en-US" dirty="0">
                <a:hlinkClick r:id="rId2"/>
              </a:rPr>
              <a:t>TX Govt Code 2261.253</a:t>
            </a:r>
            <a:r>
              <a:rPr lang="en-US" dirty="0"/>
              <a:t>). Therefore, these agreements for goods and services must be placed on a PO to include them in the list. The UH Finance Department maintains this list for all campuses.</a:t>
            </a:r>
          </a:p>
        </p:txBody>
      </p:sp>
    </p:spTree>
    <p:extLst>
      <p:ext uri="{BB962C8B-B14F-4D97-AF65-F5344CB8AC3E}">
        <p14:creationId xmlns:p14="http://schemas.microsoft.com/office/powerpoint/2010/main" val="3218871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CE56A-A6D0-E975-392E-73465C775FEC}"/>
            </a:ext>
          </a:extLst>
        </p:cNvPr>
        <p:cNvGrpSpPr/>
        <p:nvPr/>
      </p:nvGrpSpPr>
      <p:grpSpPr>
        <a:xfrm>
          <a:off x="0" y="0"/>
          <a:ext cx="0" cy="0"/>
          <a:chOff x="0" y="0"/>
          <a:chExt cx="0" cy="0"/>
        </a:xfrm>
      </p:grpSpPr>
      <p:sp>
        <p:nvSpPr>
          <p:cNvPr id="7170" name="Text Placeholder 2">
            <a:extLst>
              <a:ext uri="{FF2B5EF4-FFF2-40B4-BE49-F238E27FC236}">
                <a16:creationId xmlns:a16="http://schemas.microsoft.com/office/drawing/2014/main" id="{2F4C244E-5033-56C1-A139-8529B3F723CF}"/>
              </a:ext>
            </a:extLst>
          </p:cNvPr>
          <p:cNvSpPr>
            <a:spLocks noGrp="1" noChangeArrowheads="1"/>
          </p:cNvSpPr>
          <p:nvPr>
            <p:ph type="title" idx="4294967295"/>
          </p:nvPr>
        </p:nvSpPr>
        <p:spPr bwMode="auto">
          <a:xfrm>
            <a:off x="347663" y="1760538"/>
            <a:ext cx="11487150" cy="44418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54965" marR="6350" lvl="0" indent="-342900" algn="just" defTabSz="914400" rtl="0" eaLnBrk="1" fontAlgn="base" latinLnBrk="0" hangingPunct="1">
              <a:lnSpc>
                <a:spcPct val="100000"/>
              </a:lnSpc>
              <a:spcBef>
                <a:spcPts val="105"/>
              </a:spcBef>
              <a:spcAft>
                <a:spcPct val="0"/>
              </a:spcAft>
              <a:buClrTx/>
              <a:buSzTx/>
              <a:buFont typeface="Arial"/>
              <a:buChar char="•"/>
              <a:tabLst>
                <a:tab pos="354965" algn="l"/>
                <a:tab pos="355600" algn="l"/>
                <a:tab pos="1234440" algn="l"/>
                <a:tab pos="1722120" algn="l"/>
                <a:tab pos="2857500" algn="l"/>
                <a:tab pos="4384675" algn="l"/>
                <a:tab pos="5696585" algn="l"/>
                <a:tab pos="6106795" algn="l"/>
                <a:tab pos="6591300" algn="l"/>
                <a:tab pos="7171690" algn="l"/>
              </a:tabLst>
              <a:defRPr/>
            </a:pPr>
            <a:r>
              <a:rPr kumimoji="0" lang="en-US" sz="2000" b="0" i="0" u="none" strike="noStrike" kern="1200" cap="none" spc="-10" normalizeH="0" baseline="0" noProof="0" dirty="0">
                <a:ln>
                  <a:noFill/>
                </a:ln>
                <a:solidFill>
                  <a:schemeClr val="tx1"/>
                </a:solidFill>
                <a:effectLst/>
                <a:uLnTx/>
                <a:uFillTx/>
                <a:latin typeface="+mn-lt"/>
                <a:ea typeface="+mn-ea"/>
                <a:cs typeface="+mn-cs"/>
              </a:rPr>
              <a:t>Review </a:t>
            </a:r>
            <a:r>
              <a:rPr kumimoji="0" lang="en-US" sz="2000" b="0" i="0" u="none" strike="noStrike" kern="1200" cap="none" spc="-25" normalizeH="0" baseline="0" noProof="0" dirty="0">
                <a:ln>
                  <a:noFill/>
                </a:ln>
                <a:solidFill>
                  <a:schemeClr val="tx1"/>
                </a:solidFill>
                <a:effectLst/>
                <a:uLnTx/>
                <a:uFillTx/>
                <a:latin typeface="+mn-lt"/>
                <a:ea typeface="+mn-ea"/>
                <a:cs typeface="+mn-cs"/>
              </a:rPr>
              <a:t>the </a:t>
            </a:r>
            <a:r>
              <a:rPr kumimoji="0" lang="en-US" sz="2000" b="0" i="0" u="none" strike="noStrike" kern="1200" cap="none" spc="-10" normalizeH="0" baseline="0" noProof="0" dirty="0">
                <a:ln>
                  <a:noFill/>
                </a:ln>
                <a:solidFill>
                  <a:schemeClr val="tx1"/>
                </a:solidFill>
                <a:effectLst/>
                <a:uLnTx/>
                <a:uFillTx/>
                <a:latin typeface="+mn-lt"/>
                <a:ea typeface="+mn-ea"/>
                <a:cs typeface="+mn-cs"/>
              </a:rPr>
              <a:t>“</a:t>
            </a:r>
            <a:r>
              <a:rPr kumimoji="0" lang="en-US" sz="2000" b="0" i="0" u="none" strike="noStrike" kern="1200" cap="none" spc="-10" normalizeH="0" baseline="0" noProof="0" dirty="0">
                <a:ln>
                  <a:noFill/>
                </a:ln>
                <a:solidFill>
                  <a:schemeClr val="tx1"/>
                </a:solidFill>
                <a:effectLst/>
                <a:uLnTx/>
                <a:uFillTx/>
                <a:latin typeface="+mn-lt"/>
                <a:ea typeface="+mn-ea"/>
                <a:cs typeface="+mn-cs"/>
                <a:hlinkClick r:id="rId2"/>
              </a:rPr>
              <a:t>Contract Management Handbook</a:t>
            </a:r>
            <a:r>
              <a:rPr kumimoji="0" lang="en-US" sz="2000" b="0" i="0" u="none" strike="noStrike" kern="1200" cap="none" spc="-10" normalizeH="0" baseline="0" noProof="0" dirty="0">
                <a:ln>
                  <a:noFill/>
                </a:ln>
                <a:solidFill>
                  <a:schemeClr val="tx1"/>
                </a:solidFill>
                <a:effectLst/>
                <a:uLnTx/>
                <a:uFillTx/>
                <a:latin typeface="+mn-lt"/>
                <a:ea typeface="+mn-ea"/>
                <a:cs typeface="+mn-cs"/>
              </a:rPr>
              <a:t>” </a:t>
            </a:r>
            <a:r>
              <a:rPr kumimoji="0" lang="en-US" sz="2000" b="0" i="0" u="none" strike="noStrike" kern="1200" cap="none" spc="-25" normalizeH="0" baseline="0" noProof="0" dirty="0">
                <a:ln>
                  <a:noFill/>
                </a:ln>
                <a:solidFill>
                  <a:schemeClr val="tx1"/>
                </a:solidFill>
                <a:effectLst/>
                <a:uLnTx/>
                <a:uFillTx/>
                <a:latin typeface="+mn-lt"/>
                <a:ea typeface="+mn-ea"/>
                <a:cs typeface="+mn-cs"/>
              </a:rPr>
              <a:t>on the UHS </a:t>
            </a:r>
            <a:r>
              <a:rPr kumimoji="0" lang="en-US" sz="2000" b="0" i="0" u="none" strike="noStrike" kern="1200" cap="none" spc="-10" normalizeH="0" baseline="0" noProof="0" dirty="0">
                <a:ln>
                  <a:noFill/>
                </a:ln>
                <a:solidFill>
                  <a:schemeClr val="tx1"/>
                </a:solidFill>
                <a:effectLst/>
                <a:uLnTx/>
                <a:uFillTx/>
                <a:latin typeface="+mn-lt"/>
                <a:ea typeface="+mn-ea"/>
                <a:cs typeface="+mn-cs"/>
              </a:rPr>
              <a:t>Contract </a:t>
            </a:r>
            <a:r>
              <a:rPr kumimoji="0" lang="en-US" sz="2000" b="0" i="0" u="none" strike="noStrike" kern="1200" cap="none" spc="0" normalizeH="0" baseline="0" noProof="0" dirty="0">
                <a:ln>
                  <a:noFill/>
                </a:ln>
                <a:solidFill>
                  <a:schemeClr val="tx1"/>
                </a:solidFill>
                <a:effectLst/>
                <a:uLnTx/>
                <a:uFillTx/>
                <a:latin typeface="+mn-lt"/>
                <a:ea typeface="+mn-ea"/>
                <a:cs typeface="+mn-cs"/>
              </a:rPr>
              <a:t>Administration</a:t>
            </a:r>
            <a:r>
              <a:rPr kumimoji="0" lang="en-US" sz="2000" b="0" i="0" u="none" strike="noStrike" kern="1200" cap="none" spc="-5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website</a:t>
            </a:r>
            <a:r>
              <a:rPr kumimoji="0" lang="en-US" sz="2000" b="0" i="0" u="none" strike="noStrike" kern="1200" cap="none" spc="-40" normalizeH="0" baseline="0" noProof="0" dirty="0">
                <a:ln>
                  <a:noFill/>
                </a:ln>
                <a:solidFill>
                  <a:schemeClr val="tx1"/>
                </a:solidFill>
                <a:effectLst/>
                <a:uLnTx/>
                <a:uFillTx/>
                <a:latin typeface="+mn-lt"/>
                <a:ea typeface="+mn-ea"/>
                <a:cs typeface="+mn-cs"/>
              </a:rPr>
              <a:t> </a:t>
            </a:r>
            <a:r>
              <a:rPr kumimoji="0" lang="en-US" sz="2000" b="0" i="0" u="none" strike="noStrike" kern="1200" cap="none" spc="-10" normalizeH="0" baseline="0" noProof="0" dirty="0">
                <a:ln>
                  <a:noFill/>
                </a:ln>
                <a:solidFill>
                  <a:schemeClr val="tx1"/>
                </a:solidFill>
                <a:effectLst/>
                <a:uLnTx/>
                <a:uFillTx/>
                <a:latin typeface="+mn-lt"/>
                <a:ea typeface="+mn-ea"/>
                <a:cs typeface="+mn-cs"/>
              </a:rPr>
              <a:t>before</a:t>
            </a:r>
            <a:r>
              <a:rPr kumimoji="0" lang="en-US" sz="2000" b="0" i="0" u="none" strike="noStrike" kern="1200" cap="none" spc="-8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entering</a:t>
            </a:r>
            <a:r>
              <a:rPr kumimoji="0" lang="en-US" sz="2000" b="0" i="0" u="none" strike="noStrike" kern="1200" cap="none" spc="-5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into</a:t>
            </a:r>
            <a:r>
              <a:rPr kumimoji="0" lang="en-US" sz="2000" b="0" i="0" u="none" strike="noStrike" kern="1200" cap="none" spc="-4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a</a:t>
            </a:r>
            <a:r>
              <a:rPr kumimoji="0" lang="en-US" sz="2000" b="0" i="0" u="none" strike="noStrike" kern="1200" cap="none" spc="-65" normalizeH="0" baseline="0" noProof="0" dirty="0">
                <a:ln>
                  <a:noFill/>
                </a:ln>
                <a:solidFill>
                  <a:schemeClr val="tx1"/>
                </a:solidFill>
                <a:effectLst/>
                <a:uLnTx/>
                <a:uFillTx/>
                <a:latin typeface="+mn-lt"/>
                <a:ea typeface="+mn-ea"/>
                <a:cs typeface="+mn-cs"/>
              </a:rPr>
              <a:t> </a:t>
            </a:r>
            <a:r>
              <a:rPr kumimoji="0" lang="en-US" sz="2000" b="0" i="0" u="none" strike="noStrike" kern="1200" cap="none" spc="-10" normalizeH="0" baseline="0" noProof="0" dirty="0">
                <a:ln>
                  <a:noFill/>
                </a:ln>
                <a:solidFill>
                  <a:schemeClr val="tx1"/>
                </a:solidFill>
                <a:effectLst/>
                <a:uLnTx/>
                <a:uFillTx/>
                <a:latin typeface="+mn-lt"/>
                <a:ea typeface="+mn-ea"/>
                <a:cs typeface="+mn-cs"/>
              </a:rPr>
              <a:t>non-</a:t>
            </a:r>
            <a:r>
              <a:rPr kumimoji="0" lang="en-US" sz="2000" b="0" i="0" u="none" strike="noStrike" kern="1200" cap="none" spc="0" normalizeH="0" baseline="0" noProof="0" dirty="0">
                <a:ln>
                  <a:noFill/>
                </a:ln>
                <a:solidFill>
                  <a:schemeClr val="tx1"/>
                </a:solidFill>
                <a:effectLst/>
                <a:uLnTx/>
                <a:uFillTx/>
                <a:latin typeface="+mn-lt"/>
                <a:ea typeface="+mn-ea"/>
                <a:cs typeface="+mn-cs"/>
              </a:rPr>
              <a:t>research</a:t>
            </a:r>
            <a:r>
              <a:rPr kumimoji="0" lang="en-US" sz="2000" b="0" i="0" u="none" strike="noStrike" kern="1200" cap="none" spc="-55" normalizeH="0" baseline="0" noProof="0" dirty="0">
                <a:ln>
                  <a:noFill/>
                </a:ln>
                <a:solidFill>
                  <a:schemeClr val="tx1"/>
                </a:solidFill>
                <a:effectLst/>
                <a:uLnTx/>
                <a:uFillTx/>
                <a:latin typeface="+mn-lt"/>
                <a:ea typeface="+mn-ea"/>
                <a:cs typeface="+mn-cs"/>
              </a:rPr>
              <a:t> </a:t>
            </a:r>
            <a:r>
              <a:rPr kumimoji="0" lang="en-US" sz="2000" b="0" i="0" u="none" strike="noStrike" kern="1200" cap="none" spc="-10" normalizeH="0" baseline="0" noProof="0" dirty="0">
                <a:ln>
                  <a:noFill/>
                </a:ln>
                <a:solidFill>
                  <a:schemeClr val="tx1"/>
                </a:solidFill>
                <a:effectLst/>
                <a:uLnTx/>
                <a:uFillTx/>
                <a:latin typeface="+mn-lt"/>
                <a:ea typeface="+mn-ea"/>
                <a:cs typeface="+mn-cs"/>
              </a:rPr>
              <a:t>contract.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54965" marR="5080" lvl="0" indent="-342900" algn="just" defTabSz="914400" rtl="0" eaLnBrk="1" fontAlgn="base" latinLnBrk="0" hangingPunct="1">
              <a:lnSpc>
                <a:spcPts val="3140"/>
              </a:lnSpc>
              <a:spcBef>
                <a:spcPts val="5"/>
              </a:spcBef>
              <a:spcAft>
                <a:spcPct val="0"/>
              </a:spcAft>
              <a:buClrTx/>
              <a:buSzTx/>
              <a:buFont typeface="Arial"/>
              <a:buChar char="•"/>
              <a:tabLst>
                <a:tab pos="354965" algn="l"/>
                <a:tab pos="355600" algn="l"/>
                <a:tab pos="1104900" algn="l"/>
                <a:tab pos="3744595" algn="l"/>
                <a:tab pos="4385945" algn="l"/>
                <a:tab pos="5570220" algn="l"/>
                <a:tab pos="6362700" algn="l"/>
                <a:tab pos="6891655" algn="l"/>
              </a:tabLst>
              <a:defRPr/>
            </a:pPr>
            <a:r>
              <a:rPr kumimoji="0" lang="en-US" sz="2000" b="0" i="0" u="none" strike="noStrike" kern="1200" cap="none" spc="-10" normalizeH="0" baseline="0" noProof="0" dirty="0">
                <a:ln>
                  <a:noFill/>
                </a:ln>
                <a:solidFill>
                  <a:schemeClr val="tx1"/>
                </a:solidFill>
                <a:effectLst/>
                <a:uLnTx/>
                <a:uFillTx/>
                <a:latin typeface="+mn-lt"/>
                <a:ea typeface="+mn-ea"/>
                <a:cs typeface="+mn-cs"/>
              </a:rPr>
              <a:t>Email </a:t>
            </a:r>
            <a:r>
              <a:rPr kumimoji="0" lang="en-US" sz="2000" b="0" i="0" u="sng" strike="noStrike" kern="1200" cap="none" spc="-10" normalizeH="0" baseline="0" noProof="0" dirty="0">
                <a:ln>
                  <a:noFill/>
                </a:ln>
                <a:solidFill>
                  <a:srgbClr val="0000FF"/>
                </a:solidFill>
                <a:effectLst/>
                <a:uLnTx/>
                <a:uFill>
                  <a:solidFill>
                    <a:srgbClr val="0000FF"/>
                  </a:solidFill>
                </a:uFill>
                <a:latin typeface="+mn-lt"/>
                <a:ea typeface="+mn-ea"/>
                <a:cs typeface="+mn-cs"/>
                <a:hlinkClick r:id="rId3"/>
              </a:rPr>
              <a:t>contractadmin@uh.edu</a:t>
            </a:r>
            <a:r>
              <a:rPr kumimoji="0" lang="en-US" sz="2000" b="0" i="0" u="sng" strike="noStrike" kern="1200" cap="none" spc="-10" normalizeH="0" baseline="0" noProof="0" dirty="0">
                <a:ln>
                  <a:noFill/>
                </a:ln>
                <a:solidFill>
                  <a:srgbClr val="0000FF"/>
                </a:solidFill>
                <a:effectLst/>
                <a:uLnTx/>
                <a:uFill>
                  <a:solidFill>
                    <a:srgbClr val="0000FF"/>
                  </a:solidFill>
                </a:uFill>
                <a:latin typeface="+mn-lt"/>
                <a:ea typeface="+mn-ea"/>
                <a:cs typeface="+mn-cs"/>
              </a:rPr>
              <a:t> </a:t>
            </a:r>
            <a:r>
              <a:rPr kumimoji="0" lang="en-US" sz="2000" b="0" i="0" u="none" strike="noStrike" kern="1200" cap="none" spc="-20" normalizeH="0" baseline="0" noProof="0" dirty="0">
                <a:ln>
                  <a:noFill/>
                </a:ln>
                <a:solidFill>
                  <a:schemeClr val="tx1"/>
                </a:solidFill>
                <a:effectLst/>
                <a:uLnTx/>
                <a:uFillTx/>
                <a:latin typeface="+mn-lt"/>
                <a:ea typeface="+mn-ea"/>
                <a:cs typeface="+mn-cs"/>
              </a:rPr>
              <a:t>with </a:t>
            </a:r>
            <a:r>
              <a:rPr kumimoji="0" lang="en-US" sz="2000" b="0" i="0" u="none" strike="noStrike" kern="1200" cap="none" spc="-10" normalizeH="0" baseline="0" noProof="0" dirty="0">
                <a:ln>
                  <a:noFill/>
                </a:ln>
                <a:solidFill>
                  <a:schemeClr val="tx1"/>
                </a:solidFill>
                <a:effectLst/>
                <a:uLnTx/>
                <a:uFillTx/>
                <a:latin typeface="+mn-lt"/>
                <a:ea typeface="+mn-ea"/>
                <a:cs typeface="+mn-cs"/>
              </a:rPr>
              <a:t>questions about </a:t>
            </a:r>
            <a:r>
              <a:rPr kumimoji="0" lang="en-US" sz="2000" b="0" i="0" u="none" strike="noStrike" kern="1200" cap="none" spc="-25" normalizeH="0" baseline="0" noProof="0" dirty="0">
                <a:ln>
                  <a:noFill/>
                </a:ln>
                <a:solidFill>
                  <a:schemeClr val="tx1"/>
                </a:solidFill>
                <a:effectLst/>
                <a:uLnTx/>
                <a:uFillTx/>
                <a:latin typeface="+mn-lt"/>
                <a:ea typeface="+mn-ea"/>
                <a:cs typeface="+mn-cs"/>
              </a:rPr>
              <a:t>the </a:t>
            </a:r>
            <a:r>
              <a:rPr kumimoji="0" lang="en-US" sz="2000" b="0" i="0" u="none" strike="noStrike" kern="1200" cap="none" spc="-10" normalizeH="0" baseline="0" noProof="0" dirty="0">
                <a:ln>
                  <a:noFill/>
                </a:ln>
                <a:solidFill>
                  <a:schemeClr val="tx1"/>
                </a:solidFill>
                <a:effectLst/>
                <a:uLnTx/>
                <a:uFillTx/>
                <a:latin typeface="+mn-lt"/>
                <a:ea typeface="+mn-ea"/>
                <a:cs typeface="+mn-cs"/>
              </a:rPr>
              <a:t>contracting </a:t>
            </a:r>
            <a:r>
              <a:rPr kumimoji="0" lang="en-US" sz="2000" b="0" i="0" u="none" strike="noStrike" kern="1200" cap="none" spc="0" normalizeH="0" baseline="0" noProof="0" dirty="0">
                <a:ln>
                  <a:noFill/>
                </a:ln>
                <a:solidFill>
                  <a:schemeClr val="tx1"/>
                </a:solidFill>
                <a:effectLst/>
                <a:uLnTx/>
                <a:uFillTx/>
                <a:latin typeface="+mn-lt"/>
                <a:ea typeface="+mn-ea"/>
                <a:cs typeface="+mn-cs"/>
              </a:rPr>
              <a:t>process</a:t>
            </a:r>
            <a:r>
              <a:rPr kumimoji="0" lang="en-US" sz="2000" b="0" i="0" u="none" strike="noStrike" kern="1200" cap="none" spc="-4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or</a:t>
            </a:r>
            <a:r>
              <a:rPr kumimoji="0" lang="en-US" sz="2000" b="0" i="0" u="none" strike="noStrike" kern="1200" cap="none" spc="-45"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consult</a:t>
            </a:r>
            <a:r>
              <a:rPr kumimoji="0" lang="en-US" sz="2000" b="0" i="0" u="none" strike="noStrike" kern="1200" cap="none" spc="-45"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your</a:t>
            </a:r>
            <a:r>
              <a:rPr kumimoji="0" lang="en-US" sz="2000" b="0" i="0" u="none" strike="noStrike" kern="1200" cap="none" spc="-6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campus</a:t>
            </a:r>
            <a:r>
              <a:rPr kumimoji="0" lang="en-US" sz="2000" b="0" i="0" u="none" strike="noStrike" kern="1200" cap="none" spc="-5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Contracts</a:t>
            </a:r>
            <a:r>
              <a:rPr kumimoji="0" lang="en-US" sz="2000" b="0" i="0" u="none" strike="noStrike" kern="1200" cap="none" spc="-40" normalizeH="0" baseline="0" noProof="0" dirty="0">
                <a:ln>
                  <a:noFill/>
                </a:ln>
                <a:solidFill>
                  <a:schemeClr val="tx1"/>
                </a:solidFill>
                <a:effectLst/>
                <a:uLnTx/>
                <a:uFillTx/>
                <a:latin typeface="+mn-lt"/>
                <a:ea typeface="+mn-ea"/>
                <a:cs typeface="+mn-cs"/>
              </a:rPr>
              <a:t> </a:t>
            </a:r>
            <a:r>
              <a:rPr kumimoji="0" lang="en-US" sz="2000" b="0" i="0" u="none" strike="noStrike" kern="1200" cap="none" spc="-10" normalizeH="0" baseline="0" noProof="0" dirty="0">
                <a:ln>
                  <a:noFill/>
                </a:ln>
                <a:solidFill>
                  <a:schemeClr val="tx1"/>
                </a:solidFill>
                <a:effectLst/>
                <a:uLnTx/>
                <a:uFillTx/>
                <a:latin typeface="+mn-lt"/>
                <a:ea typeface="+mn-ea"/>
                <a:cs typeface="+mn-cs"/>
              </a:rPr>
              <a:t>Office.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169" name="Text Placeholder 1">
            <a:extLst>
              <a:ext uri="{FF2B5EF4-FFF2-40B4-BE49-F238E27FC236}">
                <a16:creationId xmlns:a16="http://schemas.microsoft.com/office/drawing/2014/main" id="{6E0BB506-6F98-5FB3-5FC6-626EE440E395}"/>
              </a:ext>
            </a:extLst>
          </p:cNvPr>
          <p:cNvSpPr>
            <a:spLocks noGrp="1" noChangeArrowheads="1"/>
          </p:cNvSpPr>
          <p:nvPr>
            <p:ph type="body" sz="quarter" idx="10"/>
          </p:nvPr>
        </p:nvSpPr>
        <p:spPr>
          <a:xfrm>
            <a:off x="357188" y="1182688"/>
            <a:ext cx="11487150" cy="517525"/>
          </a:xfrm>
        </p:spPr>
        <p:txBody>
          <a:bodyPr/>
          <a:lstStyle/>
          <a:p>
            <a:pPr eaLnBrk="1" hangingPunct="1"/>
            <a:r>
              <a:rPr lang="en-US" altLang="en-US" dirty="0"/>
              <a:t>Non-Research Agreements</a:t>
            </a:r>
          </a:p>
        </p:txBody>
      </p:sp>
    </p:spTree>
    <p:extLst>
      <p:ext uri="{BB962C8B-B14F-4D97-AF65-F5344CB8AC3E}">
        <p14:creationId xmlns:p14="http://schemas.microsoft.com/office/powerpoint/2010/main" val="3483689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19F19-6583-6DD1-C6B5-3F6E4276769A}"/>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D216FCFB-3D87-B8E0-5A72-47360282D6E2}"/>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State and Cooperative Contracts</a:t>
            </a:r>
          </a:p>
        </p:txBody>
      </p:sp>
      <p:sp>
        <p:nvSpPr>
          <p:cNvPr id="7170" name="Text Placeholder 2">
            <a:extLst>
              <a:ext uri="{FF2B5EF4-FFF2-40B4-BE49-F238E27FC236}">
                <a16:creationId xmlns:a16="http://schemas.microsoft.com/office/drawing/2014/main" id="{DC7426B1-C9E7-3C06-B630-29FBFAF877D8}"/>
              </a:ext>
            </a:extLst>
          </p:cNvPr>
          <p:cNvSpPr>
            <a:spLocks noGrp="1" noChangeArrowheads="1"/>
          </p:cNvSpPr>
          <p:nvPr>
            <p:ph type="body" sz="quarter" idx="11"/>
          </p:nvPr>
        </p:nvSpPr>
        <p:spPr>
          <a:xfrm>
            <a:off x="347663" y="1760538"/>
            <a:ext cx="11487150" cy="4441825"/>
          </a:xfrm>
        </p:spPr>
        <p:txBody>
          <a:bodyPr/>
          <a:lstStyle/>
          <a:p>
            <a:pPr marL="354965" indent="-342265">
              <a:spcBef>
                <a:spcPts val="530"/>
              </a:spcBef>
              <a:buFont typeface="Arial"/>
              <a:buChar char="•"/>
              <a:tabLst>
                <a:tab pos="354965" algn="l"/>
                <a:tab pos="355600" algn="l"/>
              </a:tabLst>
            </a:pPr>
            <a:r>
              <a:rPr lang="en-US" sz="2000" dirty="0"/>
              <a:t>Contracts</a:t>
            </a:r>
            <a:r>
              <a:rPr lang="en-US" sz="2000" spc="-40" dirty="0"/>
              <a:t> </a:t>
            </a:r>
            <a:r>
              <a:rPr lang="en-US" sz="2000" dirty="0"/>
              <a:t>solicited</a:t>
            </a:r>
            <a:r>
              <a:rPr lang="en-US" sz="2000" spc="-5" dirty="0"/>
              <a:t> </a:t>
            </a:r>
            <a:r>
              <a:rPr lang="en-US" sz="2000" dirty="0"/>
              <a:t>by</a:t>
            </a:r>
            <a:r>
              <a:rPr lang="en-US" sz="2000" spc="-20" dirty="0"/>
              <a:t> </a:t>
            </a:r>
            <a:r>
              <a:rPr lang="en-US" sz="2000" dirty="0"/>
              <a:t>the</a:t>
            </a:r>
            <a:r>
              <a:rPr lang="en-US" sz="2000" spc="-25" dirty="0"/>
              <a:t> </a:t>
            </a:r>
            <a:r>
              <a:rPr lang="en-US" sz="2000" dirty="0"/>
              <a:t>state</a:t>
            </a:r>
            <a:r>
              <a:rPr lang="en-US" sz="2000" spc="-20" dirty="0"/>
              <a:t> </a:t>
            </a:r>
            <a:r>
              <a:rPr lang="en-US" sz="2000" dirty="0"/>
              <a:t>or</a:t>
            </a:r>
            <a:r>
              <a:rPr lang="en-US" sz="2000" spc="-35" dirty="0"/>
              <a:t> </a:t>
            </a:r>
            <a:r>
              <a:rPr lang="en-US" sz="2000" dirty="0"/>
              <a:t>by</a:t>
            </a:r>
            <a:r>
              <a:rPr lang="en-US" sz="2000" spc="-20" dirty="0"/>
              <a:t> </a:t>
            </a:r>
            <a:r>
              <a:rPr lang="en-US" sz="2000" dirty="0"/>
              <a:t>a</a:t>
            </a:r>
            <a:r>
              <a:rPr lang="en-US" sz="2000" spc="-30" dirty="0"/>
              <a:t> </a:t>
            </a:r>
            <a:r>
              <a:rPr lang="en-US" sz="2000" dirty="0"/>
              <a:t>purchasing</a:t>
            </a:r>
            <a:r>
              <a:rPr lang="en-US" sz="2000" spc="-15" dirty="0"/>
              <a:t> </a:t>
            </a:r>
            <a:r>
              <a:rPr lang="en-US" sz="2000" spc="-10" dirty="0"/>
              <a:t>cooperative,</a:t>
            </a:r>
            <a:r>
              <a:rPr lang="en-US" sz="2000" spc="-25" dirty="0"/>
              <a:t> </a:t>
            </a:r>
            <a:r>
              <a:rPr lang="en-US" sz="2000" spc="-10" dirty="0"/>
              <a:t>including:</a:t>
            </a:r>
            <a:endParaRPr lang="en-US" sz="2000" dirty="0"/>
          </a:p>
          <a:p>
            <a:pPr marL="756285" lvl="1" indent="-287020">
              <a:lnSpc>
                <a:spcPct val="100000"/>
              </a:lnSpc>
              <a:spcBef>
                <a:spcPts val="434"/>
              </a:spcBef>
              <a:buFont typeface="Arial"/>
              <a:buChar char="–"/>
              <a:tabLst>
                <a:tab pos="756285" algn="l"/>
                <a:tab pos="756920" algn="l"/>
              </a:tabLst>
            </a:pPr>
            <a:r>
              <a:rPr lang="en-US" sz="2000" spc="-10" dirty="0">
                <a:latin typeface="Arial" panose="020B0604020202020204" pitchFamily="34" charset="0"/>
                <a:cs typeface="Calibri"/>
                <a:hlinkClick r:id="rId3"/>
              </a:rPr>
              <a:t>TxSmartBuy</a:t>
            </a:r>
            <a:r>
              <a:rPr lang="en-US" sz="2000" spc="-85" dirty="0">
                <a:latin typeface="Arial" panose="020B0604020202020204" pitchFamily="34" charset="0"/>
                <a:cs typeface="Calibri"/>
                <a:hlinkClick r:id="rId3"/>
              </a:rPr>
              <a:t> </a:t>
            </a:r>
            <a:r>
              <a:rPr lang="en-US" sz="2000" dirty="0">
                <a:latin typeface="Arial" panose="020B0604020202020204" pitchFamily="34" charset="0"/>
                <a:cs typeface="Calibri"/>
                <a:hlinkClick r:id="rId3"/>
              </a:rPr>
              <a:t>(Comptroller’s</a:t>
            </a:r>
            <a:r>
              <a:rPr lang="en-US" sz="2000" spc="-40" dirty="0">
                <a:latin typeface="Arial" panose="020B0604020202020204" pitchFamily="34" charset="0"/>
                <a:cs typeface="Calibri"/>
                <a:hlinkClick r:id="rId3"/>
              </a:rPr>
              <a:t> </a:t>
            </a:r>
            <a:r>
              <a:rPr lang="en-US" sz="2000" dirty="0">
                <a:latin typeface="Arial" panose="020B0604020202020204" pitchFamily="34" charset="0"/>
                <a:cs typeface="Calibri"/>
                <a:hlinkClick r:id="rId3"/>
              </a:rPr>
              <a:t>State</a:t>
            </a:r>
            <a:r>
              <a:rPr lang="en-US" sz="2000" spc="-55" dirty="0">
                <a:latin typeface="Arial" panose="020B0604020202020204" pitchFamily="34" charset="0"/>
                <a:cs typeface="Calibri"/>
                <a:hlinkClick r:id="rId3"/>
              </a:rPr>
              <a:t> </a:t>
            </a:r>
            <a:r>
              <a:rPr lang="en-US" sz="2000" spc="-10" dirty="0">
                <a:latin typeface="Arial" panose="020B0604020202020204" pitchFamily="34" charset="0"/>
                <a:cs typeface="Calibri"/>
                <a:hlinkClick r:id="rId3"/>
              </a:rPr>
              <a:t>Contracts)</a:t>
            </a:r>
            <a:endParaRPr lang="en-US" sz="2000" dirty="0">
              <a:latin typeface="Arial" panose="020B0604020202020204" pitchFamily="34" charset="0"/>
              <a:cs typeface="Calibri"/>
            </a:endParaRPr>
          </a:p>
          <a:p>
            <a:pPr lvl="1">
              <a:lnSpc>
                <a:spcPct val="100000"/>
              </a:lnSpc>
              <a:spcBef>
                <a:spcPts val="30"/>
              </a:spcBef>
              <a:buFont typeface="Arial"/>
              <a:buChar char="–"/>
            </a:pPr>
            <a:endParaRPr lang="en-US" sz="2000" dirty="0">
              <a:latin typeface="Arial" panose="020B0604020202020204" pitchFamily="34" charset="0"/>
              <a:cs typeface="Calibri"/>
            </a:endParaRPr>
          </a:p>
          <a:p>
            <a:pPr marL="756285" lvl="1" indent="-287020">
              <a:lnSpc>
                <a:spcPct val="100000"/>
              </a:lnSpc>
              <a:buFont typeface="Arial"/>
              <a:buChar char="–"/>
              <a:tabLst>
                <a:tab pos="756285" algn="l"/>
                <a:tab pos="756920" algn="l"/>
              </a:tabLst>
            </a:pPr>
            <a:r>
              <a:rPr lang="en-US" sz="2000" dirty="0">
                <a:latin typeface="Arial" panose="020B0604020202020204" pitchFamily="34" charset="0"/>
                <a:cs typeface="Calibri"/>
                <a:hlinkClick r:id="rId4"/>
              </a:rPr>
              <a:t>Department</a:t>
            </a:r>
            <a:r>
              <a:rPr lang="en-US" sz="2000" spc="-55" dirty="0">
                <a:latin typeface="Arial" panose="020B0604020202020204" pitchFamily="34" charset="0"/>
                <a:cs typeface="Calibri"/>
                <a:hlinkClick r:id="rId4"/>
              </a:rPr>
              <a:t> </a:t>
            </a:r>
            <a:r>
              <a:rPr lang="en-US" sz="2000" dirty="0">
                <a:latin typeface="Arial" panose="020B0604020202020204" pitchFamily="34" charset="0"/>
                <a:cs typeface="Calibri"/>
                <a:hlinkClick r:id="rId4"/>
              </a:rPr>
              <a:t>of</a:t>
            </a:r>
            <a:r>
              <a:rPr lang="en-US" sz="2000" spc="-45" dirty="0">
                <a:latin typeface="Arial" panose="020B0604020202020204" pitchFamily="34" charset="0"/>
                <a:cs typeface="Calibri"/>
                <a:hlinkClick r:id="rId4"/>
              </a:rPr>
              <a:t> </a:t>
            </a:r>
            <a:r>
              <a:rPr lang="en-US" sz="2000" dirty="0">
                <a:latin typeface="Arial" panose="020B0604020202020204" pitchFamily="34" charset="0"/>
                <a:cs typeface="Calibri"/>
                <a:hlinkClick r:id="rId4"/>
              </a:rPr>
              <a:t>Information</a:t>
            </a:r>
            <a:r>
              <a:rPr lang="en-US" sz="2000" spc="-50" dirty="0">
                <a:latin typeface="Arial" panose="020B0604020202020204" pitchFamily="34" charset="0"/>
                <a:cs typeface="Calibri"/>
                <a:hlinkClick r:id="rId4"/>
              </a:rPr>
              <a:t> </a:t>
            </a:r>
            <a:r>
              <a:rPr lang="en-US" sz="2000" dirty="0">
                <a:latin typeface="Arial" panose="020B0604020202020204" pitchFamily="34" charset="0"/>
                <a:cs typeface="Calibri"/>
                <a:hlinkClick r:id="rId4"/>
              </a:rPr>
              <a:t>Resources</a:t>
            </a:r>
            <a:r>
              <a:rPr lang="en-US" sz="2000" spc="-35" dirty="0">
                <a:latin typeface="Arial" panose="020B0604020202020204" pitchFamily="34" charset="0"/>
                <a:cs typeface="Calibri"/>
                <a:hlinkClick r:id="rId4"/>
              </a:rPr>
              <a:t> </a:t>
            </a:r>
            <a:r>
              <a:rPr lang="en-US" sz="2000" spc="-10" dirty="0">
                <a:latin typeface="Arial" panose="020B0604020202020204" pitchFamily="34" charset="0"/>
                <a:cs typeface="Calibri"/>
                <a:hlinkClick r:id="rId4"/>
              </a:rPr>
              <a:t>(DIR)  </a:t>
            </a:r>
            <a:endParaRPr lang="en-US" sz="2000" dirty="0">
              <a:latin typeface="Arial" panose="020B0604020202020204" pitchFamily="34" charset="0"/>
              <a:cs typeface="Calibri"/>
            </a:endParaRPr>
          </a:p>
          <a:p>
            <a:pPr lvl="1">
              <a:lnSpc>
                <a:spcPct val="100000"/>
              </a:lnSpc>
              <a:spcBef>
                <a:spcPts val="35"/>
              </a:spcBef>
              <a:buFont typeface="Arial"/>
              <a:buChar char="–"/>
            </a:pPr>
            <a:endParaRPr lang="en-US" sz="2000" dirty="0">
              <a:latin typeface="Arial" panose="020B0604020202020204" pitchFamily="34" charset="0"/>
              <a:cs typeface="Calibri"/>
            </a:endParaRPr>
          </a:p>
          <a:p>
            <a:pPr marL="756285" lvl="1" indent="-287020">
              <a:lnSpc>
                <a:spcPct val="100000"/>
              </a:lnSpc>
              <a:buFont typeface="Arial"/>
              <a:buChar char="–"/>
              <a:tabLst>
                <a:tab pos="756285" algn="l"/>
                <a:tab pos="756920" algn="l"/>
              </a:tabLst>
            </a:pPr>
            <a:r>
              <a:rPr lang="en-US" sz="2000" dirty="0">
                <a:latin typeface="Arial" panose="020B0604020202020204" pitchFamily="34" charset="0"/>
                <a:cs typeface="Calibri"/>
                <a:hlinkClick r:id="rId5"/>
              </a:rPr>
              <a:t>BuyBoard</a:t>
            </a:r>
            <a:r>
              <a:rPr lang="en-US" sz="2000" spc="-50" dirty="0">
                <a:latin typeface="Arial" panose="020B0604020202020204" pitchFamily="34" charset="0"/>
                <a:cs typeface="Calibri"/>
                <a:hlinkClick r:id="rId5"/>
              </a:rPr>
              <a:t> </a:t>
            </a:r>
            <a:r>
              <a:rPr lang="en-US" sz="2000" dirty="0">
                <a:latin typeface="Arial" panose="020B0604020202020204" pitchFamily="34" charset="0"/>
                <a:cs typeface="Calibri"/>
                <a:hlinkClick r:id="rId5"/>
              </a:rPr>
              <a:t>Purchasing</a:t>
            </a:r>
            <a:r>
              <a:rPr lang="en-US" sz="2000" spc="-25" dirty="0">
                <a:latin typeface="Arial" panose="020B0604020202020204" pitchFamily="34" charset="0"/>
                <a:cs typeface="Calibri"/>
                <a:hlinkClick r:id="rId5"/>
              </a:rPr>
              <a:t> </a:t>
            </a:r>
            <a:r>
              <a:rPr lang="en-US" sz="2000" spc="-10" dirty="0">
                <a:latin typeface="Arial" panose="020B0604020202020204" pitchFamily="34" charset="0"/>
                <a:cs typeface="Calibri"/>
                <a:hlinkClick r:id="rId5"/>
              </a:rPr>
              <a:t>Cooperative</a:t>
            </a:r>
            <a:endParaRPr lang="en-US" sz="2000" dirty="0">
              <a:latin typeface="Arial" panose="020B0604020202020204" pitchFamily="34" charset="0"/>
              <a:cs typeface="Calibri"/>
            </a:endParaRPr>
          </a:p>
          <a:p>
            <a:pPr lvl="1">
              <a:lnSpc>
                <a:spcPct val="100000"/>
              </a:lnSpc>
              <a:spcBef>
                <a:spcPts val="30"/>
              </a:spcBef>
              <a:buFont typeface="Arial"/>
              <a:buChar char="–"/>
            </a:pPr>
            <a:endParaRPr lang="en-US" sz="2000" dirty="0">
              <a:latin typeface="Arial" panose="020B0604020202020204" pitchFamily="34" charset="0"/>
              <a:cs typeface="Calibri"/>
              <a:hlinkClick r:id="rId6"/>
            </a:endParaRPr>
          </a:p>
          <a:p>
            <a:pPr marL="756285" lvl="1" indent="-287020">
              <a:lnSpc>
                <a:spcPct val="100000"/>
              </a:lnSpc>
              <a:buFont typeface="Arial"/>
              <a:buChar char="–"/>
              <a:tabLst>
                <a:tab pos="756285" algn="l"/>
                <a:tab pos="756920" algn="l"/>
              </a:tabLst>
            </a:pPr>
            <a:r>
              <a:rPr lang="en-US" sz="2000" dirty="0">
                <a:latin typeface="Arial" panose="020B0604020202020204" pitchFamily="34" charset="0"/>
                <a:cs typeface="Calibri"/>
                <a:hlinkClick r:id="rId6"/>
              </a:rPr>
              <a:t>E&amp;I</a:t>
            </a:r>
            <a:r>
              <a:rPr lang="en-US" sz="2000" spc="-35" dirty="0">
                <a:latin typeface="Arial" panose="020B0604020202020204" pitchFamily="34" charset="0"/>
                <a:cs typeface="Calibri"/>
                <a:hlinkClick r:id="rId6"/>
              </a:rPr>
              <a:t> </a:t>
            </a:r>
            <a:r>
              <a:rPr lang="en-US" sz="2000" dirty="0">
                <a:latin typeface="Arial" panose="020B0604020202020204" pitchFamily="34" charset="0"/>
                <a:cs typeface="Calibri"/>
                <a:hlinkClick r:id="rId6"/>
              </a:rPr>
              <a:t>Purchasing</a:t>
            </a:r>
            <a:r>
              <a:rPr lang="en-US" sz="2000" spc="-15" dirty="0">
                <a:latin typeface="Arial" panose="020B0604020202020204" pitchFamily="34" charset="0"/>
                <a:cs typeface="Calibri"/>
                <a:hlinkClick r:id="rId6"/>
              </a:rPr>
              <a:t> </a:t>
            </a:r>
            <a:r>
              <a:rPr lang="en-US" sz="2000" spc="-10" dirty="0">
                <a:latin typeface="Arial" panose="020B0604020202020204" pitchFamily="34" charset="0"/>
                <a:cs typeface="Calibri"/>
                <a:hlinkClick r:id="rId6"/>
              </a:rPr>
              <a:t>Cooperative</a:t>
            </a:r>
            <a:endParaRPr lang="en-US" sz="2000" dirty="0">
              <a:latin typeface="Arial" panose="020B0604020202020204" pitchFamily="34" charset="0"/>
              <a:cs typeface="Calibri"/>
            </a:endParaRPr>
          </a:p>
          <a:p>
            <a:pPr lvl="1">
              <a:lnSpc>
                <a:spcPct val="100000"/>
              </a:lnSpc>
              <a:spcBef>
                <a:spcPts val="35"/>
              </a:spcBef>
              <a:buFont typeface="Arial"/>
              <a:buChar char="–"/>
            </a:pPr>
            <a:endParaRPr lang="en-US" sz="2000" dirty="0">
              <a:latin typeface="Arial" panose="020B0604020202020204" pitchFamily="34" charset="0"/>
              <a:cs typeface="Calibri"/>
            </a:endParaRPr>
          </a:p>
          <a:p>
            <a:pPr marL="756285" lvl="1" indent="-287020">
              <a:lnSpc>
                <a:spcPct val="100000"/>
              </a:lnSpc>
              <a:buFont typeface="Arial"/>
              <a:buChar char="–"/>
              <a:tabLst>
                <a:tab pos="756285" algn="l"/>
                <a:tab pos="756920" algn="l"/>
              </a:tabLst>
            </a:pPr>
            <a:r>
              <a:rPr lang="en-US" sz="2000" dirty="0">
                <a:latin typeface="Arial" panose="020B0604020202020204" pitchFamily="34" charset="0"/>
                <a:cs typeface="Calibri"/>
                <a:hlinkClick r:id="rId7"/>
              </a:rPr>
              <a:t>Choice Partners</a:t>
            </a:r>
            <a:endParaRPr lang="en-US" sz="2000" dirty="0">
              <a:latin typeface="Arial" panose="020B0604020202020204" pitchFamily="34" charset="0"/>
              <a:cs typeface="Calibri"/>
            </a:endParaRPr>
          </a:p>
          <a:p>
            <a:pPr marL="354965" indent="-342265">
              <a:buFont typeface="Arial"/>
              <a:buChar char="•"/>
              <a:tabLst>
                <a:tab pos="354965" algn="l"/>
                <a:tab pos="355600" algn="l"/>
              </a:tabLst>
            </a:pPr>
            <a:r>
              <a:rPr lang="en-US" sz="2000" dirty="0"/>
              <a:t>Contact Purchasing for assistance locating a cooperative contract.</a:t>
            </a:r>
          </a:p>
          <a:p>
            <a:pPr marL="354965" indent="-342265">
              <a:buFont typeface="Arial"/>
              <a:buChar char="•"/>
              <a:tabLst>
                <a:tab pos="354965" algn="l"/>
                <a:tab pos="355600" algn="l"/>
              </a:tabLst>
            </a:pPr>
            <a:r>
              <a:rPr lang="en-US" sz="2000" dirty="0"/>
              <a:t>Send</a:t>
            </a:r>
            <a:r>
              <a:rPr lang="en-US" sz="2000" spc="-45" dirty="0"/>
              <a:t> </a:t>
            </a:r>
            <a:r>
              <a:rPr lang="en-US" sz="2000" dirty="0"/>
              <a:t>requisition</a:t>
            </a:r>
            <a:r>
              <a:rPr lang="en-US" sz="2000" spc="-10" dirty="0"/>
              <a:t> </a:t>
            </a:r>
            <a:r>
              <a:rPr lang="en-US" sz="2000" dirty="0"/>
              <a:t>and</a:t>
            </a:r>
            <a:r>
              <a:rPr lang="en-US" sz="2000" spc="-20" dirty="0"/>
              <a:t> </a:t>
            </a:r>
            <a:r>
              <a:rPr lang="en-US" sz="2000" dirty="0"/>
              <a:t>contract</a:t>
            </a:r>
            <a:r>
              <a:rPr lang="en-US" sz="2000" spc="-30" dirty="0"/>
              <a:t> </a:t>
            </a:r>
            <a:r>
              <a:rPr lang="en-US" sz="2000" dirty="0"/>
              <a:t>to</a:t>
            </a:r>
            <a:r>
              <a:rPr lang="en-US" sz="2000" spc="-35" dirty="0"/>
              <a:t> </a:t>
            </a:r>
            <a:r>
              <a:rPr lang="en-US" sz="2000" dirty="0"/>
              <a:t>Purchasing</a:t>
            </a:r>
            <a:r>
              <a:rPr lang="en-US" sz="2000" spc="-20" dirty="0"/>
              <a:t> </a:t>
            </a:r>
            <a:r>
              <a:rPr lang="en-US" sz="2000" dirty="0"/>
              <a:t>to</a:t>
            </a:r>
            <a:r>
              <a:rPr lang="en-US" sz="2000" spc="-35" dirty="0"/>
              <a:t> </a:t>
            </a:r>
            <a:r>
              <a:rPr lang="en-US" sz="2000" dirty="0"/>
              <a:t>place</a:t>
            </a:r>
            <a:r>
              <a:rPr lang="en-US" sz="2000" spc="-15" dirty="0"/>
              <a:t> </a:t>
            </a:r>
            <a:r>
              <a:rPr lang="en-US" sz="2000" spc="-10" dirty="0"/>
              <a:t>order.</a:t>
            </a:r>
            <a:endParaRPr lang="en-US" sz="2000" dirty="0"/>
          </a:p>
          <a:p>
            <a:endParaRPr lang="en-US" sz="1400" dirty="0"/>
          </a:p>
        </p:txBody>
      </p:sp>
    </p:spTree>
    <p:extLst>
      <p:ext uri="{BB962C8B-B14F-4D97-AF65-F5344CB8AC3E}">
        <p14:creationId xmlns:p14="http://schemas.microsoft.com/office/powerpoint/2010/main" val="283988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6C74E-8D98-07A4-6D7A-54E036FCED42}"/>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0FBF6698-7CF8-46CB-E31D-BE6671B3670D}"/>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Sole Source Purchase</a:t>
            </a:r>
          </a:p>
        </p:txBody>
      </p:sp>
      <p:sp>
        <p:nvSpPr>
          <p:cNvPr id="7170" name="Text Placeholder 2">
            <a:extLst>
              <a:ext uri="{FF2B5EF4-FFF2-40B4-BE49-F238E27FC236}">
                <a16:creationId xmlns:a16="http://schemas.microsoft.com/office/drawing/2014/main" id="{13851417-2352-8E67-6ED1-02B7665C2787}"/>
              </a:ext>
            </a:extLst>
          </p:cNvPr>
          <p:cNvSpPr>
            <a:spLocks noGrp="1" noChangeArrowheads="1"/>
          </p:cNvSpPr>
          <p:nvPr>
            <p:ph type="body" sz="quarter" idx="11"/>
          </p:nvPr>
        </p:nvSpPr>
        <p:spPr>
          <a:xfrm>
            <a:off x="347663" y="1760538"/>
            <a:ext cx="11487150" cy="4441825"/>
          </a:xfrm>
        </p:spPr>
        <p:txBody>
          <a:bodyPr/>
          <a:lstStyle/>
          <a:p>
            <a:pPr marL="354965" indent="-342265">
              <a:spcBef>
                <a:spcPts val="625"/>
              </a:spcBef>
              <a:buFont typeface="Arial"/>
              <a:buChar char="•"/>
              <a:tabLst>
                <a:tab pos="354965" algn="l"/>
                <a:tab pos="355600" algn="l"/>
              </a:tabLst>
            </a:pPr>
            <a:r>
              <a:rPr lang="en-US" sz="2000" u="sng" dirty="0">
                <a:uFill>
                  <a:solidFill>
                    <a:srgbClr val="000000"/>
                  </a:solidFill>
                </a:uFill>
                <a:latin typeface="+mn-lt"/>
              </a:rPr>
              <a:t>Only</a:t>
            </a:r>
            <a:r>
              <a:rPr lang="en-US" sz="2000" u="sng" spc="-45" dirty="0">
                <a:uFill>
                  <a:solidFill>
                    <a:srgbClr val="000000"/>
                  </a:solidFill>
                </a:uFill>
                <a:latin typeface="+mn-lt"/>
              </a:rPr>
              <a:t> </a:t>
            </a:r>
            <a:r>
              <a:rPr lang="en-US" sz="2000" u="sng" dirty="0">
                <a:uFill>
                  <a:solidFill>
                    <a:srgbClr val="000000"/>
                  </a:solidFill>
                </a:uFill>
                <a:latin typeface="+mn-lt"/>
              </a:rPr>
              <a:t>one</a:t>
            </a:r>
            <a:r>
              <a:rPr lang="en-US" sz="2000" u="sng" spc="-45" dirty="0">
                <a:uFill>
                  <a:solidFill>
                    <a:srgbClr val="000000"/>
                  </a:solidFill>
                </a:uFill>
                <a:latin typeface="+mn-lt"/>
              </a:rPr>
              <a:t> </a:t>
            </a:r>
            <a:r>
              <a:rPr lang="en-US" sz="2000" u="sng" dirty="0">
                <a:uFill>
                  <a:solidFill>
                    <a:srgbClr val="000000"/>
                  </a:solidFill>
                </a:uFill>
                <a:latin typeface="+mn-lt"/>
              </a:rPr>
              <a:t>vendor</a:t>
            </a:r>
            <a:r>
              <a:rPr lang="en-US" sz="2000" u="sng" spc="-55" dirty="0">
                <a:uFill>
                  <a:solidFill>
                    <a:srgbClr val="000000"/>
                  </a:solidFill>
                </a:uFill>
                <a:latin typeface="+mn-lt"/>
              </a:rPr>
              <a:t> </a:t>
            </a:r>
            <a:r>
              <a:rPr lang="en-US" sz="2000" dirty="0">
                <a:latin typeface="+mn-lt"/>
              </a:rPr>
              <a:t>can</a:t>
            </a:r>
            <a:r>
              <a:rPr lang="en-US" sz="2000" spc="-50" dirty="0">
                <a:latin typeface="+mn-lt"/>
              </a:rPr>
              <a:t> </a:t>
            </a:r>
            <a:r>
              <a:rPr lang="en-US" sz="2000" spc="-10" dirty="0">
                <a:latin typeface="+mn-lt"/>
              </a:rPr>
              <a:t>provide</a:t>
            </a:r>
            <a:r>
              <a:rPr lang="en-US" sz="2000" spc="-55" dirty="0">
                <a:latin typeface="+mn-lt"/>
              </a:rPr>
              <a:t> </a:t>
            </a:r>
            <a:r>
              <a:rPr lang="en-US" sz="2000" dirty="0">
                <a:latin typeface="+mn-lt"/>
              </a:rPr>
              <a:t>the</a:t>
            </a:r>
            <a:r>
              <a:rPr lang="en-US" sz="2000" spc="-45" dirty="0">
                <a:latin typeface="+mn-lt"/>
              </a:rPr>
              <a:t> </a:t>
            </a:r>
            <a:r>
              <a:rPr lang="en-US" sz="2000" dirty="0">
                <a:latin typeface="+mn-lt"/>
              </a:rPr>
              <a:t>good</a:t>
            </a:r>
            <a:r>
              <a:rPr lang="en-US" sz="2000" spc="-45" dirty="0">
                <a:latin typeface="+mn-lt"/>
              </a:rPr>
              <a:t> </a:t>
            </a:r>
            <a:r>
              <a:rPr lang="en-US" sz="2000" dirty="0">
                <a:latin typeface="+mn-lt"/>
              </a:rPr>
              <a:t>or</a:t>
            </a:r>
            <a:r>
              <a:rPr lang="en-US" sz="2000" spc="-55" dirty="0">
                <a:latin typeface="+mn-lt"/>
              </a:rPr>
              <a:t> </a:t>
            </a:r>
            <a:r>
              <a:rPr lang="en-US" sz="2000" dirty="0">
                <a:latin typeface="+mn-lt"/>
              </a:rPr>
              <a:t>service</a:t>
            </a:r>
            <a:r>
              <a:rPr lang="en-US" sz="2000" spc="-50" dirty="0">
                <a:latin typeface="+mn-lt"/>
              </a:rPr>
              <a:t> </a:t>
            </a:r>
            <a:r>
              <a:rPr lang="en-US" sz="2000" spc="-10" dirty="0">
                <a:latin typeface="+mn-lt"/>
              </a:rPr>
              <a:t>required.</a:t>
            </a:r>
          </a:p>
          <a:p>
            <a:pPr marL="354965" marR="5080" indent="-342900">
              <a:spcBef>
                <a:spcPts val="530"/>
              </a:spcBef>
              <a:buFont typeface="Arial"/>
              <a:buChar char="•"/>
              <a:tabLst>
                <a:tab pos="354965" algn="l"/>
                <a:tab pos="355600" algn="l"/>
              </a:tabLst>
            </a:pPr>
            <a:r>
              <a:rPr lang="en-US" sz="2000" dirty="0">
                <a:latin typeface="+mn-lt"/>
              </a:rPr>
              <a:t>Sole</a:t>
            </a:r>
            <a:r>
              <a:rPr lang="en-US" sz="2000" spc="200" dirty="0">
                <a:latin typeface="+mn-lt"/>
              </a:rPr>
              <a:t> </a:t>
            </a:r>
            <a:r>
              <a:rPr lang="en-US" sz="2000" dirty="0">
                <a:latin typeface="+mn-lt"/>
              </a:rPr>
              <a:t>Source</a:t>
            </a:r>
            <a:r>
              <a:rPr lang="en-US" sz="2000" spc="204" dirty="0">
                <a:latin typeface="+mn-lt"/>
              </a:rPr>
              <a:t> </a:t>
            </a:r>
            <a:r>
              <a:rPr lang="en-US" sz="2000" dirty="0">
                <a:latin typeface="+mn-lt"/>
              </a:rPr>
              <a:t>Justification</a:t>
            </a:r>
            <a:r>
              <a:rPr lang="en-US" sz="2000" spc="200" dirty="0">
                <a:latin typeface="+mn-lt"/>
              </a:rPr>
              <a:t> </a:t>
            </a:r>
            <a:r>
              <a:rPr lang="en-US" sz="2000" dirty="0">
                <a:latin typeface="+mn-lt"/>
              </a:rPr>
              <a:t>form</a:t>
            </a:r>
            <a:r>
              <a:rPr lang="en-US" sz="2000" spc="204" dirty="0">
                <a:latin typeface="+mn-lt"/>
              </a:rPr>
              <a:t> </a:t>
            </a:r>
            <a:r>
              <a:rPr lang="en-US" sz="2000" dirty="0">
                <a:latin typeface="+mn-lt"/>
              </a:rPr>
              <a:t>must</a:t>
            </a:r>
            <a:r>
              <a:rPr lang="en-US" sz="2000" spc="200" dirty="0">
                <a:latin typeface="+mn-lt"/>
              </a:rPr>
              <a:t> </a:t>
            </a:r>
            <a:r>
              <a:rPr lang="en-US" sz="2000" dirty="0">
                <a:latin typeface="+mn-lt"/>
              </a:rPr>
              <a:t>be</a:t>
            </a:r>
            <a:r>
              <a:rPr lang="en-US" sz="2000" spc="204" dirty="0">
                <a:latin typeface="+mn-lt"/>
              </a:rPr>
              <a:t> </a:t>
            </a:r>
            <a:r>
              <a:rPr lang="en-US" sz="2000" dirty="0">
                <a:latin typeface="+mn-lt"/>
              </a:rPr>
              <a:t>approved</a:t>
            </a:r>
            <a:r>
              <a:rPr lang="en-US" sz="2000" spc="195" dirty="0">
                <a:latin typeface="+mn-lt"/>
              </a:rPr>
              <a:t> </a:t>
            </a:r>
            <a:r>
              <a:rPr lang="en-US" sz="2000" dirty="0">
                <a:latin typeface="+mn-lt"/>
              </a:rPr>
              <a:t>by</a:t>
            </a:r>
            <a:r>
              <a:rPr lang="en-US" sz="2000" spc="210" dirty="0">
                <a:latin typeface="+mn-lt"/>
              </a:rPr>
              <a:t> </a:t>
            </a:r>
            <a:r>
              <a:rPr lang="en-US" sz="2000" dirty="0">
                <a:latin typeface="+mn-lt"/>
              </a:rPr>
              <a:t>Purchasing</a:t>
            </a:r>
            <a:r>
              <a:rPr lang="en-US" sz="2000" spc="190" dirty="0">
                <a:latin typeface="+mn-lt"/>
              </a:rPr>
              <a:t> </a:t>
            </a:r>
            <a:r>
              <a:rPr lang="en-US" sz="2000" spc="-25" dirty="0">
                <a:latin typeface="+mn-lt"/>
              </a:rPr>
              <a:t>in </a:t>
            </a:r>
            <a:r>
              <a:rPr lang="en-US" sz="2000" spc="-10" dirty="0">
                <a:latin typeface="+mn-lt"/>
              </a:rPr>
              <a:t>advance.</a:t>
            </a:r>
          </a:p>
          <a:p>
            <a:pPr marL="756285" lvl="1" indent="-287020">
              <a:lnSpc>
                <a:spcPct val="100000"/>
              </a:lnSpc>
              <a:spcBef>
                <a:spcPts val="530"/>
              </a:spcBef>
              <a:buFont typeface="Arial"/>
              <a:buChar char="–"/>
              <a:tabLst>
                <a:tab pos="756285" algn="l"/>
                <a:tab pos="756920" algn="l"/>
              </a:tabLst>
            </a:pPr>
            <a:r>
              <a:rPr lang="en-US" sz="2000" spc="-10" dirty="0">
                <a:cs typeface="Calibri"/>
              </a:rPr>
              <a:t>Examples:</a:t>
            </a:r>
            <a:endParaRPr lang="en-US" sz="2000" dirty="0">
              <a:cs typeface="Calibri"/>
            </a:endParaRPr>
          </a:p>
          <a:p>
            <a:pPr marL="756285" marR="6350" lvl="1" indent="-287020">
              <a:lnSpc>
                <a:spcPct val="100000"/>
              </a:lnSpc>
              <a:spcBef>
                <a:spcPts val="525"/>
              </a:spcBef>
              <a:buFont typeface="Arial"/>
              <a:buChar char="–"/>
              <a:tabLst>
                <a:tab pos="756285" algn="l"/>
                <a:tab pos="756920" algn="l"/>
              </a:tabLst>
            </a:pPr>
            <a:r>
              <a:rPr lang="en-US" sz="2000" dirty="0">
                <a:cs typeface="Calibri"/>
              </a:rPr>
              <a:t>Annual</a:t>
            </a:r>
            <a:r>
              <a:rPr lang="en-US" sz="2000" spc="40" dirty="0">
                <a:cs typeface="Calibri"/>
              </a:rPr>
              <a:t> </a:t>
            </a:r>
            <a:r>
              <a:rPr lang="en-US" sz="2000" dirty="0">
                <a:cs typeface="Calibri"/>
              </a:rPr>
              <a:t>software</a:t>
            </a:r>
            <a:r>
              <a:rPr lang="en-US" sz="2000" spc="45" dirty="0">
                <a:cs typeface="Calibri"/>
              </a:rPr>
              <a:t> </a:t>
            </a:r>
            <a:r>
              <a:rPr lang="en-US" sz="2000" dirty="0">
                <a:cs typeface="Calibri"/>
              </a:rPr>
              <a:t>license</a:t>
            </a:r>
            <a:r>
              <a:rPr lang="en-US" sz="2000" spc="45" dirty="0">
                <a:cs typeface="Calibri"/>
              </a:rPr>
              <a:t> </a:t>
            </a:r>
            <a:r>
              <a:rPr lang="en-US" sz="2000" dirty="0">
                <a:cs typeface="Calibri"/>
              </a:rPr>
              <a:t>for</a:t>
            </a:r>
            <a:r>
              <a:rPr lang="en-US" sz="2000" spc="45" dirty="0">
                <a:cs typeface="Calibri"/>
              </a:rPr>
              <a:t> </a:t>
            </a:r>
            <a:r>
              <a:rPr lang="en-US" sz="2000" dirty="0">
                <a:cs typeface="Calibri"/>
              </a:rPr>
              <a:t>an</a:t>
            </a:r>
            <a:r>
              <a:rPr lang="en-US" sz="2000" spc="45" dirty="0">
                <a:cs typeface="Calibri"/>
              </a:rPr>
              <a:t> </a:t>
            </a:r>
            <a:r>
              <a:rPr lang="en-US" sz="2000" spc="-25" dirty="0">
                <a:cs typeface="Calibri"/>
              </a:rPr>
              <a:t>already-</a:t>
            </a:r>
            <a:r>
              <a:rPr lang="en-US" sz="2000" dirty="0">
                <a:cs typeface="Calibri"/>
              </a:rPr>
              <a:t>installed</a:t>
            </a:r>
            <a:r>
              <a:rPr lang="en-US" sz="2000" spc="40" dirty="0">
                <a:cs typeface="Calibri"/>
              </a:rPr>
              <a:t> </a:t>
            </a:r>
            <a:r>
              <a:rPr lang="en-US" sz="2000" dirty="0">
                <a:cs typeface="Calibri"/>
              </a:rPr>
              <a:t>software</a:t>
            </a:r>
            <a:r>
              <a:rPr lang="en-US" sz="2000" spc="45" dirty="0">
                <a:cs typeface="Calibri"/>
              </a:rPr>
              <a:t> </a:t>
            </a:r>
            <a:r>
              <a:rPr lang="en-US" sz="2000" dirty="0">
                <a:cs typeface="Calibri"/>
              </a:rPr>
              <a:t>that</a:t>
            </a:r>
            <a:r>
              <a:rPr lang="en-US" sz="2000" spc="40" dirty="0">
                <a:cs typeface="Calibri"/>
              </a:rPr>
              <a:t> </a:t>
            </a:r>
            <a:r>
              <a:rPr lang="en-US" sz="2000" spc="-25" dirty="0">
                <a:cs typeface="Calibri"/>
              </a:rPr>
              <a:t>is </a:t>
            </a:r>
            <a:r>
              <a:rPr lang="en-US" sz="2000" dirty="0">
                <a:cs typeface="Calibri"/>
              </a:rPr>
              <a:t>only</a:t>
            </a:r>
            <a:r>
              <a:rPr lang="en-US" sz="2000" spc="-65" dirty="0">
                <a:cs typeface="Calibri"/>
              </a:rPr>
              <a:t> </a:t>
            </a:r>
            <a:r>
              <a:rPr lang="en-US" sz="2000" spc="-10" dirty="0">
                <a:cs typeface="Calibri"/>
              </a:rPr>
              <a:t>available</a:t>
            </a:r>
            <a:r>
              <a:rPr lang="en-US" sz="2000" spc="-75" dirty="0">
                <a:cs typeface="Calibri"/>
              </a:rPr>
              <a:t> </a:t>
            </a:r>
            <a:r>
              <a:rPr lang="en-US" sz="2000" dirty="0">
                <a:cs typeface="Calibri"/>
              </a:rPr>
              <a:t>from</a:t>
            </a:r>
            <a:r>
              <a:rPr lang="en-US" sz="2000" spc="-50" dirty="0">
                <a:cs typeface="Calibri"/>
              </a:rPr>
              <a:t> </a:t>
            </a:r>
            <a:r>
              <a:rPr lang="en-US" sz="2000" dirty="0">
                <a:cs typeface="Calibri"/>
              </a:rPr>
              <a:t>the</a:t>
            </a:r>
            <a:r>
              <a:rPr lang="en-US" sz="2000" spc="-45" dirty="0">
                <a:cs typeface="Calibri"/>
              </a:rPr>
              <a:t> </a:t>
            </a:r>
            <a:r>
              <a:rPr lang="en-US" sz="2000" spc="-10" dirty="0">
                <a:cs typeface="Calibri"/>
              </a:rPr>
              <a:t>software</a:t>
            </a:r>
            <a:r>
              <a:rPr lang="en-US" sz="2000" spc="-65" dirty="0">
                <a:cs typeface="Calibri"/>
              </a:rPr>
              <a:t> </a:t>
            </a:r>
            <a:r>
              <a:rPr lang="en-US" sz="2000" dirty="0">
                <a:cs typeface="Calibri"/>
              </a:rPr>
              <a:t>vendor</a:t>
            </a:r>
            <a:r>
              <a:rPr lang="en-US" sz="2000" spc="-60" dirty="0">
                <a:cs typeface="Calibri"/>
              </a:rPr>
              <a:t> </a:t>
            </a:r>
            <a:r>
              <a:rPr lang="en-US" sz="2000" spc="-10" dirty="0">
                <a:cs typeface="Calibri"/>
              </a:rPr>
              <a:t>(copyright</a:t>
            </a:r>
            <a:r>
              <a:rPr lang="en-US" sz="2000" spc="-50" dirty="0">
                <a:cs typeface="Calibri"/>
              </a:rPr>
              <a:t> </a:t>
            </a:r>
            <a:r>
              <a:rPr lang="en-US" sz="2000" dirty="0">
                <a:cs typeface="Calibri"/>
              </a:rPr>
              <a:t>or</a:t>
            </a:r>
            <a:r>
              <a:rPr lang="en-US" sz="2000" spc="-60" dirty="0">
                <a:cs typeface="Calibri"/>
              </a:rPr>
              <a:t> </a:t>
            </a:r>
            <a:r>
              <a:rPr lang="en-US" sz="2000" spc="-10" dirty="0">
                <a:cs typeface="Calibri"/>
              </a:rPr>
              <a:t>patent)</a:t>
            </a:r>
            <a:endParaRPr lang="en-US" sz="2000" dirty="0">
              <a:cs typeface="Calibri"/>
            </a:endParaRPr>
          </a:p>
          <a:p>
            <a:pPr marL="755650" marR="5715" lvl="1" indent="-286385">
              <a:lnSpc>
                <a:spcPct val="100000"/>
              </a:lnSpc>
              <a:spcBef>
                <a:spcPts val="530"/>
              </a:spcBef>
              <a:buFont typeface="Arial"/>
              <a:buChar char="–"/>
              <a:tabLst>
                <a:tab pos="756285" algn="l"/>
                <a:tab pos="756920" algn="l"/>
                <a:tab pos="2482850" algn="l"/>
                <a:tab pos="3355975" algn="l"/>
                <a:tab pos="4111625" algn="l"/>
                <a:tab pos="4771390" algn="l"/>
                <a:tab pos="5548630" algn="l"/>
                <a:tab pos="6835140" algn="l"/>
                <a:tab pos="7677784" algn="l"/>
              </a:tabLst>
            </a:pPr>
            <a:r>
              <a:rPr lang="en-US" sz="2000" spc="-10" dirty="0">
                <a:cs typeface="Calibri"/>
              </a:rPr>
              <a:t>Replacement </a:t>
            </a:r>
            <a:r>
              <a:rPr lang="en-US" sz="2000" spc="-20" dirty="0">
                <a:cs typeface="Calibri"/>
              </a:rPr>
              <a:t>parts that </a:t>
            </a:r>
            <a:r>
              <a:rPr lang="en-US" sz="2000" spc="-25" dirty="0">
                <a:cs typeface="Calibri"/>
              </a:rPr>
              <a:t>are </a:t>
            </a:r>
            <a:r>
              <a:rPr lang="en-US" sz="2000" spc="-20" dirty="0">
                <a:cs typeface="Calibri"/>
              </a:rPr>
              <a:t>only </a:t>
            </a:r>
            <a:r>
              <a:rPr lang="en-US" sz="2000" spc="-10" dirty="0">
                <a:cs typeface="Calibri"/>
              </a:rPr>
              <a:t>available </a:t>
            </a:r>
            <a:r>
              <a:rPr lang="en-US" sz="2000" spc="-20" dirty="0">
                <a:cs typeface="Calibri"/>
              </a:rPr>
              <a:t>from </a:t>
            </a:r>
            <a:r>
              <a:rPr lang="en-US" sz="2000" spc="-25" dirty="0">
                <a:cs typeface="Calibri"/>
              </a:rPr>
              <a:t>the </a:t>
            </a:r>
            <a:r>
              <a:rPr lang="en-US" sz="2000" spc="-10" dirty="0">
                <a:cs typeface="Calibri"/>
              </a:rPr>
              <a:t>manufacturer</a:t>
            </a:r>
            <a:r>
              <a:rPr lang="en-US" sz="2000" spc="-50" dirty="0">
                <a:cs typeface="Calibri"/>
              </a:rPr>
              <a:t> </a:t>
            </a:r>
            <a:r>
              <a:rPr lang="en-US" sz="2000" spc="-10" dirty="0">
                <a:cs typeface="Calibri"/>
              </a:rPr>
              <a:t>through</a:t>
            </a:r>
            <a:r>
              <a:rPr lang="en-US" sz="2000" spc="-65" dirty="0">
                <a:cs typeface="Calibri"/>
              </a:rPr>
              <a:t> </a:t>
            </a:r>
            <a:r>
              <a:rPr lang="en-US" sz="2000" dirty="0">
                <a:cs typeface="Calibri"/>
              </a:rPr>
              <a:t>one</a:t>
            </a:r>
            <a:r>
              <a:rPr lang="en-US" sz="2000" spc="-50" dirty="0">
                <a:cs typeface="Calibri"/>
              </a:rPr>
              <a:t> </a:t>
            </a:r>
            <a:r>
              <a:rPr lang="en-US" sz="2000" spc="-10" dirty="0">
                <a:cs typeface="Calibri"/>
              </a:rPr>
              <a:t>distributor</a:t>
            </a:r>
            <a:r>
              <a:rPr lang="en-US" sz="2000" spc="-60" dirty="0">
                <a:cs typeface="Calibri"/>
              </a:rPr>
              <a:t> </a:t>
            </a:r>
            <a:r>
              <a:rPr lang="en-US" sz="2000" dirty="0">
                <a:cs typeface="Calibri"/>
              </a:rPr>
              <a:t>in</a:t>
            </a:r>
            <a:r>
              <a:rPr lang="en-US" sz="2000" spc="-65" dirty="0">
                <a:cs typeface="Calibri"/>
              </a:rPr>
              <a:t> </a:t>
            </a:r>
            <a:r>
              <a:rPr lang="en-US" sz="2000" spc="-10" dirty="0">
                <a:cs typeface="Calibri"/>
              </a:rPr>
              <a:t>Texas.</a:t>
            </a:r>
            <a:endParaRPr lang="en-US" sz="2000" dirty="0">
              <a:cs typeface="Calibri"/>
            </a:endParaRPr>
          </a:p>
          <a:p>
            <a:pPr marL="756285" lvl="1" indent="-287020">
              <a:lnSpc>
                <a:spcPct val="100000"/>
              </a:lnSpc>
              <a:spcBef>
                <a:spcPts val="525"/>
              </a:spcBef>
              <a:buFont typeface="Arial"/>
              <a:buChar char="–"/>
              <a:tabLst>
                <a:tab pos="756285" algn="l"/>
                <a:tab pos="756920" algn="l"/>
              </a:tabLst>
            </a:pPr>
            <a:r>
              <a:rPr lang="en-US" sz="2000" spc="-20" dirty="0">
                <a:cs typeface="Calibri"/>
              </a:rPr>
              <a:t>Attach</a:t>
            </a:r>
            <a:r>
              <a:rPr lang="en-US" sz="2000" spc="-55" dirty="0">
                <a:cs typeface="Calibri"/>
              </a:rPr>
              <a:t> </a:t>
            </a:r>
            <a:r>
              <a:rPr lang="en-US" sz="2000" dirty="0">
                <a:cs typeface="Calibri"/>
              </a:rPr>
              <a:t>the</a:t>
            </a:r>
            <a:r>
              <a:rPr lang="en-US" sz="2000" spc="-60" dirty="0">
                <a:cs typeface="Calibri"/>
              </a:rPr>
              <a:t> </a:t>
            </a:r>
            <a:r>
              <a:rPr lang="en-US" sz="2000" dirty="0">
                <a:cs typeface="Calibri"/>
              </a:rPr>
              <a:t>Sole</a:t>
            </a:r>
            <a:r>
              <a:rPr lang="en-US" sz="2000" spc="-45" dirty="0">
                <a:cs typeface="Calibri"/>
              </a:rPr>
              <a:t> </a:t>
            </a:r>
            <a:r>
              <a:rPr lang="en-US" sz="2000" dirty="0">
                <a:cs typeface="Calibri"/>
              </a:rPr>
              <a:t>Source</a:t>
            </a:r>
            <a:r>
              <a:rPr lang="en-US" sz="2000" spc="-60" dirty="0">
                <a:cs typeface="Calibri"/>
              </a:rPr>
              <a:t> </a:t>
            </a:r>
            <a:r>
              <a:rPr lang="en-US" sz="2000" spc="-10" dirty="0">
                <a:cs typeface="Calibri"/>
              </a:rPr>
              <a:t>Justification</a:t>
            </a:r>
            <a:r>
              <a:rPr lang="en-US" sz="2000" spc="-60" dirty="0">
                <a:cs typeface="Calibri"/>
              </a:rPr>
              <a:t> </a:t>
            </a:r>
            <a:r>
              <a:rPr lang="en-US" sz="2000" dirty="0">
                <a:cs typeface="Calibri"/>
              </a:rPr>
              <a:t>form</a:t>
            </a:r>
            <a:r>
              <a:rPr lang="en-US" sz="2000" spc="-65" dirty="0">
                <a:cs typeface="Calibri"/>
              </a:rPr>
              <a:t> </a:t>
            </a:r>
            <a:r>
              <a:rPr lang="en-US" sz="2000" dirty="0">
                <a:cs typeface="Calibri"/>
              </a:rPr>
              <a:t>to</a:t>
            </a:r>
            <a:r>
              <a:rPr lang="en-US" sz="2000" spc="-50" dirty="0">
                <a:cs typeface="Calibri"/>
              </a:rPr>
              <a:t> </a:t>
            </a:r>
            <a:r>
              <a:rPr lang="en-US" sz="2000" dirty="0">
                <a:cs typeface="Calibri"/>
              </a:rPr>
              <a:t>the</a:t>
            </a:r>
            <a:r>
              <a:rPr lang="en-US" sz="2000" spc="-50" dirty="0">
                <a:cs typeface="Calibri"/>
              </a:rPr>
              <a:t> </a:t>
            </a:r>
            <a:r>
              <a:rPr lang="en-US" sz="2000" spc="-10" dirty="0">
                <a:cs typeface="Calibri"/>
              </a:rPr>
              <a:t>requisition/PO.</a:t>
            </a:r>
          </a:p>
          <a:p>
            <a:pPr marL="756285" lvl="1" indent="-287020">
              <a:lnSpc>
                <a:spcPct val="100000"/>
              </a:lnSpc>
              <a:spcBef>
                <a:spcPts val="525"/>
              </a:spcBef>
              <a:buFont typeface="Arial"/>
              <a:buChar char="–"/>
              <a:tabLst>
                <a:tab pos="756285" algn="l"/>
                <a:tab pos="756920" algn="l"/>
              </a:tabLst>
            </a:pPr>
            <a:r>
              <a:rPr lang="en-US" sz="2000" spc="-10" dirty="0">
                <a:cs typeface="Calibri"/>
              </a:rPr>
              <a:t>Lack of time to follow purchasing process is not a justification.</a:t>
            </a:r>
            <a:endParaRPr lang="en-US" sz="2000" dirty="0">
              <a:cs typeface="Calibri"/>
            </a:endParaRPr>
          </a:p>
        </p:txBody>
      </p:sp>
    </p:spTree>
    <p:extLst>
      <p:ext uri="{BB962C8B-B14F-4D97-AF65-F5344CB8AC3E}">
        <p14:creationId xmlns:p14="http://schemas.microsoft.com/office/powerpoint/2010/main" val="925925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5AA61-9335-E1D1-E556-FFF2F40EAD63}"/>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7FF58E75-9F2A-E29F-86DB-4BBC05020950}"/>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Emergency Purchase</a:t>
            </a:r>
          </a:p>
        </p:txBody>
      </p:sp>
      <p:sp>
        <p:nvSpPr>
          <p:cNvPr id="7170" name="Text Placeholder 2">
            <a:extLst>
              <a:ext uri="{FF2B5EF4-FFF2-40B4-BE49-F238E27FC236}">
                <a16:creationId xmlns:a16="http://schemas.microsoft.com/office/drawing/2014/main" id="{562B6DE9-A30B-0408-2DE2-ED0807413CBC}"/>
              </a:ext>
            </a:extLst>
          </p:cNvPr>
          <p:cNvSpPr>
            <a:spLocks noGrp="1" noChangeArrowheads="1"/>
          </p:cNvSpPr>
          <p:nvPr>
            <p:ph type="body" sz="quarter" idx="11"/>
          </p:nvPr>
        </p:nvSpPr>
        <p:spPr>
          <a:xfrm>
            <a:off x="347663" y="1760538"/>
            <a:ext cx="11487150" cy="4441825"/>
          </a:xfrm>
        </p:spPr>
        <p:txBody>
          <a:bodyPr/>
          <a:lstStyle/>
          <a:p>
            <a:pPr marL="354965" marR="5080" indent="-342900">
              <a:spcBef>
                <a:spcPts val="105"/>
              </a:spcBef>
              <a:buFont typeface="Arial"/>
              <a:buChar char="•"/>
              <a:tabLst>
                <a:tab pos="354965" algn="l"/>
                <a:tab pos="355600" algn="l"/>
              </a:tabLst>
            </a:pPr>
            <a:r>
              <a:rPr lang="en-US" sz="2000" dirty="0">
                <a:latin typeface="+mn-lt"/>
              </a:rPr>
              <a:t>A</a:t>
            </a:r>
            <a:r>
              <a:rPr lang="en-US" sz="2000" spc="85" dirty="0">
                <a:latin typeface="+mn-lt"/>
              </a:rPr>
              <a:t> </a:t>
            </a:r>
            <a:r>
              <a:rPr lang="en-US" sz="2000" dirty="0">
                <a:latin typeface="+mn-lt"/>
              </a:rPr>
              <a:t>purchase</a:t>
            </a:r>
            <a:r>
              <a:rPr lang="en-US" sz="2000" spc="95" dirty="0">
                <a:latin typeface="+mn-lt"/>
              </a:rPr>
              <a:t> </a:t>
            </a:r>
            <a:r>
              <a:rPr lang="en-US" sz="2000" dirty="0">
                <a:latin typeface="+mn-lt"/>
              </a:rPr>
              <a:t>of</a:t>
            </a:r>
            <a:r>
              <a:rPr lang="en-US" sz="2000" spc="90" dirty="0">
                <a:latin typeface="+mn-lt"/>
              </a:rPr>
              <a:t> </a:t>
            </a:r>
            <a:r>
              <a:rPr lang="en-US" sz="2000" dirty="0">
                <a:latin typeface="+mn-lt"/>
              </a:rPr>
              <a:t>goods</a:t>
            </a:r>
            <a:r>
              <a:rPr lang="en-US" sz="2000" spc="90" dirty="0">
                <a:latin typeface="+mn-lt"/>
              </a:rPr>
              <a:t> </a:t>
            </a:r>
            <a:r>
              <a:rPr lang="en-US" sz="2000" dirty="0">
                <a:latin typeface="+mn-lt"/>
              </a:rPr>
              <a:t>or</a:t>
            </a:r>
            <a:r>
              <a:rPr lang="en-US" sz="2000" spc="95" dirty="0">
                <a:latin typeface="+mn-lt"/>
              </a:rPr>
              <a:t> </a:t>
            </a:r>
            <a:r>
              <a:rPr lang="en-US" sz="2000" dirty="0">
                <a:latin typeface="+mn-lt"/>
              </a:rPr>
              <a:t>services</a:t>
            </a:r>
            <a:r>
              <a:rPr lang="en-US" sz="2000" spc="95" dirty="0">
                <a:latin typeface="+mn-lt"/>
              </a:rPr>
              <a:t> </a:t>
            </a:r>
            <a:r>
              <a:rPr lang="en-US" sz="2000" dirty="0">
                <a:latin typeface="+mn-lt"/>
              </a:rPr>
              <a:t>so</a:t>
            </a:r>
            <a:r>
              <a:rPr lang="en-US" sz="2000" spc="95" dirty="0">
                <a:latin typeface="+mn-lt"/>
              </a:rPr>
              <a:t> </a:t>
            </a:r>
            <a:r>
              <a:rPr lang="en-US" sz="2000" dirty="0">
                <a:latin typeface="+mn-lt"/>
              </a:rPr>
              <a:t>critical</a:t>
            </a:r>
            <a:r>
              <a:rPr lang="en-US" sz="2000" spc="95" dirty="0">
                <a:latin typeface="+mn-lt"/>
              </a:rPr>
              <a:t> </a:t>
            </a:r>
            <a:r>
              <a:rPr lang="en-US" sz="2000" dirty="0">
                <a:latin typeface="+mn-lt"/>
              </a:rPr>
              <a:t>that</a:t>
            </a:r>
            <a:r>
              <a:rPr lang="en-US" sz="2000" spc="95" dirty="0">
                <a:latin typeface="+mn-lt"/>
              </a:rPr>
              <a:t> </a:t>
            </a:r>
            <a:r>
              <a:rPr lang="en-US" sz="2000" dirty="0">
                <a:latin typeface="+mn-lt"/>
              </a:rPr>
              <a:t>will</a:t>
            </a:r>
            <a:r>
              <a:rPr lang="en-US" sz="2000" spc="105" dirty="0">
                <a:latin typeface="+mn-lt"/>
              </a:rPr>
              <a:t> </a:t>
            </a:r>
            <a:r>
              <a:rPr lang="en-US" sz="2000" dirty="0">
                <a:latin typeface="+mn-lt"/>
              </a:rPr>
              <a:t>suffer</a:t>
            </a:r>
            <a:r>
              <a:rPr lang="en-US" sz="2000" spc="105" dirty="0">
                <a:latin typeface="+mn-lt"/>
              </a:rPr>
              <a:t> </a:t>
            </a:r>
            <a:r>
              <a:rPr lang="en-US" sz="2000" dirty="0">
                <a:latin typeface="+mn-lt"/>
              </a:rPr>
              <a:t>severe</a:t>
            </a:r>
            <a:r>
              <a:rPr lang="en-US" sz="2000" spc="100" dirty="0">
                <a:latin typeface="+mn-lt"/>
              </a:rPr>
              <a:t> </a:t>
            </a:r>
            <a:r>
              <a:rPr lang="en-US" sz="2000" spc="-10" dirty="0">
                <a:latin typeface="+mn-lt"/>
              </a:rPr>
              <a:t>financial </a:t>
            </a:r>
            <a:r>
              <a:rPr lang="en-US" sz="2000" dirty="0">
                <a:latin typeface="+mn-lt"/>
              </a:rPr>
              <a:t>or</a:t>
            </a:r>
            <a:r>
              <a:rPr lang="en-US" sz="2000" spc="-60" dirty="0">
                <a:latin typeface="+mn-lt"/>
              </a:rPr>
              <a:t> </a:t>
            </a:r>
            <a:r>
              <a:rPr lang="en-US" sz="2000" dirty="0">
                <a:latin typeface="+mn-lt"/>
              </a:rPr>
              <a:t>operational</a:t>
            </a:r>
            <a:r>
              <a:rPr lang="en-US" sz="2000" spc="-35" dirty="0">
                <a:latin typeface="+mn-lt"/>
              </a:rPr>
              <a:t> </a:t>
            </a:r>
            <a:r>
              <a:rPr lang="en-US" sz="2000" dirty="0">
                <a:latin typeface="+mn-lt"/>
              </a:rPr>
              <a:t>damage</a:t>
            </a:r>
            <a:r>
              <a:rPr lang="en-US" sz="2000" spc="-40" dirty="0">
                <a:latin typeface="+mn-lt"/>
              </a:rPr>
              <a:t> </a:t>
            </a:r>
            <a:r>
              <a:rPr lang="en-US" sz="2000" dirty="0">
                <a:latin typeface="+mn-lt"/>
              </a:rPr>
              <a:t>unless</a:t>
            </a:r>
            <a:r>
              <a:rPr lang="en-US" sz="2000" spc="-25" dirty="0">
                <a:latin typeface="+mn-lt"/>
              </a:rPr>
              <a:t> </a:t>
            </a:r>
            <a:r>
              <a:rPr lang="en-US" sz="2000" dirty="0">
                <a:latin typeface="+mn-lt"/>
              </a:rPr>
              <a:t>they</a:t>
            </a:r>
            <a:r>
              <a:rPr lang="en-US" sz="2000" spc="-50" dirty="0">
                <a:latin typeface="+mn-lt"/>
              </a:rPr>
              <a:t> </a:t>
            </a:r>
            <a:r>
              <a:rPr lang="en-US" sz="2000" dirty="0">
                <a:latin typeface="+mn-lt"/>
              </a:rPr>
              <a:t>are</a:t>
            </a:r>
            <a:r>
              <a:rPr lang="en-US" sz="2000" spc="-30" dirty="0">
                <a:latin typeface="+mn-lt"/>
              </a:rPr>
              <a:t> </a:t>
            </a:r>
            <a:r>
              <a:rPr lang="en-US" sz="2000" dirty="0">
                <a:latin typeface="+mn-lt"/>
              </a:rPr>
              <a:t>obtained</a:t>
            </a:r>
            <a:r>
              <a:rPr lang="en-US" sz="2000" spc="-25" dirty="0">
                <a:latin typeface="+mn-lt"/>
              </a:rPr>
              <a:t> </a:t>
            </a:r>
            <a:r>
              <a:rPr lang="en-US" sz="2000" spc="-10" dirty="0">
                <a:latin typeface="+mn-lt"/>
              </a:rPr>
              <a:t>immediately</a:t>
            </a:r>
            <a:endParaRPr lang="en-US" sz="2000" dirty="0">
              <a:latin typeface="+mn-lt"/>
            </a:endParaRPr>
          </a:p>
          <a:p>
            <a:pPr marL="354965" indent="-342265">
              <a:spcBef>
                <a:spcPts val="480"/>
              </a:spcBef>
              <a:buFont typeface="Arial"/>
              <a:buChar char="•"/>
              <a:tabLst>
                <a:tab pos="354965" algn="l"/>
                <a:tab pos="355600" algn="l"/>
              </a:tabLst>
            </a:pPr>
            <a:r>
              <a:rPr lang="en-US" sz="2000" dirty="0">
                <a:latin typeface="+mn-lt"/>
              </a:rPr>
              <a:t>Purchase</a:t>
            </a:r>
            <a:r>
              <a:rPr lang="en-US" sz="2000" spc="-50" dirty="0">
                <a:latin typeface="+mn-lt"/>
              </a:rPr>
              <a:t> </a:t>
            </a:r>
            <a:r>
              <a:rPr lang="en-US" sz="2000" dirty="0">
                <a:latin typeface="+mn-lt"/>
              </a:rPr>
              <a:t>must</a:t>
            </a:r>
            <a:r>
              <a:rPr lang="en-US" sz="2000" spc="-40" dirty="0">
                <a:latin typeface="+mn-lt"/>
              </a:rPr>
              <a:t> </a:t>
            </a:r>
            <a:r>
              <a:rPr lang="en-US" sz="2000" dirty="0">
                <a:latin typeface="+mn-lt"/>
              </a:rPr>
              <a:t>be</a:t>
            </a:r>
            <a:r>
              <a:rPr lang="en-US" sz="2000" spc="-35" dirty="0">
                <a:latin typeface="+mn-lt"/>
              </a:rPr>
              <a:t> </a:t>
            </a:r>
            <a:r>
              <a:rPr lang="en-US" sz="2000" dirty="0">
                <a:latin typeface="+mn-lt"/>
              </a:rPr>
              <a:t>justified</a:t>
            </a:r>
            <a:r>
              <a:rPr lang="en-US" sz="2000" spc="-35" dirty="0">
                <a:latin typeface="+mn-lt"/>
              </a:rPr>
              <a:t> </a:t>
            </a:r>
            <a:r>
              <a:rPr lang="en-US" sz="2000" dirty="0">
                <a:latin typeface="+mn-lt"/>
              </a:rPr>
              <a:t>by</a:t>
            </a:r>
            <a:r>
              <a:rPr lang="en-US" sz="2000" spc="-50" dirty="0">
                <a:latin typeface="+mn-lt"/>
              </a:rPr>
              <a:t> </a:t>
            </a:r>
            <a:r>
              <a:rPr lang="en-US" sz="2000" dirty="0">
                <a:latin typeface="+mn-lt"/>
              </a:rPr>
              <a:t>providing</a:t>
            </a:r>
            <a:r>
              <a:rPr lang="en-US" sz="2000" spc="-45" dirty="0">
                <a:latin typeface="+mn-lt"/>
              </a:rPr>
              <a:t> </a:t>
            </a:r>
            <a:r>
              <a:rPr lang="en-US" sz="2000" dirty="0">
                <a:latin typeface="+mn-lt"/>
              </a:rPr>
              <a:t>the</a:t>
            </a:r>
            <a:r>
              <a:rPr lang="en-US" sz="2000" spc="-45" dirty="0">
                <a:latin typeface="+mn-lt"/>
              </a:rPr>
              <a:t> </a:t>
            </a:r>
            <a:r>
              <a:rPr lang="en-US" sz="2000" dirty="0">
                <a:latin typeface="+mn-lt"/>
              </a:rPr>
              <a:t>following</a:t>
            </a:r>
            <a:r>
              <a:rPr lang="en-US" sz="2000" spc="-40" dirty="0">
                <a:latin typeface="+mn-lt"/>
              </a:rPr>
              <a:t> </a:t>
            </a:r>
            <a:r>
              <a:rPr lang="en-US" sz="2000" spc="-10" dirty="0">
                <a:latin typeface="+mn-lt"/>
              </a:rPr>
              <a:t>information:</a:t>
            </a:r>
            <a:endParaRPr lang="en-US" sz="2000" dirty="0">
              <a:latin typeface="+mn-lt"/>
            </a:endParaRPr>
          </a:p>
          <a:p>
            <a:pPr marL="756285" marR="5715" lvl="1" indent="-287020">
              <a:lnSpc>
                <a:spcPct val="100000"/>
              </a:lnSpc>
              <a:spcBef>
                <a:spcPts val="480"/>
              </a:spcBef>
              <a:buFont typeface="Arial"/>
              <a:buChar char="–"/>
              <a:tabLst>
                <a:tab pos="756285" algn="l"/>
                <a:tab pos="756920" algn="l"/>
                <a:tab pos="1627505" algn="l"/>
                <a:tab pos="1996439" algn="l"/>
                <a:tab pos="3295015" algn="l"/>
                <a:tab pos="4220210" algn="l"/>
                <a:tab pos="4593590" algn="l"/>
                <a:tab pos="5126990" algn="l"/>
                <a:tab pos="6007735" algn="l"/>
                <a:tab pos="6827520" algn="l"/>
                <a:tab pos="7820025" algn="l"/>
              </a:tabLst>
            </a:pPr>
            <a:r>
              <a:rPr lang="en-US" sz="2000" spc="-10" dirty="0">
                <a:cs typeface="Calibri"/>
              </a:rPr>
              <a:t>Nature</a:t>
            </a:r>
            <a:r>
              <a:rPr lang="en-US" sz="2000" dirty="0">
                <a:cs typeface="Calibri"/>
              </a:rPr>
              <a:t>	</a:t>
            </a:r>
            <a:r>
              <a:rPr lang="en-US" sz="2000" spc="-25" dirty="0">
                <a:cs typeface="Calibri"/>
              </a:rPr>
              <a:t>of</a:t>
            </a:r>
            <a:r>
              <a:rPr lang="en-US" sz="2000" dirty="0">
                <a:cs typeface="Calibri"/>
              </a:rPr>
              <a:t>	</a:t>
            </a:r>
            <a:r>
              <a:rPr lang="en-US" sz="2000" spc="-10" dirty="0">
                <a:cs typeface="Calibri"/>
              </a:rPr>
              <a:t>emergency</a:t>
            </a:r>
            <a:r>
              <a:rPr lang="en-US" sz="2000" dirty="0">
                <a:cs typeface="Calibri"/>
              </a:rPr>
              <a:t>	</a:t>
            </a:r>
            <a:r>
              <a:rPr lang="en-US" sz="2000" spc="-10" dirty="0">
                <a:cs typeface="Calibri"/>
              </a:rPr>
              <a:t>(hazard</a:t>
            </a:r>
            <a:r>
              <a:rPr lang="en-US" sz="2000" dirty="0">
                <a:cs typeface="Calibri"/>
              </a:rPr>
              <a:t>	</a:t>
            </a:r>
            <a:r>
              <a:rPr lang="en-US" sz="2000" spc="-25" dirty="0">
                <a:cs typeface="Calibri"/>
              </a:rPr>
              <a:t>to</a:t>
            </a:r>
            <a:r>
              <a:rPr lang="en-US" sz="2000" dirty="0">
                <a:cs typeface="Calibri"/>
              </a:rPr>
              <a:t>	</a:t>
            </a:r>
            <a:r>
              <a:rPr lang="en-US" sz="2000" spc="-10" dirty="0">
                <a:cs typeface="Calibri"/>
              </a:rPr>
              <a:t>life,</a:t>
            </a:r>
            <a:r>
              <a:rPr lang="en-US" sz="2000" dirty="0">
                <a:cs typeface="Calibri"/>
              </a:rPr>
              <a:t>	</a:t>
            </a:r>
            <a:r>
              <a:rPr lang="en-US" sz="2000" spc="-10" dirty="0">
                <a:cs typeface="Calibri"/>
              </a:rPr>
              <a:t>health,</a:t>
            </a:r>
            <a:r>
              <a:rPr lang="en-US" sz="2000" dirty="0">
                <a:cs typeface="Calibri"/>
              </a:rPr>
              <a:t>	</a:t>
            </a:r>
            <a:r>
              <a:rPr lang="en-US" sz="2000" spc="-10" dirty="0">
                <a:cs typeface="Calibri"/>
              </a:rPr>
              <a:t>safety,</a:t>
            </a:r>
            <a:r>
              <a:rPr lang="en-US" sz="2000" dirty="0">
                <a:cs typeface="Calibri"/>
              </a:rPr>
              <a:t>	</a:t>
            </a:r>
            <a:r>
              <a:rPr lang="en-US" sz="2000" spc="-10" dirty="0">
                <a:cs typeface="Calibri"/>
              </a:rPr>
              <a:t>welfare,</a:t>
            </a:r>
            <a:r>
              <a:rPr lang="en-US" sz="2000" dirty="0">
                <a:cs typeface="Calibri"/>
              </a:rPr>
              <a:t>	</a:t>
            </a:r>
            <a:r>
              <a:rPr lang="en-US" sz="2000" spc="-25" dirty="0">
                <a:cs typeface="Calibri"/>
              </a:rPr>
              <a:t>or </a:t>
            </a:r>
            <a:r>
              <a:rPr lang="en-US" sz="2000" dirty="0">
                <a:cs typeface="Calibri"/>
              </a:rPr>
              <a:t>property)</a:t>
            </a:r>
            <a:r>
              <a:rPr lang="en-US" sz="2000" spc="-30" dirty="0">
                <a:cs typeface="Calibri"/>
              </a:rPr>
              <a:t> </a:t>
            </a:r>
            <a:r>
              <a:rPr lang="en-US" sz="2000" dirty="0">
                <a:cs typeface="Calibri"/>
              </a:rPr>
              <a:t>and</a:t>
            </a:r>
            <a:r>
              <a:rPr lang="en-US" sz="2000" spc="-35" dirty="0">
                <a:cs typeface="Calibri"/>
              </a:rPr>
              <a:t> </a:t>
            </a:r>
            <a:r>
              <a:rPr lang="en-US" sz="2000" dirty="0">
                <a:cs typeface="Calibri"/>
              </a:rPr>
              <a:t>cause</a:t>
            </a:r>
            <a:r>
              <a:rPr lang="en-US" sz="2000" spc="-25" dirty="0">
                <a:cs typeface="Calibri"/>
              </a:rPr>
              <a:t> </a:t>
            </a:r>
            <a:r>
              <a:rPr lang="en-US" sz="2000" dirty="0">
                <a:cs typeface="Calibri"/>
              </a:rPr>
              <a:t>of</a:t>
            </a:r>
            <a:r>
              <a:rPr lang="en-US" sz="2000" spc="-25" dirty="0">
                <a:cs typeface="Calibri"/>
              </a:rPr>
              <a:t> </a:t>
            </a:r>
            <a:r>
              <a:rPr lang="en-US" sz="2000" spc="-10" dirty="0">
                <a:cs typeface="Calibri"/>
              </a:rPr>
              <a:t>emergency</a:t>
            </a:r>
            <a:endParaRPr lang="en-US" sz="2000" dirty="0">
              <a:cs typeface="Calibri"/>
            </a:endParaRPr>
          </a:p>
          <a:p>
            <a:pPr marL="756285" marR="7620" lvl="1" indent="-287020">
              <a:lnSpc>
                <a:spcPct val="100000"/>
              </a:lnSpc>
              <a:spcBef>
                <a:spcPts val="475"/>
              </a:spcBef>
              <a:buFont typeface="Arial"/>
              <a:buChar char="–"/>
              <a:tabLst>
                <a:tab pos="756285" algn="l"/>
                <a:tab pos="756920" algn="l"/>
                <a:tab pos="1935480" algn="l"/>
                <a:tab pos="2793365" algn="l"/>
                <a:tab pos="3890645" algn="l"/>
                <a:tab pos="4259580" algn="l"/>
                <a:tab pos="5521325" algn="l"/>
                <a:tab pos="5805170" algn="l"/>
                <a:tab pos="6690359" algn="l"/>
              </a:tabLst>
            </a:pPr>
            <a:r>
              <a:rPr lang="en-US" sz="2000" spc="-10" dirty="0">
                <a:cs typeface="Calibri"/>
              </a:rPr>
              <a:t>Estimated</a:t>
            </a:r>
            <a:r>
              <a:rPr lang="en-US" sz="2000" dirty="0">
                <a:cs typeface="Calibri"/>
              </a:rPr>
              <a:t>	</a:t>
            </a:r>
            <a:r>
              <a:rPr lang="en-US" sz="2000" spc="-10" dirty="0">
                <a:cs typeface="Calibri"/>
              </a:rPr>
              <a:t>impact</a:t>
            </a:r>
            <a:r>
              <a:rPr lang="en-US" sz="2000" dirty="0">
                <a:cs typeface="Calibri"/>
              </a:rPr>
              <a:t>	</a:t>
            </a:r>
            <a:r>
              <a:rPr lang="en-US" sz="2000" spc="-10" dirty="0">
                <a:cs typeface="Calibri"/>
              </a:rPr>
              <a:t>(financial</a:t>
            </a:r>
            <a:r>
              <a:rPr lang="en-US" sz="2000" dirty="0">
                <a:cs typeface="Calibri"/>
              </a:rPr>
              <a:t>	</a:t>
            </a:r>
            <a:r>
              <a:rPr lang="en-US" sz="2000" spc="-25" dirty="0">
                <a:cs typeface="Calibri"/>
              </a:rPr>
              <a:t>or</a:t>
            </a:r>
            <a:r>
              <a:rPr lang="en-US" sz="2000" dirty="0">
                <a:cs typeface="Calibri"/>
              </a:rPr>
              <a:t>	</a:t>
            </a:r>
            <a:r>
              <a:rPr lang="en-US" sz="2000" spc="-10" dirty="0">
                <a:cs typeface="Calibri"/>
              </a:rPr>
              <a:t>otherwise)</a:t>
            </a:r>
            <a:r>
              <a:rPr lang="en-US" sz="2000" dirty="0">
                <a:cs typeface="Calibri"/>
              </a:rPr>
              <a:t>	</a:t>
            </a:r>
            <a:r>
              <a:rPr lang="en-US" sz="2000" spc="-25" dirty="0">
                <a:cs typeface="Calibri"/>
              </a:rPr>
              <a:t>if</a:t>
            </a:r>
            <a:r>
              <a:rPr lang="en-US" sz="2000" dirty="0">
                <a:cs typeface="Calibri"/>
              </a:rPr>
              <a:t>	</a:t>
            </a:r>
            <a:r>
              <a:rPr lang="en-US" sz="2000" spc="-10" dirty="0">
                <a:cs typeface="Calibri"/>
              </a:rPr>
              <a:t>normal</a:t>
            </a:r>
            <a:r>
              <a:rPr lang="en-US" sz="2000" dirty="0">
                <a:cs typeface="Calibri"/>
              </a:rPr>
              <a:t>	</a:t>
            </a:r>
            <a:r>
              <a:rPr lang="en-US" sz="2000" spc="-10" dirty="0">
                <a:cs typeface="Calibri"/>
              </a:rPr>
              <a:t>procurement </a:t>
            </a:r>
            <a:r>
              <a:rPr lang="en-US" sz="2000" dirty="0">
                <a:cs typeface="Calibri"/>
              </a:rPr>
              <a:t>process</a:t>
            </a:r>
            <a:r>
              <a:rPr lang="en-US" sz="2000" spc="-25" dirty="0">
                <a:cs typeface="Calibri"/>
              </a:rPr>
              <a:t> </a:t>
            </a:r>
            <a:r>
              <a:rPr lang="en-US" sz="2000" dirty="0">
                <a:cs typeface="Calibri"/>
              </a:rPr>
              <a:t>is</a:t>
            </a:r>
            <a:r>
              <a:rPr lang="en-US" sz="2000" spc="-30" dirty="0">
                <a:cs typeface="Calibri"/>
              </a:rPr>
              <a:t> </a:t>
            </a:r>
            <a:r>
              <a:rPr lang="en-US" sz="2000" spc="-10" dirty="0">
                <a:cs typeface="Calibri"/>
              </a:rPr>
              <a:t>followed</a:t>
            </a:r>
            <a:endParaRPr lang="en-US" sz="2000" dirty="0">
              <a:cs typeface="Calibri"/>
            </a:endParaRPr>
          </a:p>
          <a:p>
            <a:pPr marL="756285" marR="5080" lvl="1" indent="-287020">
              <a:lnSpc>
                <a:spcPct val="100000"/>
              </a:lnSpc>
              <a:spcBef>
                <a:spcPts val="480"/>
              </a:spcBef>
              <a:buFont typeface="Arial"/>
              <a:buChar char="–"/>
              <a:tabLst>
                <a:tab pos="756285" algn="l"/>
                <a:tab pos="756920" algn="l"/>
                <a:tab pos="2103120" algn="l"/>
                <a:tab pos="2661285" algn="l"/>
                <a:tab pos="3141345" algn="l"/>
                <a:tab pos="3895090" algn="l"/>
                <a:tab pos="4594860" algn="l"/>
                <a:tab pos="5081270" algn="l"/>
                <a:tab pos="5702935" algn="l"/>
                <a:tab pos="6358255" algn="l"/>
                <a:tab pos="7653655" algn="l"/>
              </a:tabLst>
            </a:pPr>
            <a:r>
              <a:rPr lang="en-US" sz="2000" spc="-10" dirty="0">
                <a:cs typeface="Calibri"/>
              </a:rPr>
              <a:t>Explanation</a:t>
            </a:r>
            <a:r>
              <a:rPr lang="en-US" sz="2000" dirty="0">
                <a:cs typeface="Calibri"/>
              </a:rPr>
              <a:t>	</a:t>
            </a:r>
            <a:r>
              <a:rPr lang="en-US" sz="2000" spc="-25" dirty="0">
                <a:cs typeface="Calibri"/>
              </a:rPr>
              <a:t>why</a:t>
            </a:r>
            <a:r>
              <a:rPr lang="en-US" sz="2000" dirty="0">
                <a:cs typeface="Calibri"/>
              </a:rPr>
              <a:t>	</a:t>
            </a:r>
            <a:r>
              <a:rPr lang="en-US" sz="2000" spc="-25" dirty="0">
                <a:cs typeface="Calibri"/>
              </a:rPr>
              <a:t>the</a:t>
            </a:r>
            <a:r>
              <a:rPr lang="en-US" sz="2000" dirty="0">
                <a:cs typeface="Calibri"/>
              </a:rPr>
              <a:t>	</a:t>
            </a:r>
            <a:r>
              <a:rPr lang="en-US" sz="2000" spc="-20" dirty="0">
                <a:cs typeface="Calibri"/>
              </a:rPr>
              <a:t>needs</a:t>
            </a:r>
            <a:r>
              <a:rPr lang="en-US" sz="2000" dirty="0">
                <a:cs typeface="Calibri"/>
              </a:rPr>
              <a:t>	</a:t>
            </a:r>
            <a:r>
              <a:rPr lang="en-US" sz="2000" spc="-10" dirty="0">
                <a:cs typeface="Calibri"/>
              </a:rPr>
              <a:t>could</a:t>
            </a:r>
            <a:r>
              <a:rPr lang="en-US" sz="2000" dirty="0">
                <a:cs typeface="Calibri"/>
              </a:rPr>
              <a:t>	</a:t>
            </a:r>
            <a:r>
              <a:rPr lang="en-US" sz="2000" spc="-25" dirty="0">
                <a:cs typeface="Calibri"/>
              </a:rPr>
              <a:t>not</a:t>
            </a:r>
            <a:r>
              <a:rPr lang="en-US" sz="2000" dirty="0">
                <a:cs typeface="Calibri"/>
              </a:rPr>
              <a:t>	</a:t>
            </a:r>
            <a:r>
              <a:rPr lang="en-US" sz="2000" spc="-20" dirty="0">
                <a:cs typeface="Calibri"/>
              </a:rPr>
              <a:t>have</a:t>
            </a:r>
            <a:r>
              <a:rPr lang="en-US" sz="2000" dirty="0">
                <a:cs typeface="Calibri"/>
              </a:rPr>
              <a:t>	</a:t>
            </a:r>
            <a:r>
              <a:rPr lang="en-US" sz="2000" spc="-20" dirty="0">
                <a:cs typeface="Calibri"/>
              </a:rPr>
              <a:t>been</a:t>
            </a:r>
            <a:r>
              <a:rPr lang="en-US" sz="2000" dirty="0">
                <a:cs typeface="Calibri"/>
              </a:rPr>
              <a:t>	</a:t>
            </a:r>
            <a:r>
              <a:rPr lang="en-US" sz="2000" spc="-10" dirty="0">
                <a:cs typeface="Calibri"/>
              </a:rPr>
              <a:t>anticipated</a:t>
            </a:r>
            <a:r>
              <a:rPr lang="en-US" sz="2000" dirty="0">
                <a:cs typeface="Calibri"/>
              </a:rPr>
              <a:t>	</a:t>
            </a:r>
            <a:r>
              <a:rPr lang="en-US" sz="2000" spc="-25" dirty="0">
                <a:cs typeface="Calibri"/>
              </a:rPr>
              <a:t>and </a:t>
            </a:r>
            <a:r>
              <a:rPr lang="en-US" sz="2000" dirty="0">
                <a:cs typeface="Calibri"/>
              </a:rPr>
              <a:t>procured</a:t>
            </a:r>
            <a:r>
              <a:rPr lang="en-US" sz="2000" spc="-85" dirty="0">
                <a:cs typeface="Calibri"/>
              </a:rPr>
              <a:t> </a:t>
            </a:r>
            <a:r>
              <a:rPr lang="en-US" sz="2000" dirty="0">
                <a:cs typeface="Calibri"/>
              </a:rPr>
              <a:t>through</a:t>
            </a:r>
            <a:r>
              <a:rPr lang="en-US" sz="2000" spc="-70" dirty="0">
                <a:cs typeface="Calibri"/>
              </a:rPr>
              <a:t> </a:t>
            </a:r>
            <a:r>
              <a:rPr lang="en-US" sz="2000" dirty="0">
                <a:cs typeface="Calibri"/>
              </a:rPr>
              <a:t>the</a:t>
            </a:r>
            <a:r>
              <a:rPr lang="en-US" sz="2000" spc="-55" dirty="0">
                <a:cs typeface="Calibri"/>
              </a:rPr>
              <a:t> </a:t>
            </a:r>
            <a:r>
              <a:rPr lang="en-US" sz="2000" dirty="0">
                <a:cs typeface="Calibri"/>
              </a:rPr>
              <a:t>standard</a:t>
            </a:r>
            <a:r>
              <a:rPr lang="en-US" sz="2000" spc="-65" dirty="0">
                <a:cs typeface="Calibri"/>
              </a:rPr>
              <a:t> </a:t>
            </a:r>
            <a:r>
              <a:rPr lang="en-US" sz="2000" spc="-10" dirty="0">
                <a:cs typeface="Calibri"/>
              </a:rPr>
              <a:t>process.</a:t>
            </a:r>
            <a:endParaRPr lang="en-US" sz="2000" dirty="0">
              <a:cs typeface="Calibri"/>
            </a:endParaRPr>
          </a:p>
          <a:p>
            <a:pPr marL="355600" indent="-342900" algn="just">
              <a:spcBef>
                <a:spcPts val="480"/>
              </a:spcBef>
              <a:buFont typeface="Arial"/>
              <a:buChar char="•"/>
              <a:tabLst>
                <a:tab pos="355600" algn="l"/>
              </a:tabLst>
            </a:pPr>
            <a:r>
              <a:rPr lang="en-US" sz="2000" dirty="0">
                <a:latin typeface="+mn-lt"/>
              </a:rPr>
              <a:t>Attach</a:t>
            </a:r>
            <a:r>
              <a:rPr lang="en-US" sz="2000" spc="-75" dirty="0">
                <a:latin typeface="+mn-lt"/>
              </a:rPr>
              <a:t> </a:t>
            </a:r>
            <a:r>
              <a:rPr lang="en-US" sz="2000" dirty="0">
                <a:latin typeface="+mn-lt"/>
              </a:rPr>
              <a:t>justification</a:t>
            </a:r>
            <a:r>
              <a:rPr lang="en-US" sz="2000" spc="-50" dirty="0">
                <a:latin typeface="+mn-lt"/>
              </a:rPr>
              <a:t> </a:t>
            </a:r>
            <a:r>
              <a:rPr lang="en-US" sz="2000" spc="-10" dirty="0">
                <a:latin typeface="+mn-lt"/>
              </a:rPr>
              <a:t>letter/form</a:t>
            </a:r>
            <a:r>
              <a:rPr lang="en-US" sz="2000" spc="-50" dirty="0">
                <a:latin typeface="+mn-lt"/>
              </a:rPr>
              <a:t> </a:t>
            </a:r>
            <a:r>
              <a:rPr lang="en-US" sz="2000" dirty="0">
                <a:latin typeface="+mn-lt"/>
              </a:rPr>
              <a:t>to</a:t>
            </a:r>
            <a:r>
              <a:rPr lang="en-US" sz="2000" spc="-55" dirty="0">
                <a:latin typeface="+mn-lt"/>
              </a:rPr>
              <a:t> </a:t>
            </a:r>
            <a:r>
              <a:rPr lang="en-US" sz="2000" spc="-10" dirty="0">
                <a:latin typeface="+mn-lt"/>
              </a:rPr>
              <a:t>requisition/PO</a:t>
            </a:r>
            <a:endParaRPr lang="en-US" sz="2000" dirty="0">
              <a:latin typeface="+mn-lt"/>
            </a:endParaRPr>
          </a:p>
          <a:p>
            <a:pPr marL="354965" marR="5715" indent="-342900" algn="just">
              <a:spcBef>
                <a:spcPts val="480"/>
              </a:spcBef>
              <a:buFont typeface="Arial"/>
              <a:buChar char="•"/>
              <a:tabLst>
                <a:tab pos="355600" algn="l"/>
              </a:tabLst>
            </a:pPr>
            <a:r>
              <a:rPr lang="en-US" sz="2000" dirty="0">
                <a:latin typeface="+mn-lt"/>
              </a:rPr>
              <a:t>Under</a:t>
            </a:r>
            <a:r>
              <a:rPr lang="en-US" sz="2000" spc="229" dirty="0">
                <a:latin typeface="+mn-lt"/>
              </a:rPr>
              <a:t> </a:t>
            </a:r>
            <a:r>
              <a:rPr lang="en-US" sz="2000" dirty="0">
                <a:latin typeface="+mn-lt"/>
              </a:rPr>
              <a:t>this</a:t>
            </a:r>
            <a:r>
              <a:rPr lang="en-US" sz="2000" spc="235" dirty="0">
                <a:latin typeface="+mn-lt"/>
              </a:rPr>
              <a:t> </a:t>
            </a:r>
            <a:r>
              <a:rPr lang="en-US" sz="2000" dirty="0">
                <a:latin typeface="+mn-lt"/>
              </a:rPr>
              <a:t>purchase</a:t>
            </a:r>
            <a:r>
              <a:rPr lang="en-US" sz="2000" spc="240" dirty="0">
                <a:latin typeface="+mn-lt"/>
              </a:rPr>
              <a:t> </a:t>
            </a:r>
            <a:r>
              <a:rPr lang="en-US" sz="2000" dirty="0">
                <a:latin typeface="+mn-lt"/>
              </a:rPr>
              <a:t>provision,</a:t>
            </a:r>
            <a:r>
              <a:rPr lang="en-US" sz="2000" spc="229" dirty="0">
                <a:latin typeface="+mn-lt"/>
              </a:rPr>
              <a:t> </a:t>
            </a:r>
            <a:r>
              <a:rPr lang="en-US" sz="2000" dirty="0">
                <a:latin typeface="+mn-lt"/>
              </a:rPr>
              <a:t>any</a:t>
            </a:r>
            <a:r>
              <a:rPr lang="en-US" sz="2000" spc="235" dirty="0">
                <a:latin typeface="+mn-lt"/>
              </a:rPr>
              <a:t> </a:t>
            </a:r>
            <a:r>
              <a:rPr lang="en-US" sz="2000" dirty="0">
                <a:latin typeface="+mn-lt"/>
              </a:rPr>
              <a:t>contract</a:t>
            </a:r>
            <a:r>
              <a:rPr lang="en-US" sz="2000" spc="240" dirty="0">
                <a:latin typeface="+mn-lt"/>
              </a:rPr>
              <a:t> </a:t>
            </a:r>
            <a:r>
              <a:rPr lang="en-US" sz="2000" dirty="0">
                <a:latin typeface="+mn-lt"/>
              </a:rPr>
              <a:t>over</a:t>
            </a:r>
            <a:r>
              <a:rPr lang="en-US" sz="2000" spc="235" dirty="0">
                <a:latin typeface="+mn-lt"/>
              </a:rPr>
              <a:t> </a:t>
            </a:r>
            <a:r>
              <a:rPr lang="en-US" sz="2000" dirty="0">
                <a:latin typeface="+mn-lt"/>
              </a:rPr>
              <a:t>$100,000</a:t>
            </a:r>
            <a:r>
              <a:rPr lang="en-US" sz="2000" spc="229" dirty="0">
                <a:latin typeface="+mn-lt"/>
              </a:rPr>
              <a:t> </a:t>
            </a:r>
            <a:r>
              <a:rPr lang="en-US" sz="2000" dirty="0">
                <a:latin typeface="+mn-lt"/>
              </a:rPr>
              <a:t>must</a:t>
            </a:r>
            <a:r>
              <a:rPr lang="en-US" sz="2000" spc="225" dirty="0">
                <a:latin typeface="+mn-lt"/>
              </a:rPr>
              <a:t> </a:t>
            </a:r>
            <a:r>
              <a:rPr lang="en-US" sz="2000" dirty="0">
                <a:latin typeface="+mn-lt"/>
              </a:rPr>
              <a:t>have</a:t>
            </a:r>
            <a:r>
              <a:rPr lang="en-US" sz="2000" spc="240" dirty="0">
                <a:latin typeface="+mn-lt"/>
              </a:rPr>
              <a:t> </a:t>
            </a:r>
            <a:r>
              <a:rPr lang="en-US" sz="2000" spc="-50" dirty="0">
                <a:latin typeface="+mn-lt"/>
              </a:rPr>
              <a:t>a </a:t>
            </a:r>
            <a:r>
              <a:rPr lang="en-US" sz="2000" dirty="0">
                <a:latin typeface="+mn-lt"/>
              </a:rPr>
              <a:t>contract</a:t>
            </a:r>
            <a:r>
              <a:rPr lang="en-US" sz="2000" spc="95" dirty="0">
                <a:latin typeface="+mn-lt"/>
              </a:rPr>
              <a:t> </a:t>
            </a:r>
            <a:r>
              <a:rPr lang="en-US" sz="2000" dirty="0">
                <a:latin typeface="+mn-lt"/>
              </a:rPr>
              <a:t>period</a:t>
            </a:r>
            <a:r>
              <a:rPr lang="en-US" sz="2000" spc="100" dirty="0">
                <a:latin typeface="+mn-lt"/>
              </a:rPr>
              <a:t> </a:t>
            </a:r>
            <a:r>
              <a:rPr lang="en-US" sz="2000" dirty="0">
                <a:latin typeface="+mn-lt"/>
              </a:rPr>
              <a:t>not</a:t>
            </a:r>
            <a:r>
              <a:rPr lang="en-US" sz="2000" spc="100" dirty="0">
                <a:latin typeface="+mn-lt"/>
              </a:rPr>
              <a:t> </a:t>
            </a:r>
            <a:r>
              <a:rPr lang="en-US" sz="2000" dirty="0">
                <a:latin typeface="+mn-lt"/>
              </a:rPr>
              <a:t>exceeding</a:t>
            </a:r>
            <a:r>
              <a:rPr lang="en-US" sz="2000" spc="90" dirty="0">
                <a:latin typeface="+mn-lt"/>
              </a:rPr>
              <a:t> </a:t>
            </a:r>
            <a:r>
              <a:rPr lang="en-US" sz="2000" dirty="0">
                <a:latin typeface="+mn-lt"/>
              </a:rPr>
              <a:t>18</a:t>
            </a:r>
            <a:r>
              <a:rPr lang="en-US" sz="2000" spc="90" dirty="0">
                <a:latin typeface="+mn-lt"/>
              </a:rPr>
              <a:t> </a:t>
            </a:r>
            <a:r>
              <a:rPr lang="en-US" sz="2000" dirty="0">
                <a:latin typeface="+mn-lt"/>
              </a:rPr>
              <a:t>months</a:t>
            </a:r>
            <a:r>
              <a:rPr lang="en-US" sz="2000" spc="95" dirty="0">
                <a:latin typeface="+mn-lt"/>
              </a:rPr>
              <a:t> </a:t>
            </a:r>
            <a:r>
              <a:rPr lang="en-US" sz="2000" dirty="0">
                <a:latin typeface="+mn-lt"/>
              </a:rPr>
              <a:t>or</a:t>
            </a:r>
            <a:r>
              <a:rPr lang="en-US" sz="2000" spc="95" dirty="0">
                <a:latin typeface="+mn-lt"/>
              </a:rPr>
              <a:t> </a:t>
            </a:r>
            <a:r>
              <a:rPr lang="en-US" sz="2000" dirty="0">
                <a:latin typeface="+mn-lt"/>
              </a:rPr>
              <a:t>life</a:t>
            </a:r>
            <a:r>
              <a:rPr lang="en-US" sz="2000" spc="100" dirty="0">
                <a:latin typeface="+mn-lt"/>
              </a:rPr>
              <a:t> </a:t>
            </a:r>
            <a:r>
              <a:rPr lang="en-US" sz="2000" dirty="0">
                <a:latin typeface="+mn-lt"/>
              </a:rPr>
              <a:t>of</a:t>
            </a:r>
            <a:r>
              <a:rPr lang="en-US" sz="2000" spc="100" dirty="0">
                <a:latin typeface="+mn-lt"/>
              </a:rPr>
              <a:t> </a:t>
            </a:r>
            <a:r>
              <a:rPr lang="en-US" sz="2000" dirty="0">
                <a:latin typeface="+mn-lt"/>
              </a:rPr>
              <a:t>project.</a:t>
            </a:r>
            <a:r>
              <a:rPr lang="en-US" sz="2000" spc="95" dirty="0">
                <a:latin typeface="+mn-lt"/>
              </a:rPr>
              <a:t>  </a:t>
            </a:r>
            <a:r>
              <a:rPr lang="en-US" sz="2000" dirty="0">
                <a:latin typeface="+mn-lt"/>
              </a:rPr>
              <a:t>There</a:t>
            </a:r>
            <a:r>
              <a:rPr lang="en-US" sz="2000" spc="105" dirty="0">
                <a:latin typeface="+mn-lt"/>
              </a:rPr>
              <a:t> </a:t>
            </a:r>
            <a:r>
              <a:rPr lang="en-US" sz="2000" dirty="0">
                <a:latin typeface="+mn-lt"/>
              </a:rPr>
              <a:t>will</a:t>
            </a:r>
            <a:r>
              <a:rPr lang="en-US" sz="2000" spc="95" dirty="0">
                <a:latin typeface="+mn-lt"/>
              </a:rPr>
              <a:t> </a:t>
            </a:r>
            <a:r>
              <a:rPr lang="en-US" sz="2000" spc="-25" dirty="0">
                <a:latin typeface="+mn-lt"/>
              </a:rPr>
              <a:t>be </a:t>
            </a:r>
            <a:r>
              <a:rPr lang="en-US" sz="2000" dirty="0">
                <a:latin typeface="+mn-lt"/>
              </a:rPr>
              <a:t>no</a:t>
            </a:r>
            <a:r>
              <a:rPr lang="en-US" sz="2000" spc="-70" dirty="0">
                <a:latin typeface="+mn-lt"/>
              </a:rPr>
              <a:t> </a:t>
            </a:r>
            <a:r>
              <a:rPr lang="en-US" sz="2000" dirty="0">
                <a:latin typeface="+mn-lt"/>
              </a:rPr>
              <a:t>option</a:t>
            </a:r>
            <a:r>
              <a:rPr lang="en-US" sz="2000" spc="-45" dirty="0">
                <a:latin typeface="+mn-lt"/>
              </a:rPr>
              <a:t> </a:t>
            </a:r>
            <a:r>
              <a:rPr lang="en-US" sz="2000" dirty="0">
                <a:latin typeface="+mn-lt"/>
              </a:rPr>
              <a:t>to</a:t>
            </a:r>
            <a:r>
              <a:rPr lang="en-US" sz="2000" spc="-35" dirty="0">
                <a:latin typeface="+mn-lt"/>
              </a:rPr>
              <a:t> </a:t>
            </a:r>
            <a:r>
              <a:rPr lang="en-US" sz="2000" dirty="0">
                <a:latin typeface="+mn-lt"/>
              </a:rPr>
              <a:t>extend</a:t>
            </a:r>
            <a:r>
              <a:rPr lang="en-US" sz="2000" spc="-30" dirty="0">
                <a:latin typeface="+mn-lt"/>
              </a:rPr>
              <a:t> </a:t>
            </a:r>
            <a:r>
              <a:rPr lang="en-US" sz="2000" dirty="0">
                <a:latin typeface="+mn-lt"/>
              </a:rPr>
              <a:t>the</a:t>
            </a:r>
            <a:r>
              <a:rPr lang="en-US" sz="2000" spc="-35" dirty="0">
                <a:latin typeface="+mn-lt"/>
              </a:rPr>
              <a:t> </a:t>
            </a:r>
            <a:r>
              <a:rPr lang="en-US" sz="2000" dirty="0">
                <a:latin typeface="+mn-lt"/>
              </a:rPr>
              <a:t>contract</a:t>
            </a:r>
            <a:r>
              <a:rPr lang="en-US" sz="2000" spc="-40" dirty="0">
                <a:latin typeface="+mn-lt"/>
              </a:rPr>
              <a:t> </a:t>
            </a:r>
            <a:r>
              <a:rPr lang="en-US" sz="2000" spc="-10" dirty="0">
                <a:latin typeface="+mn-lt"/>
              </a:rPr>
              <a:t>period.</a:t>
            </a:r>
            <a:endParaRPr lang="en-US" sz="2000" dirty="0">
              <a:latin typeface="+mn-lt"/>
            </a:endParaRPr>
          </a:p>
        </p:txBody>
      </p:sp>
    </p:spTree>
    <p:extLst>
      <p:ext uri="{BB962C8B-B14F-4D97-AF65-F5344CB8AC3E}">
        <p14:creationId xmlns:p14="http://schemas.microsoft.com/office/powerpoint/2010/main" val="3207465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5832C-7376-BC1D-B13E-C80876DC22FF}"/>
            </a:ext>
          </a:extLst>
        </p:cNvPr>
        <p:cNvGrpSpPr/>
        <p:nvPr/>
      </p:nvGrpSpPr>
      <p:grpSpPr>
        <a:xfrm>
          <a:off x="0" y="0"/>
          <a:ext cx="0" cy="0"/>
          <a:chOff x="0" y="0"/>
          <a:chExt cx="0" cy="0"/>
        </a:xfrm>
      </p:grpSpPr>
      <p:sp>
        <p:nvSpPr>
          <p:cNvPr id="7170" name="Text Placeholder 2">
            <a:extLst>
              <a:ext uri="{FF2B5EF4-FFF2-40B4-BE49-F238E27FC236}">
                <a16:creationId xmlns:a16="http://schemas.microsoft.com/office/drawing/2014/main" id="{517A5F14-2691-9D02-3789-D46FFDDC2ACA}"/>
              </a:ext>
            </a:extLst>
          </p:cNvPr>
          <p:cNvSpPr>
            <a:spLocks noGrp="1" noChangeArrowheads="1"/>
          </p:cNvSpPr>
          <p:nvPr>
            <p:ph type="title" idx="4294967295"/>
          </p:nvPr>
        </p:nvSpPr>
        <p:spPr bwMode="auto">
          <a:xfrm>
            <a:off x="347663" y="1678757"/>
            <a:ext cx="11487150" cy="44418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54965" marR="5080" lvl="0" indent="-342900">
              <a:lnSpc>
                <a:spcPct val="100000"/>
              </a:lnSpc>
              <a:spcBef>
                <a:spcPts val="105"/>
              </a:spcBef>
              <a:buFont typeface="Arial"/>
              <a:buChar char="•"/>
              <a:tabLst>
                <a:tab pos="354965" algn="l"/>
                <a:tab pos="355600" algn="l"/>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Attach Pre-Approval Form for Requisitions with Environmental Health and Safety (EHS) Hazardous/Regulated </a:t>
            </a:r>
            <a:r>
              <a:rPr lang="en-US" sz="2000" dirty="0">
                <a:latin typeface="+mn-lt"/>
                <a:ea typeface="+mn-ea"/>
                <a:cs typeface="+mn-cs"/>
              </a:rPr>
              <a:t>Materials to</a:t>
            </a:r>
            <a:r>
              <a:rPr lang="en-US" sz="2000" spc="-30" dirty="0">
                <a:latin typeface="+mn-lt"/>
                <a:ea typeface="+mn-ea"/>
                <a:cs typeface="+mn-cs"/>
              </a:rPr>
              <a:t> </a:t>
            </a:r>
            <a:r>
              <a:rPr lang="en-US" sz="2000" dirty="0">
                <a:latin typeface="+mn-lt"/>
                <a:ea typeface="+mn-ea"/>
                <a:cs typeface="+mn-cs"/>
              </a:rPr>
              <a:t>requisition</a:t>
            </a:r>
            <a:r>
              <a:rPr lang="en-US" sz="2000" spc="-25" dirty="0">
                <a:latin typeface="+mn-lt"/>
                <a:ea typeface="+mn-ea"/>
                <a:cs typeface="+mn-cs"/>
              </a:rPr>
              <a:t> </a:t>
            </a:r>
            <a:r>
              <a:rPr lang="en-US" sz="2000" dirty="0">
                <a:latin typeface="+mn-lt"/>
                <a:ea typeface="+mn-ea"/>
                <a:cs typeface="+mn-cs"/>
              </a:rPr>
              <a:t>and</a:t>
            </a:r>
            <a:r>
              <a:rPr lang="en-US" sz="2000" spc="-35" dirty="0">
                <a:latin typeface="+mn-lt"/>
                <a:ea typeface="+mn-ea"/>
                <a:cs typeface="+mn-cs"/>
              </a:rPr>
              <a:t> </a:t>
            </a:r>
            <a:r>
              <a:rPr lang="en-US" sz="2000" dirty="0">
                <a:latin typeface="+mn-lt"/>
                <a:ea typeface="+mn-ea"/>
                <a:cs typeface="+mn-cs"/>
              </a:rPr>
              <a:t>send</a:t>
            </a:r>
            <a:r>
              <a:rPr lang="en-US" sz="2000" spc="-20" dirty="0">
                <a:latin typeface="+mn-lt"/>
                <a:ea typeface="+mn-ea"/>
                <a:cs typeface="+mn-cs"/>
              </a:rPr>
              <a:t> </a:t>
            </a:r>
            <a:r>
              <a:rPr lang="en-US" sz="2000" spc="-25" dirty="0">
                <a:latin typeface="+mn-lt"/>
                <a:ea typeface="+mn-ea"/>
                <a:cs typeface="+mn-cs"/>
              </a:rPr>
              <a:t>to </a:t>
            </a:r>
            <a:r>
              <a:rPr lang="en-US" sz="2000" spc="-10" dirty="0">
                <a:latin typeface="+mn-lt"/>
                <a:ea typeface="+mn-ea"/>
                <a:cs typeface="+mn-cs"/>
              </a:rPr>
              <a:t>Purchasing.</a:t>
            </a:r>
            <a:r>
              <a:rPr kumimoji="0" lang="en-US" sz="2000" b="0" i="0" u="none" strike="noStrike" kern="1200" cap="none" spc="5" normalizeH="0" baseline="0" noProof="0" dirty="0">
                <a:ln>
                  <a:noFill/>
                </a:ln>
                <a:solidFill>
                  <a:schemeClr val="tx1"/>
                </a:solidFill>
                <a:effectLst/>
                <a:uLnTx/>
                <a:uFillTx/>
                <a:latin typeface="+mn-lt"/>
                <a:ea typeface="+mn-ea"/>
                <a:cs typeface="+mn-cs"/>
              </a:rPr>
              <a:t> (This form is in</a:t>
            </a:r>
            <a:r>
              <a:rPr lang="en-US" sz="2000" spc="5" dirty="0">
                <a:latin typeface="+mn-lt"/>
                <a:ea typeface="+mn-ea"/>
                <a:cs typeface="+mn-cs"/>
              </a:rPr>
              <a:t> </a:t>
            </a:r>
            <a:r>
              <a:rPr kumimoji="0" lang="en-US" sz="2000" b="0" i="0" u="none" strike="noStrike" kern="1200" cap="none" spc="5" normalizeH="0" baseline="0" noProof="0" dirty="0">
                <a:ln>
                  <a:noFill/>
                </a:ln>
                <a:solidFill>
                  <a:schemeClr val="tx1"/>
                </a:solidFill>
                <a:effectLst/>
                <a:uLnTx/>
                <a:uFillTx/>
                <a:latin typeface="+mn-lt"/>
                <a:ea typeface="+mn-ea"/>
                <a:cs typeface="+mn-cs"/>
              </a:rPr>
              <a:t>DocuSign and is incorporated also into Jaggaer e-Procurement workflow.)</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56285" marR="0" lvl="1" indent="-287020" algn="l" defTabSz="914400" rtl="0" eaLnBrk="1" fontAlgn="base" latinLnBrk="0" hangingPunct="1">
              <a:lnSpc>
                <a:spcPct val="100000"/>
              </a:lnSpc>
              <a:spcBef>
                <a:spcPts val="475"/>
              </a:spcBef>
              <a:spcAft>
                <a:spcPct val="0"/>
              </a:spcAft>
              <a:buClrTx/>
              <a:buSzTx/>
              <a:buFont typeface="Arial"/>
              <a:buChar char="–"/>
              <a:tabLst>
                <a:tab pos="756285" algn="l"/>
                <a:tab pos="756920" algn="l"/>
              </a:tabLst>
              <a:defRPr/>
            </a:pPr>
            <a:r>
              <a:rPr kumimoji="0" lang="en-US" sz="2000" b="0" i="0" u="none" strike="noStrike" kern="1200" cap="none" spc="0" normalizeH="0" baseline="0" noProof="0" dirty="0">
                <a:ln>
                  <a:noFill/>
                </a:ln>
                <a:solidFill>
                  <a:schemeClr val="tx1"/>
                </a:solidFill>
                <a:effectLst/>
                <a:uLnTx/>
                <a:uFillTx/>
                <a:latin typeface="+mn-lt"/>
                <a:ea typeface="+mn-ea"/>
                <a:cs typeface="Calibri"/>
              </a:rPr>
              <a:t>Hazardous</a:t>
            </a:r>
            <a:r>
              <a:rPr kumimoji="0" lang="en-US" sz="2000" b="0" i="0" u="none" strike="noStrike" kern="1200" cap="none" spc="-65"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Items</a:t>
            </a:r>
            <a:r>
              <a:rPr kumimoji="0" lang="en-US" sz="2000" b="0" i="0" u="none" strike="noStrike" kern="1200" cap="none" spc="-30"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(approved</a:t>
            </a:r>
            <a:r>
              <a:rPr kumimoji="0" lang="en-US" sz="2000" b="0" i="0" u="none" strike="noStrike" kern="1200" cap="none" spc="-45"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by</a:t>
            </a:r>
            <a:r>
              <a:rPr kumimoji="0" lang="en-US" sz="2000" b="0" i="0" u="none" strike="noStrike" kern="1200" cap="none" spc="-45" normalizeH="0" baseline="0" noProof="0" dirty="0">
                <a:ln>
                  <a:noFill/>
                </a:ln>
                <a:solidFill>
                  <a:schemeClr val="tx1"/>
                </a:solidFill>
                <a:effectLst/>
                <a:uLnTx/>
                <a:uFillTx/>
                <a:latin typeface="+mn-lt"/>
                <a:ea typeface="+mn-ea"/>
                <a:cs typeface="Calibri"/>
              </a:rPr>
              <a:t> </a:t>
            </a:r>
            <a:r>
              <a:rPr kumimoji="0" lang="en-US" sz="2000" b="0" i="0" u="none" strike="noStrike" kern="1200" cap="none" spc="-10" normalizeH="0" baseline="0" noProof="0" dirty="0">
                <a:ln>
                  <a:noFill/>
                </a:ln>
                <a:solidFill>
                  <a:schemeClr val="tx1"/>
                </a:solidFill>
                <a:effectLst/>
                <a:uLnTx/>
                <a:uFillTx/>
                <a:latin typeface="+mn-lt"/>
                <a:ea typeface="+mn-ea"/>
                <a:cs typeface="Calibri"/>
              </a:rPr>
              <a:t>Environmental</a:t>
            </a:r>
            <a:r>
              <a:rPr kumimoji="0" lang="en-US" sz="2000" b="0" i="0" u="none" strike="noStrike" kern="1200" cap="none" spc="-40"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Health</a:t>
            </a:r>
            <a:r>
              <a:rPr kumimoji="0" lang="en-US" sz="2000" b="0" i="0" u="none" strike="noStrike" kern="1200" cap="none" spc="-40"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and</a:t>
            </a:r>
            <a:r>
              <a:rPr kumimoji="0" lang="en-US" sz="2000" b="0" i="0" u="none" strike="noStrike" kern="1200" cap="none" spc="-40"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Life</a:t>
            </a:r>
            <a:r>
              <a:rPr kumimoji="0" lang="en-US" sz="2000" b="0" i="0" u="none" strike="noStrike" kern="1200" cap="none" spc="-40" normalizeH="0" baseline="0" noProof="0" dirty="0">
                <a:ln>
                  <a:noFill/>
                </a:ln>
                <a:solidFill>
                  <a:schemeClr val="tx1"/>
                </a:solidFill>
                <a:effectLst/>
                <a:uLnTx/>
                <a:uFillTx/>
                <a:latin typeface="+mn-lt"/>
                <a:ea typeface="+mn-ea"/>
                <a:cs typeface="Calibri"/>
              </a:rPr>
              <a:t> </a:t>
            </a:r>
            <a:r>
              <a:rPr kumimoji="0" lang="en-US" sz="2000" b="0" i="0" u="none" strike="noStrike" kern="1200" cap="none" spc="-10" normalizeH="0" baseline="0" noProof="0" dirty="0">
                <a:ln>
                  <a:noFill/>
                </a:ln>
                <a:solidFill>
                  <a:schemeClr val="tx1"/>
                </a:solidFill>
                <a:effectLst/>
                <a:uLnTx/>
                <a:uFillTx/>
                <a:latin typeface="+mn-lt"/>
                <a:ea typeface="+mn-ea"/>
                <a:cs typeface="Calibri"/>
              </a:rPr>
              <a:t>Safety)</a:t>
            </a:r>
            <a:endParaRPr kumimoji="0" lang="en-US" sz="2000" b="0" i="0" u="none" strike="noStrike" kern="1200" cap="none" spc="0" normalizeH="0" baseline="0" noProof="0" dirty="0">
              <a:ln>
                <a:noFill/>
              </a:ln>
              <a:solidFill>
                <a:schemeClr val="tx1"/>
              </a:solidFill>
              <a:effectLst/>
              <a:uLnTx/>
              <a:uFillTx/>
              <a:latin typeface="+mn-lt"/>
              <a:ea typeface="+mn-ea"/>
              <a:cs typeface="Calibri"/>
            </a:endParaRPr>
          </a:p>
          <a:p>
            <a:pPr marL="1155065" marR="0" lvl="2" indent="-227965" algn="l" defTabSz="914400" rtl="0" eaLnBrk="1" fontAlgn="base" latinLnBrk="0" hangingPunct="1">
              <a:lnSpc>
                <a:spcPct val="100000"/>
              </a:lnSpc>
              <a:spcBef>
                <a:spcPts val="484"/>
              </a:spcBef>
              <a:spcAft>
                <a:spcPct val="0"/>
              </a:spcAft>
              <a:buClrTx/>
              <a:buSzTx/>
              <a:buFont typeface="Arial"/>
              <a:buChar char="•"/>
              <a:tabLst>
                <a:tab pos="1155065" algn="l"/>
                <a:tab pos="1155700" algn="l"/>
              </a:tabLst>
              <a:defRPr/>
            </a:pPr>
            <a:r>
              <a:rPr kumimoji="0" lang="en-US" sz="2000" b="0" i="0" u="none" strike="noStrike" kern="1200" cap="none" spc="0" normalizeH="0" baseline="0" noProof="0" dirty="0">
                <a:ln>
                  <a:noFill/>
                </a:ln>
                <a:solidFill>
                  <a:schemeClr val="tx1"/>
                </a:solidFill>
                <a:effectLst/>
                <a:uLnTx/>
                <a:uFillTx/>
                <a:latin typeface="+mn-lt"/>
                <a:ea typeface="+mn-ea"/>
                <a:cs typeface="Calibri"/>
              </a:rPr>
              <a:t>Radioactive</a:t>
            </a:r>
            <a:r>
              <a:rPr kumimoji="0" lang="en-US" sz="2000" b="0" i="0" u="none" strike="noStrike" kern="1200" cap="none" spc="-50" normalizeH="0" baseline="0" noProof="0" dirty="0">
                <a:ln>
                  <a:noFill/>
                </a:ln>
                <a:solidFill>
                  <a:schemeClr val="tx1"/>
                </a:solidFill>
                <a:effectLst/>
                <a:uLnTx/>
                <a:uFillTx/>
                <a:latin typeface="+mn-lt"/>
                <a:ea typeface="+mn-ea"/>
                <a:cs typeface="Calibri"/>
              </a:rPr>
              <a:t> </a:t>
            </a:r>
            <a:r>
              <a:rPr kumimoji="0" lang="en-US" sz="2000" b="0" i="0" u="none" strike="noStrike" kern="1200" cap="none" spc="-10" normalizeH="0" baseline="0" noProof="0" dirty="0">
                <a:ln>
                  <a:noFill/>
                </a:ln>
                <a:solidFill>
                  <a:schemeClr val="tx1"/>
                </a:solidFill>
                <a:effectLst/>
                <a:uLnTx/>
                <a:uFillTx/>
                <a:latin typeface="+mn-lt"/>
                <a:ea typeface="+mn-ea"/>
                <a:cs typeface="Calibri"/>
              </a:rPr>
              <a:t>materials</a:t>
            </a:r>
            <a:endParaRPr kumimoji="0" lang="en-US" sz="2000" b="0" i="0" u="none" strike="noStrike" kern="1200" cap="none" spc="0" normalizeH="0" baseline="0" noProof="0" dirty="0">
              <a:ln>
                <a:noFill/>
              </a:ln>
              <a:solidFill>
                <a:schemeClr val="tx1"/>
              </a:solidFill>
              <a:effectLst/>
              <a:uLnTx/>
              <a:uFillTx/>
              <a:latin typeface="+mn-lt"/>
              <a:ea typeface="+mn-ea"/>
              <a:cs typeface="Calibri"/>
            </a:endParaRPr>
          </a:p>
          <a:p>
            <a:pPr marL="1155065" marR="0" lvl="2" indent="-227965" algn="l" defTabSz="914400" rtl="0" eaLnBrk="1" fontAlgn="base" latinLnBrk="0" hangingPunct="1">
              <a:lnSpc>
                <a:spcPct val="100000"/>
              </a:lnSpc>
              <a:spcBef>
                <a:spcPts val="475"/>
              </a:spcBef>
              <a:spcAft>
                <a:spcPct val="0"/>
              </a:spcAft>
              <a:buClrTx/>
              <a:buSzTx/>
              <a:buFont typeface="Arial"/>
              <a:buChar char="•"/>
              <a:tabLst>
                <a:tab pos="1155065" algn="l"/>
                <a:tab pos="1155700" algn="l"/>
              </a:tabLst>
              <a:defRPr/>
            </a:pPr>
            <a:r>
              <a:rPr kumimoji="0" lang="en-US" sz="2000" b="0" i="0" u="none" strike="noStrike" kern="1200" cap="none" spc="-10" normalizeH="0" baseline="0" noProof="0" dirty="0">
                <a:ln>
                  <a:noFill/>
                </a:ln>
                <a:solidFill>
                  <a:schemeClr val="tx1"/>
                </a:solidFill>
                <a:effectLst/>
                <a:uLnTx/>
                <a:uFillTx/>
                <a:latin typeface="+mn-lt"/>
                <a:ea typeface="+mn-ea"/>
                <a:cs typeface="Calibri"/>
              </a:rPr>
              <a:t>X-</a:t>
            </a:r>
            <a:r>
              <a:rPr kumimoji="0" lang="en-US" sz="2000" b="0" i="0" u="none" strike="noStrike" kern="1200" cap="none" spc="0" normalizeH="0" baseline="0" noProof="0" dirty="0">
                <a:ln>
                  <a:noFill/>
                </a:ln>
                <a:solidFill>
                  <a:schemeClr val="tx1"/>
                </a:solidFill>
                <a:effectLst/>
                <a:uLnTx/>
                <a:uFillTx/>
                <a:latin typeface="+mn-lt"/>
                <a:ea typeface="+mn-ea"/>
                <a:cs typeface="Calibri"/>
              </a:rPr>
              <a:t>ray</a:t>
            </a:r>
            <a:r>
              <a:rPr kumimoji="0" lang="en-US" sz="2000" b="0" i="0" u="none" strike="noStrike" kern="1200" cap="none" spc="-80" normalizeH="0" baseline="0" noProof="0" dirty="0">
                <a:ln>
                  <a:noFill/>
                </a:ln>
                <a:solidFill>
                  <a:schemeClr val="tx1"/>
                </a:solidFill>
                <a:effectLst/>
                <a:uLnTx/>
                <a:uFillTx/>
                <a:latin typeface="+mn-lt"/>
                <a:ea typeface="+mn-ea"/>
                <a:cs typeface="Calibri"/>
              </a:rPr>
              <a:t> </a:t>
            </a:r>
            <a:r>
              <a:rPr kumimoji="0" lang="en-US" sz="2000" b="0" i="0" u="none" strike="noStrike" kern="1200" cap="none" spc="-10" normalizeH="0" baseline="0" noProof="0" dirty="0">
                <a:ln>
                  <a:noFill/>
                </a:ln>
                <a:solidFill>
                  <a:schemeClr val="tx1"/>
                </a:solidFill>
                <a:effectLst/>
                <a:uLnTx/>
                <a:uFillTx/>
                <a:latin typeface="+mn-lt"/>
                <a:ea typeface="+mn-ea"/>
                <a:cs typeface="Calibri"/>
              </a:rPr>
              <a:t>machines</a:t>
            </a:r>
            <a:endParaRPr kumimoji="0" lang="en-US" sz="2000" b="0" i="0" u="none" strike="noStrike" kern="1200" cap="none" spc="0" normalizeH="0" baseline="0" noProof="0" dirty="0">
              <a:ln>
                <a:noFill/>
              </a:ln>
              <a:solidFill>
                <a:schemeClr val="tx1"/>
              </a:solidFill>
              <a:effectLst/>
              <a:uLnTx/>
              <a:uFillTx/>
              <a:latin typeface="+mn-lt"/>
              <a:ea typeface="+mn-ea"/>
              <a:cs typeface="Calibri"/>
            </a:endParaRPr>
          </a:p>
          <a:p>
            <a:pPr marL="1155065" marR="0" lvl="2" indent="-227965" algn="l" defTabSz="914400" rtl="0" eaLnBrk="1" fontAlgn="base" latinLnBrk="0" hangingPunct="1">
              <a:lnSpc>
                <a:spcPct val="100000"/>
              </a:lnSpc>
              <a:spcBef>
                <a:spcPts val="484"/>
              </a:spcBef>
              <a:spcAft>
                <a:spcPct val="0"/>
              </a:spcAft>
              <a:buClrTx/>
              <a:buSzTx/>
              <a:buFont typeface="Arial"/>
              <a:buChar char="•"/>
              <a:tabLst>
                <a:tab pos="1155065" algn="l"/>
                <a:tab pos="1155700" algn="l"/>
              </a:tabLst>
              <a:defRPr/>
            </a:pPr>
            <a:r>
              <a:rPr kumimoji="0" lang="en-US" sz="2000" b="0" i="0" u="none" strike="noStrike" kern="1200" cap="none" spc="0" normalizeH="0" baseline="0" noProof="0" dirty="0">
                <a:ln>
                  <a:noFill/>
                </a:ln>
                <a:solidFill>
                  <a:schemeClr val="tx1"/>
                </a:solidFill>
                <a:effectLst/>
                <a:uLnTx/>
                <a:uFillTx/>
                <a:latin typeface="+mn-lt"/>
                <a:ea typeface="+mn-ea"/>
                <a:cs typeface="Calibri"/>
              </a:rPr>
              <a:t>Class</a:t>
            </a:r>
            <a:r>
              <a:rPr kumimoji="0" lang="en-US" sz="2000" b="0" i="0" u="none" strike="noStrike" kern="1200" cap="none" spc="5"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3b</a:t>
            </a:r>
            <a:r>
              <a:rPr kumimoji="0" lang="en-US" sz="2000" b="0" i="0" u="none" strike="noStrike" kern="1200" cap="none" spc="-25"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and</a:t>
            </a:r>
            <a:r>
              <a:rPr kumimoji="0" lang="en-US" sz="2000" b="0" i="0" u="none" strike="noStrike" kern="1200" cap="none" spc="-10"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4</a:t>
            </a:r>
            <a:r>
              <a:rPr kumimoji="0" lang="en-US" sz="2000" b="0" i="0" u="none" strike="noStrike" kern="1200" cap="none" spc="-5" normalizeH="0" baseline="0" noProof="0" dirty="0">
                <a:ln>
                  <a:noFill/>
                </a:ln>
                <a:solidFill>
                  <a:schemeClr val="tx1"/>
                </a:solidFill>
                <a:effectLst/>
                <a:uLnTx/>
                <a:uFillTx/>
                <a:latin typeface="+mn-lt"/>
                <a:ea typeface="+mn-ea"/>
                <a:cs typeface="Calibri"/>
              </a:rPr>
              <a:t> </a:t>
            </a:r>
            <a:r>
              <a:rPr kumimoji="0" lang="en-US" sz="2000" b="0" i="0" u="none" strike="noStrike" kern="1200" cap="none" spc="-10" normalizeH="0" baseline="0" noProof="0" dirty="0">
                <a:ln>
                  <a:noFill/>
                </a:ln>
                <a:solidFill>
                  <a:schemeClr val="tx1"/>
                </a:solidFill>
                <a:effectLst/>
                <a:uLnTx/>
                <a:uFillTx/>
                <a:latin typeface="+mn-lt"/>
                <a:ea typeface="+mn-ea"/>
                <a:cs typeface="Calibri"/>
              </a:rPr>
              <a:t>lasers</a:t>
            </a:r>
            <a:endParaRPr kumimoji="0" lang="en-US" sz="2000" b="0" i="0" u="none" strike="noStrike" kern="1200" cap="none" spc="0" normalizeH="0" baseline="0" noProof="0" dirty="0">
              <a:ln>
                <a:noFill/>
              </a:ln>
              <a:solidFill>
                <a:schemeClr val="tx1"/>
              </a:solidFill>
              <a:effectLst/>
              <a:uLnTx/>
              <a:uFillTx/>
              <a:latin typeface="+mn-lt"/>
              <a:ea typeface="+mn-ea"/>
              <a:cs typeface="Calibri"/>
            </a:endParaRPr>
          </a:p>
          <a:p>
            <a:pPr marL="1155065" marR="0" lvl="2" indent="-227965" algn="l" defTabSz="914400" rtl="0" eaLnBrk="1" fontAlgn="base" latinLnBrk="0" hangingPunct="1">
              <a:lnSpc>
                <a:spcPct val="100000"/>
              </a:lnSpc>
              <a:spcBef>
                <a:spcPts val="475"/>
              </a:spcBef>
              <a:spcAft>
                <a:spcPct val="0"/>
              </a:spcAft>
              <a:buClrTx/>
              <a:buSzTx/>
              <a:buFont typeface="Arial"/>
              <a:buChar char="•"/>
              <a:tabLst>
                <a:tab pos="1155065" algn="l"/>
                <a:tab pos="1155700" algn="l"/>
              </a:tabLst>
              <a:defRPr/>
            </a:pPr>
            <a:r>
              <a:rPr kumimoji="0" lang="en-US" sz="2000" b="0" i="0" u="none" strike="noStrike" kern="1200" cap="none" spc="0" normalizeH="0" baseline="0" noProof="0" dirty="0">
                <a:ln>
                  <a:noFill/>
                </a:ln>
                <a:solidFill>
                  <a:schemeClr val="tx1"/>
                </a:solidFill>
                <a:effectLst/>
                <a:uLnTx/>
                <a:uFillTx/>
                <a:latin typeface="+mn-lt"/>
                <a:ea typeface="+mn-ea"/>
                <a:cs typeface="Calibri"/>
              </a:rPr>
              <a:t>Biological</a:t>
            </a:r>
            <a:r>
              <a:rPr kumimoji="0" lang="en-US" sz="2000" b="0" i="0" u="none" strike="noStrike" kern="1200" cap="none" spc="-55"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agents</a:t>
            </a:r>
            <a:r>
              <a:rPr kumimoji="0" lang="en-US" sz="2000" b="0" i="0" u="none" strike="noStrike" kern="1200" cap="none" spc="-40"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and</a:t>
            </a:r>
            <a:r>
              <a:rPr kumimoji="0" lang="en-US" sz="2000" b="0" i="0" u="none" strike="noStrike" kern="1200" cap="none" spc="-60"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biological</a:t>
            </a:r>
            <a:r>
              <a:rPr kumimoji="0" lang="en-US" sz="2000" b="0" i="0" u="none" strike="noStrike" kern="1200" cap="none" spc="-50"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safety</a:t>
            </a:r>
            <a:r>
              <a:rPr kumimoji="0" lang="en-US" sz="2000" b="0" i="0" u="none" strike="noStrike" kern="1200" cap="none" spc="-35" normalizeH="0" baseline="0" noProof="0" dirty="0">
                <a:ln>
                  <a:noFill/>
                </a:ln>
                <a:solidFill>
                  <a:schemeClr val="tx1"/>
                </a:solidFill>
                <a:effectLst/>
                <a:uLnTx/>
                <a:uFillTx/>
                <a:latin typeface="+mn-lt"/>
                <a:ea typeface="+mn-ea"/>
                <a:cs typeface="Calibri"/>
              </a:rPr>
              <a:t> </a:t>
            </a:r>
            <a:r>
              <a:rPr kumimoji="0" lang="en-US" sz="2000" b="0" i="0" u="none" strike="noStrike" kern="1200" cap="none" spc="-10" normalizeH="0" baseline="0" noProof="0" dirty="0">
                <a:ln>
                  <a:noFill/>
                </a:ln>
                <a:solidFill>
                  <a:schemeClr val="tx1"/>
                </a:solidFill>
                <a:effectLst/>
                <a:uLnTx/>
                <a:uFillTx/>
                <a:latin typeface="+mn-lt"/>
                <a:ea typeface="+mn-ea"/>
                <a:cs typeface="Calibri"/>
              </a:rPr>
              <a:t>cabinets</a:t>
            </a:r>
            <a:endParaRPr kumimoji="0" lang="en-US" sz="2000" b="0" i="0" u="none" strike="noStrike" kern="1200" cap="none" spc="0" normalizeH="0" baseline="0" noProof="0" dirty="0">
              <a:ln>
                <a:noFill/>
              </a:ln>
              <a:solidFill>
                <a:schemeClr val="tx1"/>
              </a:solidFill>
              <a:effectLst/>
              <a:uLnTx/>
              <a:uFillTx/>
              <a:latin typeface="+mn-lt"/>
              <a:ea typeface="+mn-ea"/>
              <a:cs typeface="Calibri"/>
            </a:endParaRPr>
          </a:p>
          <a:p>
            <a:pPr marL="1155065" marR="0" lvl="2" indent="-227965" algn="l" defTabSz="914400" rtl="0" eaLnBrk="1" fontAlgn="base" latinLnBrk="0" hangingPunct="1">
              <a:lnSpc>
                <a:spcPct val="100000"/>
              </a:lnSpc>
              <a:spcBef>
                <a:spcPts val="480"/>
              </a:spcBef>
              <a:spcAft>
                <a:spcPct val="0"/>
              </a:spcAft>
              <a:buClrTx/>
              <a:buSzTx/>
              <a:buFont typeface="Arial"/>
              <a:buChar char="•"/>
              <a:tabLst>
                <a:tab pos="1155065" algn="l"/>
                <a:tab pos="1155700" algn="l"/>
              </a:tabLst>
              <a:defRPr/>
            </a:pPr>
            <a:r>
              <a:rPr kumimoji="0" lang="en-US" sz="2000" b="0" i="0" u="none" strike="noStrike" kern="1200" cap="none" spc="-10" normalizeH="0" baseline="0" noProof="0" dirty="0">
                <a:ln>
                  <a:noFill/>
                </a:ln>
                <a:solidFill>
                  <a:schemeClr val="tx1"/>
                </a:solidFill>
                <a:effectLst/>
                <a:uLnTx/>
                <a:uFillTx/>
                <a:latin typeface="+mn-lt"/>
                <a:ea typeface="+mn-ea"/>
                <a:cs typeface="Calibri"/>
              </a:rPr>
              <a:t>UH-</a:t>
            </a:r>
            <a:r>
              <a:rPr kumimoji="0" lang="en-US" sz="2000" b="0" i="0" u="none" strike="noStrike" kern="1200" cap="none" spc="0" normalizeH="0" baseline="0" noProof="0" dirty="0">
                <a:ln>
                  <a:noFill/>
                </a:ln>
                <a:solidFill>
                  <a:schemeClr val="tx1"/>
                </a:solidFill>
                <a:effectLst/>
                <a:uLnTx/>
                <a:uFillTx/>
                <a:latin typeface="+mn-lt"/>
                <a:ea typeface="+mn-ea"/>
                <a:cs typeface="Calibri"/>
              </a:rPr>
              <a:t>controlled</a:t>
            </a:r>
            <a:r>
              <a:rPr kumimoji="0" lang="en-US" sz="2000" b="0" i="0" u="none" strike="noStrike" kern="1200" cap="none" spc="-45"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chemicals</a:t>
            </a:r>
            <a:r>
              <a:rPr kumimoji="0" lang="en-US" sz="2000" b="0" i="0" u="none" strike="noStrike" kern="1200" cap="none" spc="-25"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(List</a:t>
            </a:r>
            <a:r>
              <a:rPr kumimoji="0" lang="en-US" sz="2000" b="0" i="0" u="none" strike="noStrike" kern="1200" cap="none" spc="-20"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is</a:t>
            </a:r>
            <a:r>
              <a:rPr kumimoji="0" lang="en-US" sz="2000" b="0" i="0" u="none" strike="noStrike" kern="1200" cap="none" spc="-25"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posted</a:t>
            </a:r>
            <a:r>
              <a:rPr kumimoji="0" lang="en-US" sz="2000" b="0" i="0" u="none" strike="noStrike" kern="1200" cap="none" spc="-40"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at</a:t>
            </a:r>
            <a:r>
              <a:rPr kumimoji="0" lang="en-US" sz="2000" b="0" i="0" u="none" strike="noStrike" kern="1200" cap="none" spc="-25"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EHS</a:t>
            </a:r>
            <a:r>
              <a:rPr kumimoji="0" lang="en-US" sz="2000" b="0" i="0" u="none" strike="noStrike" kern="1200" cap="none" spc="-35" normalizeH="0" baseline="0" noProof="0" dirty="0">
                <a:ln>
                  <a:noFill/>
                </a:ln>
                <a:solidFill>
                  <a:schemeClr val="tx1"/>
                </a:solidFill>
                <a:effectLst/>
                <a:uLnTx/>
                <a:uFillTx/>
                <a:latin typeface="+mn-lt"/>
                <a:ea typeface="+mn-ea"/>
                <a:cs typeface="Calibri"/>
              </a:rPr>
              <a:t> </a:t>
            </a:r>
            <a:r>
              <a:rPr kumimoji="0" lang="en-US" sz="2000" b="0" i="0" u="none" strike="noStrike" kern="1200" cap="none" spc="-10" normalizeH="0" baseline="0" noProof="0" dirty="0">
                <a:ln>
                  <a:noFill/>
                </a:ln>
                <a:solidFill>
                  <a:schemeClr val="tx1"/>
                </a:solidFill>
                <a:effectLst/>
                <a:uLnTx/>
                <a:uFillTx/>
                <a:latin typeface="+mn-lt"/>
                <a:ea typeface="+mn-ea"/>
                <a:cs typeface="Calibri"/>
              </a:rPr>
              <a:t>website.)</a:t>
            </a:r>
            <a:endParaRPr kumimoji="0" lang="en-US" sz="2000" b="0" i="0" u="none" strike="noStrike" kern="1200" cap="none" spc="0" normalizeH="0" baseline="0" noProof="0" dirty="0">
              <a:ln>
                <a:noFill/>
              </a:ln>
              <a:solidFill>
                <a:schemeClr val="tx1"/>
              </a:solidFill>
              <a:effectLst/>
              <a:uLnTx/>
              <a:uFillTx/>
              <a:latin typeface="+mn-lt"/>
              <a:ea typeface="+mn-ea"/>
              <a:cs typeface="Calibri"/>
            </a:endParaRPr>
          </a:p>
          <a:p>
            <a:pPr marL="354965" marR="968375" lvl="0" indent="-342265" algn="l" defTabSz="914400" rtl="0" eaLnBrk="1" fontAlgn="base" latinLnBrk="0" hangingPunct="1">
              <a:lnSpc>
                <a:spcPct val="100000"/>
              </a:lnSpc>
              <a:spcBef>
                <a:spcPts val="480"/>
              </a:spcBef>
              <a:spcAft>
                <a:spcPct val="0"/>
              </a:spcAft>
              <a:buClrTx/>
              <a:buSzTx/>
              <a:buFont typeface="Arial"/>
              <a:buChar char="•"/>
              <a:tabLst>
                <a:tab pos="354965" algn="l"/>
                <a:tab pos="355600" algn="l"/>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Attach</a:t>
            </a:r>
            <a:r>
              <a:rPr kumimoji="0" lang="en-US" sz="2000" b="0" i="0" u="none" strike="noStrike" kern="1200" cap="none" spc="-75"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hlinkClick r:id="rId2"/>
              </a:rPr>
              <a:t>Vehicle</a:t>
            </a:r>
            <a:r>
              <a:rPr kumimoji="0" lang="en-US" sz="2000" b="0" i="0" u="none" strike="noStrike" kern="1200" cap="none" spc="-65" normalizeH="0" baseline="0" noProof="0" dirty="0">
                <a:ln>
                  <a:noFill/>
                </a:ln>
                <a:solidFill>
                  <a:schemeClr val="tx1"/>
                </a:solidFill>
                <a:effectLst/>
                <a:uLnTx/>
                <a:uFillTx/>
                <a:latin typeface="+mn-lt"/>
                <a:ea typeface="+mn-ea"/>
                <a:cs typeface="+mn-cs"/>
                <a:hlinkClick r:id="rId2"/>
              </a:rPr>
              <a:t> </a:t>
            </a:r>
            <a:r>
              <a:rPr kumimoji="0" lang="en-US" sz="2000" b="0" i="0" u="none" strike="noStrike" kern="1200" cap="none" spc="0" normalizeH="0" baseline="0" noProof="0" dirty="0">
                <a:ln>
                  <a:noFill/>
                </a:ln>
                <a:solidFill>
                  <a:schemeClr val="tx1"/>
                </a:solidFill>
                <a:effectLst/>
                <a:uLnTx/>
                <a:uFillTx/>
                <a:latin typeface="+mn-lt"/>
                <a:ea typeface="+mn-ea"/>
                <a:cs typeface="+mn-cs"/>
                <a:hlinkClick r:id="rId2"/>
              </a:rPr>
              <a:t>Purchase/Replacement Request</a:t>
            </a:r>
            <a:r>
              <a:rPr kumimoji="0" lang="en-US" sz="2000" b="0" i="0" u="none" strike="noStrike" kern="1200" cap="none" spc="-45" normalizeH="0" baseline="0" noProof="0" dirty="0">
                <a:ln>
                  <a:noFill/>
                </a:ln>
                <a:solidFill>
                  <a:schemeClr val="tx1"/>
                </a:solidFill>
                <a:effectLst/>
                <a:uLnTx/>
                <a:uFillTx/>
                <a:latin typeface="+mn-lt"/>
                <a:ea typeface="+mn-ea"/>
                <a:cs typeface="+mn-cs"/>
                <a:hlinkClick r:id="rId2"/>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to</a:t>
            </a:r>
            <a:r>
              <a:rPr kumimoji="0" lang="en-US" sz="2000" b="0" i="0" u="none" strike="noStrike" kern="1200" cap="none" spc="-7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requisition</a:t>
            </a:r>
            <a:r>
              <a:rPr kumimoji="0" lang="en-US" sz="2000" b="0" i="0" u="none" strike="noStrike" kern="1200" cap="none" spc="-5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and</a:t>
            </a:r>
            <a:r>
              <a:rPr kumimoji="0" lang="en-US" sz="2000" b="0" i="0" u="none" strike="noStrike" kern="1200" cap="none" spc="-75"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send</a:t>
            </a:r>
            <a:r>
              <a:rPr kumimoji="0" lang="en-US" sz="2000" b="0" i="0" u="none" strike="noStrike" kern="1200" cap="none" spc="-55" normalizeH="0" baseline="0" noProof="0" dirty="0">
                <a:ln>
                  <a:noFill/>
                </a:ln>
                <a:solidFill>
                  <a:schemeClr val="tx1"/>
                </a:solidFill>
                <a:effectLst/>
                <a:uLnTx/>
                <a:uFillTx/>
                <a:latin typeface="+mn-lt"/>
                <a:ea typeface="+mn-ea"/>
                <a:cs typeface="+mn-cs"/>
              </a:rPr>
              <a:t> </a:t>
            </a:r>
            <a:r>
              <a:rPr kumimoji="0" lang="en-US" sz="2000" b="0" i="0" u="none" strike="noStrike" kern="1200" cap="none" spc="-25" normalizeH="0" baseline="0" noProof="0" dirty="0">
                <a:ln>
                  <a:noFill/>
                </a:ln>
                <a:solidFill>
                  <a:schemeClr val="tx1"/>
                </a:solidFill>
                <a:effectLst/>
                <a:uLnTx/>
                <a:uFillTx/>
                <a:latin typeface="+mn-lt"/>
                <a:ea typeface="+mn-ea"/>
                <a:cs typeface="+mn-cs"/>
              </a:rPr>
              <a:t>to </a:t>
            </a:r>
            <a:r>
              <a:rPr kumimoji="0" lang="en-US" sz="2000" b="0" i="0" u="none" strike="noStrike" kern="1200" cap="none" spc="-10" normalizeH="0" baseline="0" noProof="0" dirty="0">
                <a:ln>
                  <a:noFill/>
                </a:ln>
                <a:solidFill>
                  <a:schemeClr val="tx1"/>
                </a:solidFill>
                <a:effectLst/>
                <a:uLnTx/>
                <a:uFillTx/>
                <a:latin typeface="+mn-lt"/>
                <a:ea typeface="+mn-ea"/>
                <a:cs typeface="+mn-cs"/>
              </a:rPr>
              <a:t>Purchasing.</a:t>
            </a:r>
            <a:r>
              <a:rPr lang="en-US" sz="2000" dirty="0">
                <a:latin typeface="+mn-lt"/>
                <a:ea typeface="+mn-ea"/>
                <a:cs typeface="+mn-cs"/>
              </a:rPr>
              <a:t>	(</a:t>
            </a:r>
            <a:r>
              <a:rPr kumimoji="0" lang="en-US" sz="2000" b="0" i="0" u="none" strike="noStrike" kern="1200" cap="none" spc="-10" normalizeH="0" baseline="0" noProof="0" dirty="0">
                <a:ln>
                  <a:noFill/>
                </a:ln>
                <a:solidFill>
                  <a:schemeClr val="tx1"/>
                </a:solidFill>
                <a:effectLst/>
                <a:uLnTx/>
                <a:uFillTx/>
                <a:latin typeface="+mn-lt"/>
                <a:ea typeface="+mn-ea"/>
                <a:cs typeface="Calibri"/>
              </a:rPr>
              <a:t>This form is incorporated into Jaggaer e-Procurement workflow.)</a:t>
            </a:r>
            <a:br>
              <a:rPr kumimoji="0" lang="en-US" sz="2000" b="0" i="0" u="none" strike="noStrike" kern="1200" cap="none" spc="-10" normalizeH="0" baseline="0" noProof="0" dirty="0">
                <a:ln>
                  <a:noFill/>
                </a:ln>
                <a:solidFill>
                  <a:schemeClr val="tx1"/>
                </a:solidFill>
                <a:effectLst/>
                <a:uLnTx/>
                <a:uFillTx/>
                <a:latin typeface="+mn-lt"/>
                <a:ea typeface="+mn-ea"/>
                <a:cs typeface="Calibri"/>
              </a:rPr>
            </a:br>
            <a:r>
              <a:rPr kumimoji="0" lang="en-US" sz="2000" b="0" i="0" u="none" strike="noStrike" kern="1200" cap="none" spc="-10" normalizeH="0" baseline="0" noProof="0" dirty="0">
                <a:ln>
                  <a:noFill/>
                </a:ln>
                <a:solidFill>
                  <a:schemeClr val="tx1"/>
                </a:solidFill>
                <a:effectLst/>
                <a:uLnTx/>
                <a:uFillTx/>
                <a:latin typeface="+mn-lt"/>
                <a:ea typeface="+mn-ea"/>
                <a:cs typeface="Calibri"/>
              </a:rPr>
              <a:t>Vehicles,</a:t>
            </a:r>
            <a:r>
              <a:rPr kumimoji="0" lang="en-US" sz="2000" b="0" i="0" u="none" strike="noStrike" kern="1200" cap="none" spc="-30"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including</a:t>
            </a:r>
            <a:r>
              <a:rPr kumimoji="0" lang="en-US" sz="2000" b="0" i="0" u="none" strike="noStrike" kern="1200" cap="none" spc="-55"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golf</a:t>
            </a:r>
            <a:r>
              <a:rPr kumimoji="0" lang="en-US" sz="2000" b="0" i="0" u="none" strike="noStrike" kern="1200" cap="none" spc="-75"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carts</a:t>
            </a:r>
            <a:r>
              <a:rPr kumimoji="0" lang="en-US" sz="2000" b="0" i="0" u="none" strike="noStrike" kern="1200" cap="none" spc="-40" normalizeH="0" baseline="0" noProof="0" dirty="0">
                <a:ln>
                  <a:noFill/>
                </a:ln>
                <a:solidFill>
                  <a:schemeClr val="tx1"/>
                </a:solidFill>
                <a:effectLst/>
                <a:uLnTx/>
                <a:uFillTx/>
                <a:latin typeface="+mn-lt"/>
                <a:ea typeface="+mn-ea"/>
                <a:cs typeface="Calibri"/>
              </a:rPr>
              <a:t> </a:t>
            </a:r>
            <a:r>
              <a:rPr kumimoji="0" lang="en-US" sz="2000" b="0" i="0" u="none" strike="noStrike" kern="1200" cap="none" spc="-10" normalizeH="0" baseline="0" noProof="0" dirty="0">
                <a:ln>
                  <a:noFill/>
                </a:ln>
                <a:solidFill>
                  <a:schemeClr val="tx1"/>
                </a:solidFill>
                <a:effectLst/>
                <a:uLnTx/>
                <a:uFillTx/>
                <a:latin typeface="+mn-lt"/>
                <a:ea typeface="+mn-ea"/>
                <a:cs typeface="Calibri"/>
              </a:rPr>
              <a:t>(approved</a:t>
            </a:r>
            <a:r>
              <a:rPr kumimoji="0" lang="en-US" sz="2000" b="0" i="0" u="none" strike="noStrike" kern="1200" cap="none" spc="-25" normalizeH="0" baseline="0" noProof="0" dirty="0">
                <a:ln>
                  <a:noFill/>
                </a:ln>
                <a:solidFill>
                  <a:schemeClr val="tx1"/>
                </a:solidFill>
                <a:effectLst/>
                <a:uLnTx/>
                <a:uFillTx/>
                <a:latin typeface="+mn-lt"/>
                <a:ea typeface="+mn-ea"/>
                <a:cs typeface="Calibri"/>
              </a:rPr>
              <a:t> </a:t>
            </a:r>
            <a:r>
              <a:rPr kumimoji="0" lang="en-US" sz="2000" b="0" i="0" u="none" strike="noStrike" kern="1200" cap="none" spc="0" normalizeH="0" baseline="0" noProof="0" dirty="0">
                <a:ln>
                  <a:noFill/>
                </a:ln>
                <a:solidFill>
                  <a:schemeClr val="tx1"/>
                </a:solidFill>
                <a:effectLst/>
                <a:uLnTx/>
                <a:uFillTx/>
                <a:latin typeface="+mn-lt"/>
                <a:ea typeface="+mn-ea"/>
                <a:cs typeface="Calibri"/>
              </a:rPr>
              <a:t>by</a:t>
            </a:r>
            <a:r>
              <a:rPr kumimoji="0" lang="en-US" sz="2000" b="0" i="0" u="none" strike="noStrike" kern="1200" cap="none" spc="-45" normalizeH="0" baseline="0" noProof="0" dirty="0">
                <a:ln>
                  <a:noFill/>
                </a:ln>
                <a:solidFill>
                  <a:schemeClr val="tx1"/>
                </a:solidFill>
                <a:effectLst/>
                <a:uLnTx/>
                <a:uFillTx/>
                <a:latin typeface="+mn-lt"/>
                <a:ea typeface="+mn-ea"/>
                <a:cs typeface="Calibri"/>
              </a:rPr>
              <a:t> </a:t>
            </a:r>
            <a:r>
              <a:rPr kumimoji="0" lang="en-US" sz="2000" b="0" i="0" u="none" strike="noStrike" kern="1200" cap="none" spc="-10" normalizeH="0" baseline="0" noProof="0" dirty="0">
                <a:ln>
                  <a:noFill/>
                </a:ln>
                <a:solidFill>
                  <a:schemeClr val="tx1"/>
                </a:solidFill>
                <a:effectLst/>
                <a:uLnTx/>
                <a:uFillTx/>
                <a:latin typeface="+mn-lt"/>
                <a:ea typeface="+mn-ea"/>
                <a:cs typeface="Calibri"/>
              </a:rPr>
              <a:t>Facilities)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7169" name="Text Placeholder 1">
            <a:extLst>
              <a:ext uri="{FF2B5EF4-FFF2-40B4-BE49-F238E27FC236}">
                <a16:creationId xmlns:a16="http://schemas.microsoft.com/office/drawing/2014/main" id="{72DEBC60-A395-DA38-1274-E79A90CB2B4A}"/>
              </a:ext>
            </a:extLst>
          </p:cNvPr>
          <p:cNvSpPr>
            <a:spLocks noGrp="1" noChangeArrowheads="1"/>
          </p:cNvSpPr>
          <p:nvPr>
            <p:ph type="body" sz="quarter" idx="10"/>
          </p:nvPr>
        </p:nvSpPr>
        <p:spPr>
          <a:xfrm>
            <a:off x="357188" y="1182688"/>
            <a:ext cx="11487150" cy="517525"/>
          </a:xfrm>
        </p:spPr>
        <p:txBody>
          <a:bodyPr/>
          <a:lstStyle/>
          <a:p>
            <a:pPr eaLnBrk="1" hangingPunct="1"/>
            <a:r>
              <a:rPr lang="en-US" altLang="en-US" dirty="0"/>
              <a:t>Pre-Approval Required for Hazardous Items and Vehicles</a:t>
            </a:r>
          </a:p>
        </p:txBody>
      </p:sp>
    </p:spTree>
    <p:extLst>
      <p:ext uri="{BB962C8B-B14F-4D97-AF65-F5344CB8AC3E}">
        <p14:creationId xmlns:p14="http://schemas.microsoft.com/office/powerpoint/2010/main" val="1326218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8AFB9-E64E-D784-5D9B-793EA87EDE6C}"/>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4CFBA1E7-FBEF-D5FF-4C88-3E8BEC1268BE}"/>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Additional Approval Required for Large Contracts and Purchase Orders</a:t>
            </a:r>
          </a:p>
        </p:txBody>
      </p:sp>
      <p:graphicFrame>
        <p:nvGraphicFramePr>
          <p:cNvPr id="3" name="Table 2">
            <a:extLst>
              <a:ext uri="{FF2B5EF4-FFF2-40B4-BE49-F238E27FC236}">
                <a16:creationId xmlns:a16="http://schemas.microsoft.com/office/drawing/2014/main" id="{CFE71941-6E9B-3013-EAA4-F963DB01FCE3}"/>
              </a:ext>
            </a:extLst>
          </p:cNvPr>
          <p:cNvGraphicFramePr>
            <a:graphicFrameLocks noGrp="1"/>
          </p:cNvGraphicFramePr>
          <p:nvPr>
            <p:extLst>
              <p:ext uri="{D42A27DB-BD31-4B8C-83A1-F6EECF244321}">
                <p14:modId xmlns:p14="http://schemas.microsoft.com/office/powerpoint/2010/main" val="828422541"/>
              </p:ext>
            </p:extLst>
          </p:nvPr>
        </p:nvGraphicFramePr>
        <p:xfrm>
          <a:off x="1540294" y="1832186"/>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450389262"/>
                    </a:ext>
                  </a:extLst>
                </a:gridCol>
                <a:gridCol w="4064000">
                  <a:extLst>
                    <a:ext uri="{9D8B030D-6E8A-4147-A177-3AD203B41FA5}">
                      <a16:colId xmlns:a16="http://schemas.microsoft.com/office/drawing/2014/main" val="3853562308"/>
                    </a:ext>
                  </a:extLst>
                </a:gridCol>
              </a:tblGrid>
              <a:tr h="370840">
                <a:tc>
                  <a:txBody>
                    <a:bodyPr/>
                    <a:lstStyle/>
                    <a:p>
                      <a:pPr algn="ctr"/>
                      <a:r>
                        <a:rPr lang="en-US" dirty="0">
                          <a:latin typeface="+mn-lt"/>
                        </a:rPr>
                        <a:t>Amount of Contract or 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latin typeface="+mn-lt"/>
                        </a:rPr>
                        <a:t>Additional Approval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877916597"/>
                  </a:ext>
                </a:extLst>
              </a:tr>
              <a:tr h="370840">
                <a:tc>
                  <a:txBody>
                    <a:bodyPr/>
                    <a:lstStyle/>
                    <a:p>
                      <a:pPr algn="ctr"/>
                      <a:r>
                        <a:rPr lang="en-US" dirty="0">
                          <a:latin typeface="+mn-lt"/>
                        </a:rPr>
                        <a:t>$100,000 to $300,000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latin typeface="+mn-lt"/>
                        </a:rPr>
                        <a:t>Division VP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319472645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$100,000 to $300,000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latin typeface="+mn-lt"/>
                        </a:rPr>
                        <a:t>Athletic Director and UHS CFO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38216140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$300,000 to $500,000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latin typeface="+mn-lt"/>
                        </a:rPr>
                        <a:t>Division VP and UHS CFO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110077747"/>
                  </a:ext>
                </a:extLst>
              </a:tr>
              <a:tr h="370840">
                <a:tc>
                  <a:txBody>
                    <a:bodyPr/>
                    <a:lstStyle/>
                    <a:p>
                      <a:pPr algn="ctr"/>
                      <a:r>
                        <a:rPr lang="en-US" dirty="0">
                          <a:latin typeface="+mn-lt"/>
                        </a:rPr>
                        <a:t>$500,000 to $1,000,000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latin typeface="+mn-lt"/>
                        </a:rPr>
                        <a:t>President and UHS CFO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2135035218"/>
                  </a:ext>
                </a:extLst>
              </a:tr>
              <a:tr h="370840">
                <a:tc>
                  <a:txBody>
                    <a:bodyPr/>
                    <a:lstStyle/>
                    <a:p>
                      <a:pPr algn="ctr"/>
                      <a:r>
                        <a:rPr lang="en-US" dirty="0">
                          <a:latin typeface="+mn-lt"/>
                        </a:rPr>
                        <a:t>Over $1,000,000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latin typeface="+mn-lt"/>
                        </a:rPr>
                        <a:t>Board of Regents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4073181635"/>
                  </a:ext>
                </a:extLst>
              </a:tr>
            </a:tbl>
          </a:graphicData>
        </a:graphic>
      </p:graphicFrame>
      <p:sp>
        <p:nvSpPr>
          <p:cNvPr id="6" name="TextBox 5">
            <a:extLst>
              <a:ext uri="{FF2B5EF4-FFF2-40B4-BE49-F238E27FC236}">
                <a16:creationId xmlns:a16="http://schemas.microsoft.com/office/drawing/2014/main" id="{44C80169-08D5-B84B-55E8-D3426BBE668C}"/>
              </a:ext>
            </a:extLst>
          </p:cNvPr>
          <p:cNvSpPr txBox="1"/>
          <p:nvPr/>
        </p:nvSpPr>
        <p:spPr>
          <a:xfrm>
            <a:off x="969034" y="4321836"/>
            <a:ext cx="9963509" cy="2308324"/>
          </a:xfrm>
          <a:prstGeom prst="rect">
            <a:avLst/>
          </a:prstGeom>
          <a:noFill/>
        </p:spPr>
        <p:txBody>
          <a:bodyPr wrap="square" rtlCol="0">
            <a:spAutoFit/>
          </a:bodyPr>
          <a:lstStyle/>
          <a:p>
            <a:pPr algn="just"/>
            <a:r>
              <a:rPr lang="en-US" dirty="0">
                <a:latin typeface="+mn-lt"/>
              </a:rPr>
              <a:t>Employees are not authorized to sign contracts on behalf of the System for any amount unless they have been delegated authority by the Board of Regents or as authorized in the Delegations of Authority Table at </a:t>
            </a:r>
            <a:r>
              <a:rPr lang="en-US" dirty="0">
                <a:latin typeface="+mn-lt"/>
                <a:hlinkClick r:id="rId2"/>
              </a:rPr>
              <a:t>UH System Signature Authority</a:t>
            </a:r>
            <a:r>
              <a:rPr lang="en-US" dirty="0">
                <a:latin typeface="+mn-lt"/>
              </a:rPr>
              <a:t>.</a:t>
            </a:r>
          </a:p>
          <a:p>
            <a:pPr algn="just"/>
            <a:endParaRPr lang="en-US" dirty="0">
              <a:latin typeface="+mn-lt"/>
            </a:endParaRPr>
          </a:p>
          <a:p>
            <a:pPr algn="just"/>
            <a:r>
              <a:rPr lang="en-US" dirty="0">
                <a:latin typeface="+mn-lt"/>
              </a:rPr>
              <a:t>Note: Contracts require a signature, but there is no signature on a Purchase Order. If your purchase is goods that are on a PO with a related contract, you will obtain signature on the contract. If your purchase is goods that are on a PO with no related agreement, the PO itself does not require signature. You will obtain approvals using the Summary of Purchases over $100,000 as defined by the form.</a:t>
            </a:r>
          </a:p>
        </p:txBody>
      </p:sp>
    </p:spTree>
    <p:extLst>
      <p:ext uri="{BB962C8B-B14F-4D97-AF65-F5344CB8AC3E}">
        <p14:creationId xmlns:p14="http://schemas.microsoft.com/office/powerpoint/2010/main" val="2869082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57134-4D8F-EF21-9BF5-E822F2579796}"/>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48DAF26F-823A-BF70-0C91-C7B4F4BA212A}"/>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Conflict of Interest</a:t>
            </a:r>
          </a:p>
        </p:txBody>
      </p:sp>
      <p:sp>
        <p:nvSpPr>
          <p:cNvPr id="7170" name="Text Placeholder 2">
            <a:extLst>
              <a:ext uri="{FF2B5EF4-FFF2-40B4-BE49-F238E27FC236}">
                <a16:creationId xmlns:a16="http://schemas.microsoft.com/office/drawing/2014/main" id="{CCD14DB1-A878-97A8-ACAE-0B3B3250F97F}"/>
              </a:ext>
            </a:extLst>
          </p:cNvPr>
          <p:cNvSpPr>
            <a:spLocks noGrp="1" noChangeArrowheads="1"/>
          </p:cNvSpPr>
          <p:nvPr>
            <p:ph type="body" sz="quarter" idx="11"/>
          </p:nvPr>
        </p:nvSpPr>
        <p:spPr>
          <a:xfrm>
            <a:off x="347663" y="1760538"/>
            <a:ext cx="11487150" cy="4441825"/>
          </a:xfrm>
        </p:spPr>
        <p:txBody>
          <a:bodyPr/>
          <a:lstStyle/>
          <a:p>
            <a:pPr marL="354965" marR="267335" indent="-342265">
              <a:spcBef>
                <a:spcPts val="100"/>
              </a:spcBef>
              <a:buFont typeface="Arial"/>
              <a:buChar char="•"/>
              <a:tabLst>
                <a:tab pos="354965" algn="l"/>
                <a:tab pos="355600" algn="l"/>
              </a:tabLst>
            </a:pPr>
            <a:r>
              <a:rPr lang="en-US" sz="2000" dirty="0">
                <a:latin typeface="+mn-lt"/>
              </a:rPr>
              <a:t>Conflict</a:t>
            </a:r>
            <a:r>
              <a:rPr lang="en-US" sz="2000" spc="175" dirty="0">
                <a:latin typeface="+mn-lt"/>
              </a:rPr>
              <a:t> </a:t>
            </a:r>
            <a:r>
              <a:rPr lang="en-US" sz="2000" dirty="0">
                <a:latin typeface="+mn-lt"/>
              </a:rPr>
              <a:t>of</a:t>
            </a:r>
            <a:r>
              <a:rPr lang="en-US" sz="2000" spc="165" dirty="0">
                <a:latin typeface="+mn-lt"/>
              </a:rPr>
              <a:t> </a:t>
            </a:r>
            <a:r>
              <a:rPr lang="en-US" sz="2000" dirty="0">
                <a:latin typeface="+mn-lt"/>
              </a:rPr>
              <a:t>interest</a:t>
            </a:r>
            <a:r>
              <a:rPr lang="en-US" sz="2000" spc="145" dirty="0">
                <a:latin typeface="+mn-lt"/>
              </a:rPr>
              <a:t> </a:t>
            </a:r>
            <a:r>
              <a:rPr lang="en-US" sz="2000" dirty="0">
                <a:latin typeface="+mn-lt"/>
              </a:rPr>
              <a:t>is</a:t>
            </a:r>
            <a:r>
              <a:rPr lang="en-US" sz="2000" spc="165" dirty="0">
                <a:latin typeface="+mn-lt"/>
              </a:rPr>
              <a:t> </a:t>
            </a:r>
            <a:r>
              <a:rPr lang="en-US" sz="2000" dirty="0">
                <a:latin typeface="+mn-lt"/>
              </a:rPr>
              <a:t>situation</a:t>
            </a:r>
            <a:r>
              <a:rPr lang="en-US" sz="2000" spc="165" dirty="0">
                <a:latin typeface="+mn-lt"/>
              </a:rPr>
              <a:t> </a:t>
            </a:r>
            <a:r>
              <a:rPr lang="en-US" sz="2000" dirty="0">
                <a:latin typeface="+mn-lt"/>
              </a:rPr>
              <a:t>in</a:t>
            </a:r>
            <a:r>
              <a:rPr lang="en-US" sz="2000" spc="165" dirty="0">
                <a:latin typeface="+mn-lt"/>
              </a:rPr>
              <a:t> </a:t>
            </a:r>
            <a:r>
              <a:rPr lang="en-US" sz="2000" dirty="0">
                <a:latin typeface="+mn-lt"/>
              </a:rPr>
              <a:t>which</a:t>
            </a:r>
            <a:r>
              <a:rPr lang="en-US" sz="2000" spc="170" dirty="0">
                <a:latin typeface="+mn-lt"/>
              </a:rPr>
              <a:t> </a:t>
            </a:r>
            <a:r>
              <a:rPr lang="en-US" sz="2000" dirty="0">
                <a:latin typeface="+mn-lt"/>
              </a:rPr>
              <a:t>an</a:t>
            </a:r>
            <a:r>
              <a:rPr lang="en-US" sz="2000" spc="165" dirty="0">
                <a:latin typeface="+mn-lt"/>
              </a:rPr>
              <a:t> </a:t>
            </a:r>
            <a:r>
              <a:rPr lang="en-US" sz="2000" dirty="0">
                <a:latin typeface="+mn-lt"/>
              </a:rPr>
              <a:t>employee</a:t>
            </a:r>
            <a:r>
              <a:rPr lang="en-US" sz="2000" spc="170" dirty="0">
                <a:latin typeface="+mn-lt"/>
              </a:rPr>
              <a:t> </a:t>
            </a:r>
            <a:r>
              <a:rPr lang="en-US" sz="2000" dirty="0">
                <a:latin typeface="+mn-lt"/>
              </a:rPr>
              <a:t>has</a:t>
            </a:r>
            <a:r>
              <a:rPr lang="en-US" sz="2000" spc="170" dirty="0">
                <a:latin typeface="+mn-lt"/>
              </a:rPr>
              <a:t> </a:t>
            </a:r>
            <a:r>
              <a:rPr lang="en-US" sz="2000" spc="-50" dirty="0">
                <a:latin typeface="+mn-lt"/>
              </a:rPr>
              <a:t>a </a:t>
            </a:r>
            <a:r>
              <a:rPr lang="en-US" sz="2000" dirty="0">
                <a:latin typeface="+mn-lt"/>
              </a:rPr>
              <a:t>direct</a:t>
            </a:r>
            <a:r>
              <a:rPr lang="en-US" sz="2000" spc="190" dirty="0">
                <a:latin typeface="+mn-lt"/>
              </a:rPr>
              <a:t> </a:t>
            </a:r>
            <a:r>
              <a:rPr lang="en-US" sz="2000" dirty="0">
                <a:latin typeface="+mn-lt"/>
              </a:rPr>
              <a:t>or</a:t>
            </a:r>
            <a:r>
              <a:rPr lang="en-US" sz="2000" spc="185" dirty="0">
                <a:latin typeface="+mn-lt"/>
              </a:rPr>
              <a:t> </a:t>
            </a:r>
            <a:r>
              <a:rPr lang="en-US" sz="2000" dirty="0">
                <a:latin typeface="+mn-lt"/>
              </a:rPr>
              <a:t>indirect</a:t>
            </a:r>
            <a:r>
              <a:rPr lang="en-US" sz="2000" spc="190" dirty="0">
                <a:latin typeface="+mn-lt"/>
              </a:rPr>
              <a:t> </a:t>
            </a:r>
            <a:r>
              <a:rPr lang="en-US" sz="2000" dirty="0">
                <a:latin typeface="+mn-lt"/>
              </a:rPr>
              <a:t>financial</a:t>
            </a:r>
            <a:r>
              <a:rPr lang="en-US" sz="2000" spc="185" dirty="0">
                <a:latin typeface="+mn-lt"/>
              </a:rPr>
              <a:t> </a:t>
            </a:r>
            <a:r>
              <a:rPr lang="en-US" sz="2000" dirty="0">
                <a:latin typeface="+mn-lt"/>
              </a:rPr>
              <a:t>or</a:t>
            </a:r>
            <a:r>
              <a:rPr lang="en-US" sz="2000" spc="185" dirty="0">
                <a:latin typeface="+mn-lt"/>
              </a:rPr>
              <a:t> </a:t>
            </a:r>
            <a:r>
              <a:rPr lang="en-US" sz="2000" dirty="0">
                <a:latin typeface="+mn-lt"/>
              </a:rPr>
              <a:t>other</a:t>
            </a:r>
            <a:r>
              <a:rPr lang="en-US" sz="2000" spc="190" dirty="0">
                <a:latin typeface="+mn-lt"/>
              </a:rPr>
              <a:t> </a:t>
            </a:r>
            <a:r>
              <a:rPr lang="en-US" sz="2000" dirty="0">
                <a:latin typeface="+mn-lt"/>
              </a:rPr>
              <a:t>interest,</a:t>
            </a:r>
            <a:r>
              <a:rPr lang="en-US" sz="2000" spc="190" dirty="0">
                <a:latin typeface="+mn-lt"/>
              </a:rPr>
              <a:t> </a:t>
            </a:r>
            <a:r>
              <a:rPr lang="en-US" sz="2000" dirty="0">
                <a:latin typeface="+mn-lt"/>
              </a:rPr>
              <a:t>engages</a:t>
            </a:r>
            <a:r>
              <a:rPr lang="en-US" sz="2000" spc="185" dirty="0">
                <a:latin typeface="+mn-lt"/>
              </a:rPr>
              <a:t> </a:t>
            </a:r>
            <a:r>
              <a:rPr lang="en-US" sz="2000" dirty="0">
                <a:latin typeface="+mn-lt"/>
              </a:rPr>
              <a:t>in</a:t>
            </a:r>
            <a:r>
              <a:rPr lang="en-US" sz="2000" spc="185" dirty="0">
                <a:latin typeface="+mn-lt"/>
              </a:rPr>
              <a:t> </a:t>
            </a:r>
            <a:r>
              <a:rPr lang="en-US" sz="2000" spc="-50" dirty="0">
                <a:latin typeface="+mn-lt"/>
              </a:rPr>
              <a:t>a </a:t>
            </a:r>
            <a:r>
              <a:rPr lang="en-US" sz="2000" dirty="0">
                <a:latin typeface="+mn-lt"/>
              </a:rPr>
              <a:t>business</a:t>
            </a:r>
            <a:r>
              <a:rPr lang="en-US" sz="2000" spc="175" dirty="0">
                <a:latin typeface="+mn-lt"/>
              </a:rPr>
              <a:t> </a:t>
            </a:r>
            <a:r>
              <a:rPr lang="en-US" sz="2000" dirty="0">
                <a:latin typeface="+mn-lt"/>
              </a:rPr>
              <a:t>transaction</a:t>
            </a:r>
            <a:r>
              <a:rPr lang="en-US" sz="2000" spc="185" dirty="0">
                <a:latin typeface="+mn-lt"/>
              </a:rPr>
              <a:t> </a:t>
            </a:r>
            <a:r>
              <a:rPr lang="en-US" sz="2000" dirty="0">
                <a:latin typeface="+mn-lt"/>
              </a:rPr>
              <a:t>or</a:t>
            </a:r>
            <a:r>
              <a:rPr lang="en-US" sz="2000" spc="190" dirty="0">
                <a:latin typeface="+mn-lt"/>
              </a:rPr>
              <a:t> </a:t>
            </a:r>
            <a:r>
              <a:rPr lang="en-US" sz="2000" dirty="0">
                <a:latin typeface="+mn-lt"/>
              </a:rPr>
              <a:t>professional</a:t>
            </a:r>
            <a:r>
              <a:rPr lang="en-US" sz="2000" spc="185" dirty="0">
                <a:latin typeface="+mn-lt"/>
              </a:rPr>
              <a:t> </a:t>
            </a:r>
            <a:r>
              <a:rPr lang="en-US" sz="2000" dirty="0">
                <a:latin typeface="+mn-lt"/>
              </a:rPr>
              <a:t>activity,</a:t>
            </a:r>
            <a:r>
              <a:rPr lang="en-US" sz="2000" spc="190" dirty="0">
                <a:latin typeface="+mn-lt"/>
              </a:rPr>
              <a:t> </a:t>
            </a:r>
            <a:r>
              <a:rPr lang="en-US" sz="2000" dirty="0">
                <a:latin typeface="+mn-lt"/>
              </a:rPr>
              <a:t>or</a:t>
            </a:r>
            <a:r>
              <a:rPr lang="en-US" sz="2000" spc="185" dirty="0">
                <a:latin typeface="+mn-lt"/>
              </a:rPr>
              <a:t> </a:t>
            </a:r>
            <a:r>
              <a:rPr lang="en-US" sz="2000" dirty="0">
                <a:latin typeface="+mn-lt"/>
              </a:rPr>
              <a:t>incurs</a:t>
            </a:r>
            <a:r>
              <a:rPr lang="en-US" sz="2000" spc="195" dirty="0">
                <a:latin typeface="+mn-lt"/>
              </a:rPr>
              <a:t> </a:t>
            </a:r>
            <a:r>
              <a:rPr lang="en-US" sz="2000" spc="-25" dirty="0">
                <a:latin typeface="+mn-lt"/>
              </a:rPr>
              <a:t>any </a:t>
            </a:r>
            <a:r>
              <a:rPr lang="en-US" sz="2000" dirty="0">
                <a:latin typeface="+mn-lt"/>
              </a:rPr>
              <a:t>obligation</a:t>
            </a:r>
            <a:r>
              <a:rPr lang="en-US" sz="2000" spc="185" dirty="0">
                <a:latin typeface="+mn-lt"/>
              </a:rPr>
              <a:t> </a:t>
            </a:r>
            <a:r>
              <a:rPr lang="en-US" sz="2000" dirty="0">
                <a:latin typeface="+mn-lt"/>
              </a:rPr>
              <a:t>that</a:t>
            </a:r>
            <a:r>
              <a:rPr lang="en-US" sz="2000" spc="185" dirty="0">
                <a:latin typeface="+mn-lt"/>
              </a:rPr>
              <a:t> </a:t>
            </a:r>
            <a:r>
              <a:rPr lang="en-US" sz="2000" dirty="0">
                <a:latin typeface="+mn-lt"/>
              </a:rPr>
              <a:t>is</a:t>
            </a:r>
            <a:r>
              <a:rPr lang="en-US" sz="2000" spc="185" dirty="0">
                <a:latin typeface="+mn-lt"/>
              </a:rPr>
              <a:t> </a:t>
            </a:r>
            <a:r>
              <a:rPr lang="en-US" sz="2000" dirty="0">
                <a:latin typeface="+mn-lt"/>
              </a:rPr>
              <a:t>in</a:t>
            </a:r>
            <a:r>
              <a:rPr lang="en-US" sz="2000" spc="185" dirty="0">
                <a:latin typeface="+mn-lt"/>
              </a:rPr>
              <a:t> </a:t>
            </a:r>
            <a:r>
              <a:rPr lang="en-US" sz="2000" dirty="0">
                <a:latin typeface="+mn-lt"/>
              </a:rPr>
              <a:t>substantial</a:t>
            </a:r>
            <a:r>
              <a:rPr lang="en-US" sz="2000" spc="185" dirty="0">
                <a:latin typeface="+mn-lt"/>
              </a:rPr>
              <a:t> </a:t>
            </a:r>
            <a:r>
              <a:rPr lang="en-US" sz="2000" dirty="0">
                <a:latin typeface="+mn-lt"/>
              </a:rPr>
              <a:t>conflict</a:t>
            </a:r>
            <a:r>
              <a:rPr lang="en-US" sz="2000" spc="190" dirty="0">
                <a:latin typeface="+mn-lt"/>
              </a:rPr>
              <a:t> </a:t>
            </a:r>
            <a:r>
              <a:rPr lang="en-US" sz="2000" dirty="0">
                <a:latin typeface="+mn-lt"/>
              </a:rPr>
              <a:t>with</a:t>
            </a:r>
            <a:r>
              <a:rPr lang="en-US" sz="2000" spc="185" dirty="0">
                <a:latin typeface="+mn-lt"/>
              </a:rPr>
              <a:t> </a:t>
            </a:r>
            <a:r>
              <a:rPr lang="en-US" sz="2000" dirty="0">
                <a:latin typeface="+mn-lt"/>
              </a:rPr>
              <a:t>the</a:t>
            </a:r>
            <a:r>
              <a:rPr lang="en-US" sz="2000" spc="185" dirty="0">
                <a:latin typeface="+mn-lt"/>
              </a:rPr>
              <a:t> </a:t>
            </a:r>
            <a:r>
              <a:rPr lang="en-US" sz="2000" spc="-10" dirty="0">
                <a:latin typeface="+mn-lt"/>
              </a:rPr>
              <a:t>proper </a:t>
            </a:r>
            <a:r>
              <a:rPr lang="en-US" sz="2000" dirty="0">
                <a:latin typeface="+mn-lt"/>
              </a:rPr>
              <a:t>discharge</a:t>
            </a:r>
            <a:r>
              <a:rPr lang="en-US" sz="2000" spc="190" dirty="0">
                <a:latin typeface="+mn-lt"/>
              </a:rPr>
              <a:t> </a:t>
            </a:r>
            <a:r>
              <a:rPr lang="en-US" sz="2000" dirty="0">
                <a:latin typeface="+mn-lt"/>
              </a:rPr>
              <a:t>of</a:t>
            </a:r>
            <a:r>
              <a:rPr lang="en-US" sz="2000" spc="185" dirty="0">
                <a:latin typeface="+mn-lt"/>
              </a:rPr>
              <a:t> </a:t>
            </a:r>
            <a:r>
              <a:rPr lang="en-US" sz="2000" dirty="0">
                <a:latin typeface="+mn-lt"/>
              </a:rPr>
              <a:t>their</a:t>
            </a:r>
            <a:r>
              <a:rPr lang="en-US" sz="2000" spc="190" dirty="0">
                <a:latin typeface="+mn-lt"/>
              </a:rPr>
              <a:t> </a:t>
            </a:r>
            <a:r>
              <a:rPr lang="en-US" sz="2000" dirty="0">
                <a:latin typeface="+mn-lt"/>
              </a:rPr>
              <a:t>duties</a:t>
            </a:r>
            <a:r>
              <a:rPr lang="en-US" sz="2000" spc="185" dirty="0">
                <a:latin typeface="+mn-lt"/>
              </a:rPr>
              <a:t> </a:t>
            </a:r>
            <a:r>
              <a:rPr lang="en-US" sz="2000" dirty="0">
                <a:latin typeface="+mn-lt"/>
              </a:rPr>
              <a:t>and</a:t>
            </a:r>
            <a:r>
              <a:rPr lang="en-US" sz="2000" spc="185" dirty="0">
                <a:latin typeface="+mn-lt"/>
              </a:rPr>
              <a:t> </a:t>
            </a:r>
            <a:r>
              <a:rPr lang="en-US" sz="2000" dirty="0">
                <a:latin typeface="+mn-lt"/>
              </a:rPr>
              <a:t>responsibilities</a:t>
            </a:r>
            <a:r>
              <a:rPr lang="en-US" sz="2000" spc="185" dirty="0">
                <a:latin typeface="+mn-lt"/>
              </a:rPr>
              <a:t> </a:t>
            </a:r>
            <a:r>
              <a:rPr lang="en-US" sz="2000" dirty="0">
                <a:latin typeface="+mn-lt"/>
              </a:rPr>
              <a:t>to</a:t>
            </a:r>
            <a:r>
              <a:rPr lang="en-US" sz="2000" spc="185" dirty="0">
                <a:latin typeface="+mn-lt"/>
              </a:rPr>
              <a:t> </a:t>
            </a:r>
            <a:r>
              <a:rPr lang="en-US" sz="2000" dirty="0">
                <a:latin typeface="+mn-lt"/>
              </a:rPr>
              <a:t>UH.</a:t>
            </a:r>
            <a:r>
              <a:rPr lang="en-US" sz="2000" spc="190" dirty="0">
                <a:latin typeface="+mn-lt"/>
              </a:rPr>
              <a:t> </a:t>
            </a:r>
            <a:r>
              <a:rPr lang="en-US" sz="2000" spc="-20" dirty="0">
                <a:latin typeface="+mn-lt"/>
              </a:rPr>
              <a:t>Tex. </a:t>
            </a:r>
            <a:r>
              <a:rPr lang="en-US" sz="2000" dirty="0">
                <a:latin typeface="+mn-lt"/>
              </a:rPr>
              <a:t>Education</a:t>
            </a:r>
            <a:r>
              <a:rPr lang="en-US" sz="2000" spc="175" dirty="0">
                <a:latin typeface="+mn-lt"/>
              </a:rPr>
              <a:t> </a:t>
            </a:r>
            <a:r>
              <a:rPr lang="en-US" sz="2000" dirty="0">
                <a:latin typeface="+mn-lt"/>
              </a:rPr>
              <a:t>Code</a:t>
            </a:r>
            <a:r>
              <a:rPr lang="en-US" sz="2000" spc="190" dirty="0">
                <a:latin typeface="+mn-lt"/>
              </a:rPr>
              <a:t> </a:t>
            </a:r>
            <a:r>
              <a:rPr lang="en-US" sz="2000" dirty="0">
                <a:latin typeface="+mn-lt"/>
              </a:rPr>
              <a:t>§</a:t>
            </a:r>
            <a:r>
              <a:rPr lang="en-US" sz="2000" spc="190" dirty="0">
                <a:latin typeface="+mn-lt"/>
              </a:rPr>
              <a:t> </a:t>
            </a:r>
            <a:r>
              <a:rPr lang="en-US" sz="2000" spc="-10" dirty="0">
                <a:latin typeface="+mn-lt"/>
                <a:hlinkClick r:id="rId2"/>
              </a:rPr>
              <a:t>51.9337(c)(3)</a:t>
            </a:r>
            <a:r>
              <a:rPr lang="en-US" sz="2000" spc="-10" dirty="0">
                <a:latin typeface="+mn-lt"/>
              </a:rPr>
              <a:t>.</a:t>
            </a:r>
            <a:endParaRPr lang="en-US" sz="2000" dirty="0">
              <a:latin typeface="+mn-lt"/>
            </a:endParaRPr>
          </a:p>
          <a:p>
            <a:pPr marL="354965" marR="5080" indent="-342265">
              <a:spcBef>
                <a:spcPts val="575"/>
              </a:spcBef>
              <a:buFont typeface="Arial"/>
              <a:buChar char="•"/>
              <a:tabLst>
                <a:tab pos="354965" algn="l"/>
                <a:tab pos="355600" algn="l"/>
                <a:tab pos="1127760" algn="l"/>
                <a:tab pos="1786889" algn="l"/>
                <a:tab pos="2065020" algn="l"/>
                <a:tab pos="2205990" algn="l"/>
                <a:tab pos="2717165" algn="l"/>
                <a:tab pos="3036570" algn="l"/>
                <a:tab pos="4036060" algn="l"/>
                <a:tab pos="4064000" algn="l"/>
                <a:tab pos="4396740" algn="l"/>
                <a:tab pos="5144135" algn="l"/>
                <a:tab pos="5240655" algn="l"/>
                <a:tab pos="5678805" algn="l"/>
                <a:tab pos="5725160" algn="l"/>
                <a:tab pos="6919595" algn="l"/>
                <a:tab pos="6951345" algn="l"/>
                <a:tab pos="7661275" algn="l"/>
                <a:tab pos="7715250" algn="l"/>
              </a:tabLst>
            </a:pPr>
            <a:r>
              <a:rPr lang="en-US" sz="2000" spc="-20" dirty="0">
                <a:latin typeface="+mn-lt"/>
              </a:rPr>
              <a:t>Both </a:t>
            </a:r>
            <a:r>
              <a:rPr lang="en-US" sz="2000" spc="-10" dirty="0">
                <a:latin typeface="+mn-lt"/>
              </a:rPr>
              <a:t>actual </a:t>
            </a:r>
            <a:r>
              <a:rPr lang="en-US" sz="2000" spc="-25" dirty="0">
                <a:latin typeface="+mn-lt"/>
              </a:rPr>
              <a:t>and </a:t>
            </a:r>
            <a:r>
              <a:rPr lang="en-US" sz="2000" spc="-10" dirty="0">
                <a:latin typeface="+mn-lt"/>
              </a:rPr>
              <a:t>apparent conflicts </a:t>
            </a:r>
            <a:r>
              <a:rPr lang="en-US" sz="2000" spc="-25" dirty="0">
                <a:latin typeface="+mn-lt"/>
              </a:rPr>
              <a:t>of </a:t>
            </a:r>
            <a:r>
              <a:rPr lang="en-US" sz="2000" spc="-10" dirty="0">
                <a:latin typeface="+mn-lt"/>
              </a:rPr>
              <a:t>interests </a:t>
            </a:r>
            <a:r>
              <a:rPr lang="en-US" sz="2000" spc="-20" dirty="0">
                <a:latin typeface="+mn-lt"/>
              </a:rPr>
              <a:t>must </a:t>
            </a:r>
            <a:r>
              <a:rPr lang="en-US" sz="2000" spc="-25" dirty="0">
                <a:latin typeface="+mn-lt"/>
              </a:rPr>
              <a:t>be </a:t>
            </a:r>
            <a:r>
              <a:rPr lang="en-US" sz="2000" dirty="0">
                <a:latin typeface="+mn-lt"/>
              </a:rPr>
              <a:t>reported</a:t>
            </a:r>
            <a:r>
              <a:rPr lang="en-US" sz="2000" spc="235" dirty="0">
                <a:latin typeface="+mn-lt"/>
              </a:rPr>
              <a:t> </a:t>
            </a:r>
            <a:r>
              <a:rPr lang="en-US" sz="2000" dirty="0">
                <a:latin typeface="+mn-lt"/>
              </a:rPr>
              <a:t>by</a:t>
            </a:r>
            <a:r>
              <a:rPr lang="en-US" sz="2000" spc="229" dirty="0">
                <a:latin typeface="+mn-lt"/>
              </a:rPr>
              <a:t> </a:t>
            </a:r>
            <a:r>
              <a:rPr lang="en-US" sz="2000" dirty="0">
                <a:latin typeface="+mn-lt"/>
              </a:rPr>
              <a:t>the</a:t>
            </a:r>
            <a:r>
              <a:rPr lang="en-US" sz="2000" spc="245" dirty="0">
                <a:latin typeface="+mn-lt"/>
              </a:rPr>
              <a:t> </a:t>
            </a:r>
            <a:r>
              <a:rPr lang="en-US" sz="2000" dirty="0">
                <a:latin typeface="+mn-lt"/>
              </a:rPr>
              <a:t>employee,</a:t>
            </a:r>
            <a:r>
              <a:rPr lang="en-US" sz="2000" spc="240" dirty="0">
                <a:latin typeface="+mn-lt"/>
              </a:rPr>
              <a:t> </a:t>
            </a:r>
            <a:r>
              <a:rPr lang="en-US" sz="2000" dirty="0">
                <a:latin typeface="+mn-lt"/>
              </a:rPr>
              <a:t>so</a:t>
            </a:r>
            <a:r>
              <a:rPr lang="en-US" sz="2000" spc="229" dirty="0">
                <a:latin typeface="+mn-lt"/>
              </a:rPr>
              <a:t> </a:t>
            </a:r>
            <a:r>
              <a:rPr lang="en-US" sz="2000" dirty="0">
                <a:latin typeface="+mn-lt"/>
              </a:rPr>
              <a:t>the</a:t>
            </a:r>
            <a:r>
              <a:rPr lang="en-US" sz="2000" spc="245" dirty="0">
                <a:latin typeface="+mn-lt"/>
              </a:rPr>
              <a:t> </a:t>
            </a:r>
            <a:r>
              <a:rPr lang="en-US" sz="2000" dirty="0">
                <a:latin typeface="+mn-lt"/>
              </a:rPr>
              <a:t>situation</a:t>
            </a:r>
            <a:r>
              <a:rPr lang="en-US" sz="2000" spc="240" dirty="0">
                <a:latin typeface="+mn-lt"/>
              </a:rPr>
              <a:t> </a:t>
            </a:r>
            <a:r>
              <a:rPr lang="en-US" sz="2000" dirty="0">
                <a:latin typeface="+mn-lt"/>
              </a:rPr>
              <a:t>can</a:t>
            </a:r>
            <a:r>
              <a:rPr lang="en-US" sz="2000" spc="210" dirty="0">
                <a:latin typeface="+mn-lt"/>
              </a:rPr>
              <a:t> </a:t>
            </a:r>
            <a:r>
              <a:rPr lang="en-US" sz="2000" spc="-25" dirty="0">
                <a:latin typeface="+mn-lt"/>
              </a:rPr>
              <a:t>be </a:t>
            </a:r>
            <a:r>
              <a:rPr lang="en-US" sz="2000" spc="-10" dirty="0">
                <a:latin typeface="+mn-lt"/>
              </a:rPr>
              <a:t>addressed </a:t>
            </a:r>
            <a:r>
              <a:rPr lang="en-US" sz="2000" spc="-25" dirty="0">
                <a:latin typeface="+mn-lt"/>
              </a:rPr>
              <a:t>to </a:t>
            </a:r>
            <a:r>
              <a:rPr lang="en-US" sz="2000" spc="-20" dirty="0">
                <a:latin typeface="+mn-lt"/>
              </a:rPr>
              <a:t>make </a:t>
            </a:r>
            <a:r>
              <a:rPr lang="en-US" sz="2000" spc="-10" dirty="0">
                <a:latin typeface="+mn-lt"/>
              </a:rPr>
              <a:t>certain </a:t>
            </a:r>
            <a:r>
              <a:rPr lang="en-US" sz="2000" spc="-25" dirty="0">
                <a:latin typeface="+mn-lt"/>
              </a:rPr>
              <a:t>it </a:t>
            </a:r>
            <a:r>
              <a:rPr lang="en-US" sz="2000" spc="-20" dirty="0">
                <a:latin typeface="+mn-lt"/>
              </a:rPr>
              <a:t>does n</a:t>
            </a:r>
            <a:r>
              <a:rPr lang="en-US" sz="2000" spc="-25" dirty="0">
                <a:latin typeface="+mn-lt"/>
              </a:rPr>
              <a:t>ot </a:t>
            </a:r>
            <a:r>
              <a:rPr lang="en-US" sz="2000" spc="-10" dirty="0">
                <a:latin typeface="+mn-lt"/>
              </a:rPr>
              <a:t>interfere </a:t>
            </a:r>
            <a:r>
              <a:rPr lang="en-US" sz="2000" spc="-20" dirty="0">
                <a:latin typeface="+mn-lt"/>
              </a:rPr>
              <a:t>with </a:t>
            </a:r>
            <a:r>
              <a:rPr lang="en-US" sz="2000" spc="-25" dirty="0">
                <a:latin typeface="+mn-lt"/>
              </a:rPr>
              <a:t>UH </a:t>
            </a:r>
            <a:r>
              <a:rPr lang="en-US" sz="2000" spc="-20" dirty="0">
                <a:latin typeface="+mn-lt"/>
              </a:rPr>
              <a:t>System</a:t>
            </a:r>
            <a:r>
              <a:rPr lang="en-US" sz="2000" spc="-80" dirty="0">
                <a:latin typeface="+mn-lt"/>
              </a:rPr>
              <a:t> </a:t>
            </a:r>
            <a:r>
              <a:rPr lang="en-US" sz="2000" dirty="0">
                <a:latin typeface="+mn-lt"/>
              </a:rPr>
              <a:t>activity</a:t>
            </a:r>
            <a:r>
              <a:rPr lang="en-US" sz="2000" spc="-25" dirty="0">
                <a:latin typeface="+mn-lt"/>
              </a:rPr>
              <a:t> </a:t>
            </a:r>
            <a:r>
              <a:rPr lang="en-US" sz="2000" dirty="0">
                <a:latin typeface="+mn-lt"/>
              </a:rPr>
              <a:t>or</a:t>
            </a:r>
            <a:r>
              <a:rPr lang="en-US" sz="2000" spc="-15" dirty="0">
                <a:latin typeface="+mn-lt"/>
              </a:rPr>
              <a:t> </a:t>
            </a:r>
            <a:r>
              <a:rPr lang="en-US" sz="2000" spc="-10" dirty="0">
                <a:latin typeface="+mn-lt"/>
              </a:rPr>
              <a:t>interest.</a:t>
            </a:r>
            <a:endParaRPr lang="en-US" sz="2000" dirty="0">
              <a:latin typeface="+mn-lt"/>
            </a:endParaRPr>
          </a:p>
        </p:txBody>
      </p:sp>
    </p:spTree>
    <p:extLst>
      <p:ext uri="{BB962C8B-B14F-4D97-AF65-F5344CB8AC3E}">
        <p14:creationId xmlns:p14="http://schemas.microsoft.com/office/powerpoint/2010/main" val="924212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9B183-2F24-7375-B85F-83004AAE6E60}"/>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76BF913E-45B5-C825-85FB-2BA701E7AD91}"/>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Contracts Requiring Board of Regents Approval Part 1</a:t>
            </a:r>
          </a:p>
        </p:txBody>
      </p:sp>
      <p:graphicFrame>
        <p:nvGraphicFramePr>
          <p:cNvPr id="3" name="Table 2">
            <a:extLst>
              <a:ext uri="{FF2B5EF4-FFF2-40B4-BE49-F238E27FC236}">
                <a16:creationId xmlns:a16="http://schemas.microsoft.com/office/drawing/2014/main" id="{05A027EA-DD47-C903-818D-CDF2EF00A88F}"/>
              </a:ext>
            </a:extLst>
          </p:cNvPr>
          <p:cNvGraphicFramePr>
            <a:graphicFrameLocks noGrp="1"/>
          </p:cNvGraphicFramePr>
          <p:nvPr>
            <p:extLst>
              <p:ext uri="{D42A27DB-BD31-4B8C-83A1-F6EECF244321}">
                <p14:modId xmlns:p14="http://schemas.microsoft.com/office/powerpoint/2010/main" val="1859053760"/>
              </p:ext>
            </p:extLst>
          </p:nvPr>
        </p:nvGraphicFramePr>
        <p:xfrm>
          <a:off x="1943100" y="1700213"/>
          <a:ext cx="8305799" cy="4862040"/>
        </p:xfrm>
        <a:graphic>
          <a:graphicData uri="http://schemas.openxmlformats.org/drawingml/2006/table">
            <a:tbl>
              <a:tblPr firstRow="1" bandRow="1">
                <a:tableStyleId>{5C22544A-7EE6-4342-B048-85BDC9FD1C3A}</a:tableStyleId>
              </a:tblPr>
              <a:tblGrid>
                <a:gridCol w="2503223">
                  <a:extLst>
                    <a:ext uri="{9D8B030D-6E8A-4147-A177-3AD203B41FA5}">
                      <a16:colId xmlns:a16="http://schemas.microsoft.com/office/drawing/2014/main" val="3254376526"/>
                    </a:ext>
                  </a:extLst>
                </a:gridCol>
                <a:gridCol w="863096">
                  <a:extLst>
                    <a:ext uri="{9D8B030D-6E8A-4147-A177-3AD203B41FA5}">
                      <a16:colId xmlns:a16="http://schemas.microsoft.com/office/drawing/2014/main" val="4248823126"/>
                    </a:ext>
                  </a:extLst>
                </a:gridCol>
                <a:gridCol w="1184995">
                  <a:extLst>
                    <a:ext uri="{9D8B030D-6E8A-4147-A177-3AD203B41FA5}">
                      <a16:colId xmlns:a16="http://schemas.microsoft.com/office/drawing/2014/main" val="2446494982"/>
                    </a:ext>
                  </a:extLst>
                </a:gridCol>
                <a:gridCol w="1668815">
                  <a:extLst>
                    <a:ext uri="{9D8B030D-6E8A-4147-A177-3AD203B41FA5}">
                      <a16:colId xmlns:a16="http://schemas.microsoft.com/office/drawing/2014/main" val="2216369426"/>
                    </a:ext>
                  </a:extLst>
                </a:gridCol>
                <a:gridCol w="2085670">
                  <a:extLst>
                    <a:ext uri="{9D8B030D-6E8A-4147-A177-3AD203B41FA5}">
                      <a16:colId xmlns:a16="http://schemas.microsoft.com/office/drawing/2014/main" val="2172719640"/>
                    </a:ext>
                  </a:extLst>
                </a:gridCol>
              </a:tblGrid>
              <a:tr h="694063">
                <a:tc>
                  <a:txBody>
                    <a:bodyPr/>
                    <a:lstStyle/>
                    <a:p>
                      <a:pPr algn="ctr"/>
                      <a:r>
                        <a:rPr lang="en-US" sz="1100" dirty="0">
                          <a:latin typeface="Arial" panose="020B0604020202020204" pitchFamily="34" charset="0"/>
                        </a:rPr>
                        <a:t>Scenario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100" dirty="0">
                          <a:latin typeface="Arial" panose="020B0604020202020204" pitchFamily="34" charset="0"/>
                        </a:rPr>
                        <a:t>BOR Approval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100" dirty="0">
                          <a:latin typeface="Arial" panose="020B0604020202020204" pitchFamily="34" charset="0"/>
                        </a:rPr>
                        <a:t>BOR Approval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100" dirty="0">
                          <a:latin typeface="Arial" panose="020B0604020202020204" pitchFamily="34" charset="0"/>
                        </a:rPr>
                        <a:t>BOR Presentation Valuation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100" dirty="0">
                          <a:latin typeface="Arial" panose="020B0604020202020204" pitchFamily="34" charset="0"/>
                        </a:rPr>
                        <a:t>Statute/Policy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481396507"/>
                  </a:ext>
                </a:extLst>
              </a:tr>
              <a:tr h="1591937">
                <a:tc>
                  <a:txBody>
                    <a:bodyPr/>
                    <a:lstStyle/>
                    <a:p>
                      <a:pPr marL="0" marR="366395" indent="0">
                        <a:lnSpc>
                          <a:spcPct val="100000"/>
                        </a:lnSpc>
                        <a:spcBef>
                          <a:spcPts val="290"/>
                        </a:spcBef>
                      </a:pPr>
                      <a:r>
                        <a:rPr lang="en-US" sz="1000" dirty="0">
                          <a:latin typeface="+mn-lt"/>
                          <a:cs typeface="Calibri"/>
                        </a:rPr>
                        <a:t>All</a:t>
                      </a:r>
                      <a:r>
                        <a:rPr lang="en-US" sz="1000" spc="5" dirty="0">
                          <a:latin typeface="+mn-lt"/>
                          <a:cs typeface="Calibri"/>
                        </a:rPr>
                        <a:t> </a:t>
                      </a:r>
                      <a:r>
                        <a:rPr lang="en-US" sz="1000" dirty="0">
                          <a:latin typeface="+mn-lt"/>
                          <a:cs typeface="Calibri"/>
                        </a:rPr>
                        <a:t>revenue</a:t>
                      </a:r>
                      <a:r>
                        <a:rPr lang="en-US" sz="1000" spc="-5" dirty="0">
                          <a:latin typeface="+mn-lt"/>
                          <a:cs typeface="Calibri"/>
                        </a:rPr>
                        <a:t> </a:t>
                      </a:r>
                      <a:r>
                        <a:rPr lang="en-US" sz="1000" dirty="0">
                          <a:latin typeface="+mn-lt"/>
                          <a:cs typeface="Calibri"/>
                        </a:rPr>
                        <a:t>or</a:t>
                      </a:r>
                      <a:r>
                        <a:rPr lang="en-US" sz="1000" spc="-5" dirty="0">
                          <a:latin typeface="+mn-lt"/>
                          <a:cs typeface="Calibri"/>
                        </a:rPr>
                        <a:t> </a:t>
                      </a:r>
                      <a:r>
                        <a:rPr lang="en-US" sz="1000" dirty="0">
                          <a:latin typeface="+mn-lt"/>
                          <a:cs typeface="Calibri"/>
                        </a:rPr>
                        <a:t>expense</a:t>
                      </a:r>
                      <a:r>
                        <a:rPr lang="en-US" sz="1000" spc="-15" dirty="0">
                          <a:latin typeface="+mn-lt"/>
                          <a:cs typeface="Calibri"/>
                        </a:rPr>
                        <a:t> </a:t>
                      </a:r>
                      <a:r>
                        <a:rPr lang="en-US" sz="1000" dirty="0">
                          <a:latin typeface="+mn-lt"/>
                          <a:cs typeface="Calibri"/>
                        </a:rPr>
                        <a:t>contracts</a:t>
                      </a:r>
                      <a:r>
                        <a:rPr lang="en-US" sz="1000" spc="-30" dirty="0">
                          <a:latin typeface="+mn-lt"/>
                          <a:cs typeface="Calibri"/>
                        </a:rPr>
                        <a:t> </a:t>
                      </a:r>
                      <a:r>
                        <a:rPr lang="en-US" sz="1000" dirty="0">
                          <a:latin typeface="+mn-lt"/>
                          <a:cs typeface="Calibri"/>
                        </a:rPr>
                        <a:t>for</a:t>
                      </a:r>
                      <a:r>
                        <a:rPr lang="en-US" sz="1000" spc="-5" dirty="0">
                          <a:latin typeface="+mn-lt"/>
                          <a:cs typeface="Calibri"/>
                        </a:rPr>
                        <a:t> </a:t>
                      </a:r>
                      <a:r>
                        <a:rPr lang="en-US" sz="1000" spc="-10" dirty="0">
                          <a:latin typeface="+mn-lt"/>
                          <a:cs typeface="Calibri"/>
                        </a:rPr>
                        <a:t>construction,</a:t>
                      </a:r>
                      <a:r>
                        <a:rPr lang="en-US" sz="1000" spc="-30" dirty="0">
                          <a:latin typeface="+mn-lt"/>
                          <a:cs typeface="Calibri"/>
                        </a:rPr>
                        <a:t> </a:t>
                      </a:r>
                      <a:r>
                        <a:rPr lang="en-US" sz="1000" spc="-10" dirty="0">
                          <a:latin typeface="+mn-lt"/>
                          <a:cs typeface="Calibri"/>
                        </a:rPr>
                        <a:t>leases, </a:t>
                      </a:r>
                      <a:r>
                        <a:rPr lang="en-US" sz="1000" dirty="0">
                          <a:latin typeface="+mn-lt"/>
                          <a:cs typeface="Calibri"/>
                        </a:rPr>
                        <a:t>equipment,</a:t>
                      </a:r>
                      <a:r>
                        <a:rPr lang="en-US" sz="1000" spc="-45" dirty="0">
                          <a:latin typeface="+mn-lt"/>
                          <a:cs typeface="Calibri"/>
                        </a:rPr>
                        <a:t> </a:t>
                      </a:r>
                      <a:r>
                        <a:rPr lang="en-US" sz="1000" dirty="0">
                          <a:latin typeface="+mn-lt"/>
                          <a:cs typeface="Calibri"/>
                        </a:rPr>
                        <a:t>goods</a:t>
                      </a:r>
                      <a:r>
                        <a:rPr lang="en-US" sz="1000" spc="-40" dirty="0">
                          <a:latin typeface="+mn-lt"/>
                          <a:cs typeface="Calibri"/>
                        </a:rPr>
                        <a:t> </a:t>
                      </a:r>
                      <a:r>
                        <a:rPr lang="en-US" sz="1000" dirty="0">
                          <a:latin typeface="+mn-lt"/>
                          <a:cs typeface="Calibri"/>
                        </a:rPr>
                        <a:t>and/or</a:t>
                      </a:r>
                      <a:r>
                        <a:rPr lang="en-US" sz="1000" spc="-30" dirty="0">
                          <a:latin typeface="+mn-lt"/>
                          <a:cs typeface="Calibri"/>
                        </a:rPr>
                        <a:t> </a:t>
                      </a:r>
                      <a:r>
                        <a:rPr lang="en-US" sz="1000" dirty="0">
                          <a:latin typeface="+mn-lt"/>
                          <a:cs typeface="Calibri"/>
                        </a:rPr>
                        <a:t>services</a:t>
                      </a:r>
                      <a:r>
                        <a:rPr lang="en-US" sz="1000" spc="-40" dirty="0">
                          <a:latin typeface="+mn-lt"/>
                          <a:cs typeface="Calibri"/>
                        </a:rPr>
                        <a:t> </a:t>
                      </a:r>
                      <a:r>
                        <a:rPr lang="en-US" sz="1000" dirty="0">
                          <a:latin typeface="+mn-lt"/>
                          <a:cs typeface="Calibri"/>
                        </a:rPr>
                        <a:t>expected</a:t>
                      </a:r>
                      <a:r>
                        <a:rPr lang="en-US" sz="1000" spc="-30" dirty="0">
                          <a:latin typeface="+mn-lt"/>
                          <a:cs typeface="Calibri"/>
                        </a:rPr>
                        <a:t> </a:t>
                      </a:r>
                      <a:r>
                        <a:rPr lang="en-US" sz="1000" dirty="0">
                          <a:latin typeface="+mn-lt"/>
                          <a:cs typeface="Calibri"/>
                        </a:rPr>
                        <a:t>to</a:t>
                      </a:r>
                      <a:r>
                        <a:rPr lang="en-US" sz="1000" spc="-20" dirty="0">
                          <a:latin typeface="+mn-lt"/>
                          <a:cs typeface="Calibri"/>
                        </a:rPr>
                        <a:t> </a:t>
                      </a:r>
                      <a:r>
                        <a:rPr lang="en-US" sz="1000" spc="-10" dirty="0">
                          <a:latin typeface="+mn-lt"/>
                          <a:cs typeface="Calibri"/>
                        </a:rPr>
                        <a:t>exceed </a:t>
                      </a:r>
                      <a:r>
                        <a:rPr lang="en-US" sz="1000" dirty="0">
                          <a:latin typeface="+mn-lt"/>
                          <a:cs typeface="Calibri"/>
                        </a:rPr>
                        <a:t>$1,000,000</a:t>
                      </a:r>
                      <a:r>
                        <a:rPr lang="en-US" sz="1000" spc="-20" dirty="0">
                          <a:latin typeface="+mn-lt"/>
                          <a:cs typeface="Calibri"/>
                        </a:rPr>
                        <a:t> </a:t>
                      </a:r>
                      <a:r>
                        <a:rPr lang="en-US" sz="1000" dirty="0">
                          <a:latin typeface="+mn-lt"/>
                          <a:cs typeface="Calibri"/>
                        </a:rPr>
                        <a:t>during</a:t>
                      </a:r>
                      <a:r>
                        <a:rPr lang="en-US" sz="1000" spc="-25" dirty="0">
                          <a:latin typeface="+mn-lt"/>
                          <a:cs typeface="Calibri"/>
                        </a:rPr>
                        <a:t> </a:t>
                      </a:r>
                      <a:r>
                        <a:rPr lang="en-US" sz="1000" dirty="0">
                          <a:latin typeface="+mn-lt"/>
                          <a:cs typeface="Calibri"/>
                        </a:rPr>
                        <a:t>the</a:t>
                      </a:r>
                      <a:r>
                        <a:rPr lang="en-US" sz="1000" spc="-25" dirty="0">
                          <a:latin typeface="+mn-lt"/>
                          <a:cs typeface="Calibri"/>
                        </a:rPr>
                        <a:t> </a:t>
                      </a:r>
                      <a:r>
                        <a:rPr lang="en-US" sz="1000" dirty="0">
                          <a:latin typeface="+mn-lt"/>
                          <a:cs typeface="Calibri"/>
                        </a:rPr>
                        <a:t>life</a:t>
                      </a:r>
                      <a:r>
                        <a:rPr lang="en-US" sz="1000" spc="-20" dirty="0">
                          <a:latin typeface="+mn-lt"/>
                          <a:cs typeface="Calibri"/>
                        </a:rPr>
                        <a:t> </a:t>
                      </a:r>
                      <a:r>
                        <a:rPr lang="en-US" sz="1000" dirty="0">
                          <a:latin typeface="+mn-lt"/>
                          <a:cs typeface="Calibri"/>
                        </a:rPr>
                        <a:t>of</a:t>
                      </a:r>
                      <a:r>
                        <a:rPr lang="en-US" sz="1000" spc="-30" dirty="0">
                          <a:latin typeface="+mn-lt"/>
                          <a:cs typeface="Calibri"/>
                        </a:rPr>
                        <a:t> </a:t>
                      </a:r>
                      <a:r>
                        <a:rPr lang="en-US" sz="1000" dirty="0">
                          <a:latin typeface="+mn-lt"/>
                          <a:cs typeface="Calibri"/>
                        </a:rPr>
                        <a:t>the</a:t>
                      </a:r>
                      <a:r>
                        <a:rPr lang="en-US" sz="1000" spc="-20" dirty="0">
                          <a:latin typeface="+mn-lt"/>
                          <a:cs typeface="Calibri"/>
                        </a:rPr>
                        <a:t> </a:t>
                      </a:r>
                      <a:r>
                        <a:rPr lang="en-US" sz="1000" dirty="0">
                          <a:latin typeface="+mn-lt"/>
                          <a:cs typeface="Calibri"/>
                        </a:rPr>
                        <a:t>agreement,</a:t>
                      </a:r>
                      <a:r>
                        <a:rPr lang="en-US" sz="1000" spc="-45" dirty="0">
                          <a:latin typeface="+mn-lt"/>
                          <a:cs typeface="Calibri"/>
                        </a:rPr>
                        <a:t> </a:t>
                      </a:r>
                      <a:r>
                        <a:rPr lang="en-US" sz="1000" dirty="0">
                          <a:latin typeface="+mn-lt"/>
                          <a:cs typeface="Calibri"/>
                        </a:rPr>
                        <a:t>including</a:t>
                      </a:r>
                      <a:r>
                        <a:rPr lang="en-US" sz="1000" spc="-35" dirty="0">
                          <a:latin typeface="+mn-lt"/>
                          <a:cs typeface="Calibri"/>
                        </a:rPr>
                        <a:t> </a:t>
                      </a:r>
                      <a:r>
                        <a:rPr lang="en-US" sz="1000" spc="-25" dirty="0">
                          <a:latin typeface="+mn-lt"/>
                          <a:cs typeface="Calibri"/>
                        </a:rPr>
                        <a:t>all </a:t>
                      </a:r>
                      <a:r>
                        <a:rPr lang="en-US" sz="1000" dirty="0">
                          <a:latin typeface="+mn-lt"/>
                          <a:cs typeface="Calibri"/>
                        </a:rPr>
                        <a:t>possible</a:t>
                      </a:r>
                      <a:r>
                        <a:rPr lang="en-US" sz="1000" spc="-40" dirty="0">
                          <a:latin typeface="+mn-lt"/>
                          <a:cs typeface="Calibri"/>
                        </a:rPr>
                        <a:t> </a:t>
                      </a:r>
                      <a:r>
                        <a:rPr lang="en-US" sz="1000" dirty="0">
                          <a:latin typeface="+mn-lt"/>
                          <a:cs typeface="Calibri"/>
                        </a:rPr>
                        <a:t>extensions</a:t>
                      </a:r>
                      <a:r>
                        <a:rPr lang="en-US" sz="1000" spc="-30" dirty="0">
                          <a:latin typeface="+mn-lt"/>
                          <a:cs typeface="Calibri"/>
                        </a:rPr>
                        <a:t> </a:t>
                      </a:r>
                      <a:r>
                        <a:rPr lang="en-US" sz="1000" spc="-10" dirty="0">
                          <a:latin typeface="+mn-lt"/>
                          <a:cs typeface="Calibri"/>
                        </a:rPr>
                        <a:t>contemplated</a:t>
                      </a:r>
                      <a:r>
                        <a:rPr lang="en-US" sz="1000" spc="-45" dirty="0">
                          <a:latin typeface="+mn-lt"/>
                          <a:cs typeface="Calibri"/>
                        </a:rPr>
                        <a:t> </a:t>
                      </a:r>
                      <a:r>
                        <a:rPr lang="en-US" sz="1000" dirty="0">
                          <a:latin typeface="+mn-lt"/>
                          <a:cs typeface="Calibri"/>
                        </a:rPr>
                        <a:t>in the</a:t>
                      </a:r>
                      <a:r>
                        <a:rPr lang="en-US" sz="1000" spc="-5" dirty="0">
                          <a:latin typeface="+mn-lt"/>
                          <a:cs typeface="Calibri"/>
                        </a:rPr>
                        <a:t> </a:t>
                      </a:r>
                      <a:r>
                        <a:rPr lang="en-US" sz="1000" dirty="0">
                          <a:latin typeface="+mn-lt"/>
                          <a:cs typeface="Calibri"/>
                        </a:rPr>
                        <a:t>text</a:t>
                      </a:r>
                      <a:r>
                        <a:rPr lang="en-US" sz="1000" spc="-25" dirty="0">
                          <a:latin typeface="+mn-lt"/>
                          <a:cs typeface="Calibri"/>
                        </a:rPr>
                        <a:t> </a:t>
                      </a:r>
                      <a:r>
                        <a:rPr lang="en-US" sz="1000" dirty="0">
                          <a:latin typeface="+mn-lt"/>
                          <a:cs typeface="Calibri"/>
                        </a:rPr>
                        <a:t>of</a:t>
                      </a:r>
                      <a:r>
                        <a:rPr lang="en-US" sz="1000" spc="-5" dirty="0">
                          <a:latin typeface="+mn-lt"/>
                          <a:cs typeface="Calibri"/>
                        </a:rPr>
                        <a:t> </a:t>
                      </a:r>
                      <a:r>
                        <a:rPr lang="en-US" sz="1000" dirty="0">
                          <a:latin typeface="+mn-lt"/>
                          <a:cs typeface="Calibri"/>
                        </a:rPr>
                        <a:t>the</a:t>
                      </a:r>
                      <a:r>
                        <a:rPr lang="en-US" sz="1000" spc="-5" dirty="0">
                          <a:latin typeface="+mn-lt"/>
                          <a:cs typeface="Calibri"/>
                        </a:rPr>
                        <a:t> </a:t>
                      </a:r>
                      <a:r>
                        <a:rPr lang="en-US" sz="1000" spc="-10" dirty="0">
                          <a:latin typeface="+mn-lt"/>
                          <a:cs typeface="Calibri"/>
                        </a:rPr>
                        <a:t>contract.</a:t>
                      </a:r>
                      <a:endParaRPr lang="en-US" sz="1000" dirty="0">
                        <a:latin typeface="+mn-lt"/>
                        <a:cs typeface="Calibri"/>
                      </a:endParaRPr>
                    </a:p>
                    <a:p>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algn="ctr"/>
                      <a:r>
                        <a:rPr lang="en-US" sz="1000" dirty="0">
                          <a:latin typeface="+mn-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000" dirty="0">
                          <a:latin typeface="+mn-lt"/>
                        </a:rPr>
                        <a:t>Prior to signing contract.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000" spc="0" dirty="0">
                          <a:latin typeface="+mn-lt"/>
                          <a:cs typeface="Calibri"/>
                        </a:rPr>
                        <a:t>Total expected revenue or expense for the life of the agreement including all possible extensions  contemplated in the text of the contract</a:t>
                      </a:r>
                      <a:r>
                        <a:rPr lang="en-US" sz="1000" spc="-10" dirty="0">
                          <a:latin typeface="+mn-lt"/>
                          <a:cs typeface="Calibri"/>
                        </a:rPr>
                        <a:t>.</a:t>
                      </a:r>
                      <a:endParaRPr lang="en-US" sz="1000" dirty="0">
                        <a:latin typeface="+mn-lt"/>
                        <a:cs typeface="Calibri"/>
                      </a:endParaRPr>
                    </a:p>
                    <a:p>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000" dirty="0">
                          <a:latin typeface="+mn-lt"/>
                          <a:cs typeface="Calibri"/>
                        </a:rPr>
                        <a:t>§TEC 51.9337.f; BOR Policy §55.01.1.c., §55.01.1.f.</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2314923979"/>
                  </a:ext>
                </a:extLst>
              </a:tr>
              <a:tr h="1110055">
                <a:tc>
                  <a:txBody>
                    <a:bodyPr/>
                    <a:lstStyle/>
                    <a:p>
                      <a:pPr marL="90805" marR="84455">
                        <a:lnSpc>
                          <a:spcPct val="100000"/>
                        </a:lnSpc>
                        <a:spcBef>
                          <a:spcPts val="285"/>
                        </a:spcBef>
                      </a:pPr>
                      <a:r>
                        <a:rPr sz="1000" dirty="0">
                          <a:latin typeface="+mn-lt"/>
                          <a:cs typeface="Calibri"/>
                        </a:rPr>
                        <a:t>All</a:t>
                      </a:r>
                      <a:r>
                        <a:rPr sz="1000" spc="-20" dirty="0">
                          <a:latin typeface="+mn-lt"/>
                          <a:cs typeface="Calibri"/>
                        </a:rPr>
                        <a:t> </a:t>
                      </a:r>
                      <a:r>
                        <a:rPr sz="1000" dirty="0">
                          <a:latin typeface="+mn-lt"/>
                          <a:cs typeface="Calibri"/>
                        </a:rPr>
                        <a:t>contracts</a:t>
                      </a:r>
                      <a:r>
                        <a:rPr sz="1000" spc="-25" dirty="0">
                          <a:latin typeface="+mn-lt"/>
                          <a:cs typeface="Calibri"/>
                        </a:rPr>
                        <a:t> </a:t>
                      </a:r>
                      <a:r>
                        <a:rPr sz="1000" dirty="0">
                          <a:latin typeface="+mn-lt"/>
                          <a:cs typeface="Calibri"/>
                        </a:rPr>
                        <a:t>that</a:t>
                      </a:r>
                      <a:r>
                        <a:rPr sz="1000" spc="-25" dirty="0">
                          <a:latin typeface="+mn-lt"/>
                          <a:cs typeface="Calibri"/>
                        </a:rPr>
                        <a:t> </a:t>
                      </a:r>
                      <a:r>
                        <a:rPr sz="1000" dirty="0">
                          <a:latin typeface="+mn-lt"/>
                          <a:cs typeface="Calibri"/>
                        </a:rPr>
                        <a:t>combine</a:t>
                      </a:r>
                      <a:r>
                        <a:rPr sz="1000" spc="-25" dirty="0">
                          <a:latin typeface="+mn-lt"/>
                          <a:cs typeface="Calibri"/>
                        </a:rPr>
                        <a:t> </a:t>
                      </a:r>
                      <a:r>
                        <a:rPr sz="1000" dirty="0">
                          <a:latin typeface="+mn-lt"/>
                          <a:cs typeface="Calibri"/>
                        </a:rPr>
                        <a:t>revenue</a:t>
                      </a:r>
                      <a:r>
                        <a:rPr sz="1000" spc="-40" dirty="0">
                          <a:latin typeface="+mn-lt"/>
                          <a:cs typeface="Calibri"/>
                        </a:rPr>
                        <a:t> </a:t>
                      </a:r>
                      <a:r>
                        <a:rPr sz="1000" dirty="0">
                          <a:latin typeface="+mn-lt"/>
                          <a:cs typeface="Calibri"/>
                        </a:rPr>
                        <a:t>and</a:t>
                      </a:r>
                      <a:r>
                        <a:rPr sz="1000" spc="-30" dirty="0">
                          <a:latin typeface="+mn-lt"/>
                          <a:cs typeface="Calibri"/>
                        </a:rPr>
                        <a:t> </a:t>
                      </a:r>
                      <a:r>
                        <a:rPr sz="1000" dirty="0">
                          <a:latin typeface="+mn-lt"/>
                          <a:cs typeface="Calibri"/>
                        </a:rPr>
                        <a:t>expense</a:t>
                      </a:r>
                      <a:r>
                        <a:rPr sz="1000" spc="-15" dirty="0">
                          <a:latin typeface="+mn-lt"/>
                          <a:cs typeface="Calibri"/>
                        </a:rPr>
                        <a:t> </a:t>
                      </a:r>
                      <a:r>
                        <a:rPr sz="1000" spc="-25" dirty="0">
                          <a:latin typeface="+mn-lt"/>
                          <a:cs typeface="Calibri"/>
                        </a:rPr>
                        <a:t>for </a:t>
                      </a:r>
                      <a:r>
                        <a:rPr sz="1000" dirty="0">
                          <a:latin typeface="+mn-lt"/>
                          <a:cs typeface="Calibri"/>
                        </a:rPr>
                        <a:t>construction,</a:t>
                      </a:r>
                      <a:r>
                        <a:rPr sz="1000" spc="-45" dirty="0">
                          <a:latin typeface="+mn-lt"/>
                          <a:cs typeface="Calibri"/>
                        </a:rPr>
                        <a:t> </a:t>
                      </a:r>
                      <a:r>
                        <a:rPr sz="1000" dirty="0">
                          <a:latin typeface="+mn-lt"/>
                          <a:cs typeface="Calibri"/>
                        </a:rPr>
                        <a:t>leases,</a:t>
                      </a:r>
                      <a:r>
                        <a:rPr sz="1000" spc="5" dirty="0">
                          <a:latin typeface="+mn-lt"/>
                          <a:cs typeface="Calibri"/>
                        </a:rPr>
                        <a:t> </a:t>
                      </a:r>
                      <a:r>
                        <a:rPr sz="1000" dirty="0">
                          <a:latin typeface="+mn-lt"/>
                          <a:cs typeface="Calibri"/>
                        </a:rPr>
                        <a:t>equipment,</a:t>
                      </a:r>
                      <a:r>
                        <a:rPr sz="1000" spc="-45" dirty="0">
                          <a:latin typeface="+mn-lt"/>
                          <a:cs typeface="Calibri"/>
                        </a:rPr>
                        <a:t> </a:t>
                      </a:r>
                      <a:r>
                        <a:rPr sz="1000" dirty="0">
                          <a:latin typeface="+mn-lt"/>
                          <a:cs typeface="Calibri"/>
                        </a:rPr>
                        <a:t>goods</a:t>
                      </a:r>
                      <a:r>
                        <a:rPr sz="1000" spc="-10" dirty="0">
                          <a:latin typeface="+mn-lt"/>
                          <a:cs typeface="Calibri"/>
                        </a:rPr>
                        <a:t> </a:t>
                      </a:r>
                      <a:r>
                        <a:rPr sz="1000" dirty="0">
                          <a:latin typeface="+mn-lt"/>
                          <a:cs typeface="Calibri"/>
                        </a:rPr>
                        <a:t>and/or</a:t>
                      </a:r>
                      <a:r>
                        <a:rPr sz="1000" spc="-30" dirty="0">
                          <a:latin typeface="+mn-lt"/>
                          <a:cs typeface="Calibri"/>
                        </a:rPr>
                        <a:t> </a:t>
                      </a:r>
                      <a:r>
                        <a:rPr sz="1000" dirty="0">
                          <a:latin typeface="+mn-lt"/>
                          <a:cs typeface="Calibri"/>
                        </a:rPr>
                        <a:t>services</a:t>
                      </a:r>
                      <a:r>
                        <a:rPr sz="1000" spc="-5" dirty="0">
                          <a:latin typeface="+mn-lt"/>
                          <a:cs typeface="Calibri"/>
                        </a:rPr>
                        <a:t> </a:t>
                      </a:r>
                      <a:r>
                        <a:rPr sz="1000" spc="-25" dirty="0">
                          <a:latin typeface="+mn-lt"/>
                          <a:cs typeface="Calibri"/>
                        </a:rPr>
                        <a:t>if </a:t>
                      </a:r>
                      <a:r>
                        <a:rPr sz="1000" dirty="0">
                          <a:latin typeface="+mn-lt"/>
                          <a:cs typeface="Calibri"/>
                        </a:rPr>
                        <a:t>either</a:t>
                      </a:r>
                      <a:r>
                        <a:rPr sz="1000" spc="-35" dirty="0">
                          <a:latin typeface="+mn-lt"/>
                          <a:cs typeface="Calibri"/>
                        </a:rPr>
                        <a:t> </a:t>
                      </a:r>
                      <a:r>
                        <a:rPr sz="1000" dirty="0">
                          <a:latin typeface="+mn-lt"/>
                          <a:cs typeface="Calibri"/>
                        </a:rPr>
                        <a:t>(or</a:t>
                      </a:r>
                      <a:r>
                        <a:rPr sz="1000" spc="-15" dirty="0">
                          <a:latin typeface="+mn-lt"/>
                          <a:cs typeface="Calibri"/>
                        </a:rPr>
                        <a:t> </a:t>
                      </a:r>
                      <a:r>
                        <a:rPr sz="1000" dirty="0">
                          <a:latin typeface="+mn-lt"/>
                          <a:cs typeface="Calibri"/>
                        </a:rPr>
                        <a:t>both)</a:t>
                      </a:r>
                      <a:r>
                        <a:rPr sz="1000" spc="-25" dirty="0">
                          <a:latin typeface="+mn-lt"/>
                          <a:cs typeface="Calibri"/>
                        </a:rPr>
                        <a:t> </a:t>
                      </a:r>
                      <a:r>
                        <a:rPr sz="1000" dirty="0">
                          <a:latin typeface="+mn-lt"/>
                          <a:cs typeface="Calibri"/>
                        </a:rPr>
                        <a:t>the</a:t>
                      </a:r>
                      <a:r>
                        <a:rPr sz="1000" spc="-25" dirty="0">
                          <a:latin typeface="+mn-lt"/>
                          <a:cs typeface="Calibri"/>
                        </a:rPr>
                        <a:t> </a:t>
                      </a:r>
                      <a:r>
                        <a:rPr sz="1000" dirty="0">
                          <a:latin typeface="+mn-lt"/>
                          <a:cs typeface="Calibri"/>
                        </a:rPr>
                        <a:t>revenue</a:t>
                      </a:r>
                      <a:r>
                        <a:rPr sz="1000" spc="-35" dirty="0">
                          <a:latin typeface="+mn-lt"/>
                          <a:cs typeface="Calibri"/>
                        </a:rPr>
                        <a:t> </a:t>
                      </a:r>
                      <a:r>
                        <a:rPr sz="1000" dirty="0">
                          <a:latin typeface="+mn-lt"/>
                          <a:cs typeface="Calibri"/>
                        </a:rPr>
                        <a:t>OR</a:t>
                      </a:r>
                      <a:r>
                        <a:rPr sz="1000" spc="10" dirty="0">
                          <a:latin typeface="+mn-lt"/>
                          <a:cs typeface="Calibri"/>
                        </a:rPr>
                        <a:t> </a:t>
                      </a:r>
                      <a:r>
                        <a:rPr sz="1000" dirty="0">
                          <a:latin typeface="+mn-lt"/>
                          <a:cs typeface="Calibri"/>
                        </a:rPr>
                        <a:t>expense</a:t>
                      </a:r>
                      <a:r>
                        <a:rPr sz="1000" spc="-25" dirty="0">
                          <a:latin typeface="+mn-lt"/>
                          <a:cs typeface="Calibri"/>
                        </a:rPr>
                        <a:t> </a:t>
                      </a:r>
                      <a:r>
                        <a:rPr sz="1000" dirty="0">
                          <a:latin typeface="+mn-lt"/>
                          <a:cs typeface="Calibri"/>
                        </a:rPr>
                        <a:t>is</a:t>
                      </a:r>
                      <a:r>
                        <a:rPr sz="1000" spc="10" dirty="0">
                          <a:latin typeface="+mn-lt"/>
                          <a:cs typeface="Calibri"/>
                        </a:rPr>
                        <a:t> </a:t>
                      </a:r>
                      <a:r>
                        <a:rPr sz="1000" dirty="0">
                          <a:latin typeface="+mn-lt"/>
                          <a:cs typeface="Calibri"/>
                        </a:rPr>
                        <a:t>expected</a:t>
                      </a:r>
                      <a:r>
                        <a:rPr sz="1000" spc="-15" dirty="0">
                          <a:latin typeface="+mn-lt"/>
                          <a:cs typeface="Calibri"/>
                        </a:rPr>
                        <a:t> </a:t>
                      </a:r>
                      <a:r>
                        <a:rPr sz="1000" spc="-25" dirty="0">
                          <a:latin typeface="+mn-lt"/>
                          <a:cs typeface="Calibri"/>
                        </a:rPr>
                        <a:t>to </a:t>
                      </a:r>
                      <a:r>
                        <a:rPr sz="1000" dirty="0">
                          <a:latin typeface="+mn-lt"/>
                          <a:cs typeface="Calibri"/>
                        </a:rPr>
                        <a:t>exceed $1,000,000, including</a:t>
                      </a:r>
                      <a:r>
                        <a:rPr sz="1000" spc="-40" dirty="0">
                          <a:latin typeface="+mn-lt"/>
                          <a:cs typeface="Calibri"/>
                        </a:rPr>
                        <a:t> </a:t>
                      </a:r>
                      <a:r>
                        <a:rPr sz="1000" dirty="0">
                          <a:latin typeface="+mn-lt"/>
                          <a:cs typeface="Calibri"/>
                        </a:rPr>
                        <a:t>all</a:t>
                      </a:r>
                      <a:r>
                        <a:rPr sz="1000" spc="-15" dirty="0">
                          <a:latin typeface="+mn-lt"/>
                          <a:cs typeface="Calibri"/>
                        </a:rPr>
                        <a:t> </a:t>
                      </a:r>
                      <a:r>
                        <a:rPr sz="1000" dirty="0">
                          <a:latin typeface="+mn-lt"/>
                          <a:cs typeface="Calibri"/>
                        </a:rPr>
                        <a:t>possible</a:t>
                      </a:r>
                      <a:r>
                        <a:rPr sz="1000" spc="-15" dirty="0">
                          <a:latin typeface="+mn-lt"/>
                          <a:cs typeface="Calibri"/>
                        </a:rPr>
                        <a:t> </a:t>
                      </a:r>
                      <a:r>
                        <a:rPr sz="1000" spc="-10" dirty="0">
                          <a:latin typeface="+mn-lt"/>
                          <a:cs typeface="Calibri"/>
                        </a:rPr>
                        <a:t>extensions contemplated</a:t>
                      </a:r>
                      <a:r>
                        <a:rPr sz="1000" spc="-25" dirty="0">
                          <a:latin typeface="+mn-lt"/>
                          <a:cs typeface="Calibri"/>
                        </a:rPr>
                        <a:t> </a:t>
                      </a:r>
                      <a:r>
                        <a:rPr sz="1000" dirty="0">
                          <a:latin typeface="+mn-lt"/>
                          <a:cs typeface="Calibri"/>
                        </a:rPr>
                        <a:t>in</a:t>
                      </a:r>
                      <a:r>
                        <a:rPr sz="1000" spc="5" dirty="0">
                          <a:latin typeface="+mn-lt"/>
                          <a:cs typeface="Calibri"/>
                        </a:rPr>
                        <a:t> </a:t>
                      </a:r>
                      <a:r>
                        <a:rPr sz="1000" dirty="0">
                          <a:latin typeface="+mn-lt"/>
                          <a:cs typeface="Calibri"/>
                        </a:rPr>
                        <a:t>the</a:t>
                      </a:r>
                      <a:r>
                        <a:rPr sz="1000" spc="-10" dirty="0">
                          <a:latin typeface="+mn-lt"/>
                          <a:cs typeface="Calibri"/>
                        </a:rPr>
                        <a:t> </a:t>
                      </a:r>
                      <a:r>
                        <a:rPr sz="1000" dirty="0">
                          <a:latin typeface="+mn-lt"/>
                          <a:cs typeface="Calibri"/>
                        </a:rPr>
                        <a:t>text</a:t>
                      </a:r>
                      <a:r>
                        <a:rPr sz="1000" spc="5" dirty="0">
                          <a:latin typeface="+mn-lt"/>
                          <a:cs typeface="Calibri"/>
                        </a:rPr>
                        <a:t> </a:t>
                      </a:r>
                      <a:r>
                        <a:rPr sz="1000" dirty="0">
                          <a:latin typeface="+mn-lt"/>
                          <a:cs typeface="Calibri"/>
                        </a:rPr>
                        <a:t>of</a:t>
                      </a:r>
                      <a:r>
                        <a:rPr sz="1000" spc="5" dirty="0">
                          <a:latin typeface="+mn-lt"/>
                          <a:cs typeface="Calibri"/>
                        </a:rPr>
                        <a:t> </a:t>
                      </a:r>
                      <a:r>
                        <a:rPr sz="1000" dirty="0">
                          <a:latin typeface="+mn-lt"/>
                          <a:cs typeface="Calibri"/>
                        </a:rPr>
                        <a:t>the</a:t>
                      </a:r>
                      <a:r>
                        <a:rPr sz="1000" spc="5" dirty="0">
                          <a:latin typeface="+mn-lt"/>
                          <a:cs typeface="Calibri"/>
                        </a:rPr>
                        <a:t> </a:t>
                      </a:r>
                      <a:r>
                        <a:rPr sz="1000" spc="-10" dirty="0">
                          <a:latin typeface="+mn-lt"/>
                          <a:cs typeface="Calibri"/>
                        </a:rPr>
                        <a:t>contract.</a:t>
                      </a:r>
                      <a:endParaRPr sz="1000" dirty="0">
                        <a:latin typeface="+mn-lt"/>
                        <a:cs typeface="Calibri"/>
                      </a:endParaRP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R="302895" algn="r">
                        <a:lnSpc>
                          <a:spcPct val="100000"/>
                        </a:lnSpc>
                      </a:pPr>
                      <a:r>
                        <a:rPr sz="1000" spc="-25" dirty="0">
                          <a:latin typeface="+mn-lt"/>
                          <a:cs typeface="Calibri"/>
                        </a:rPr>
                        <a:t>Yes</a:t>
                      </a:r>
                      <a:endParaRPr sz="1000" dirty="0">
                        <a:latin typeface="+mn-lt"/>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90805" marR="389890">
                        <a:lnSpc>
                          <a:spcPct val="100000"/>
                        </a:lnSpc>
                      </a:pPr>
                      <a:r>
                        <a:rPr sz="1000" dirty="0">
                          <a:latin typeface="+mn-lt"/>
                          <a:cs typeface="Calibri"/>
                        </a:rPr>
                        <a:t>Prior</a:t>
                      </a:r>
                      <a:r>
                        <a:rPr sz="1000" spc="-15" dirty="0">
                          <a:latin typeface="+mn-lt"/>
                          <a:cs typeface="Calibri"/>
                        </a:rPr>
                        <a:t> </a:t>
                      </a:r>
                      <a:r>
                        <a:rPr sz="1000" dirty="0">
                          <a:latin typeface="+mn-lt"/>
                          <a:cs typeface="Calibri"/>
                        </a:rPr>
                        <a:t>to</a:t>
                      </a:r>
                      <a:r>
                        <a:rPr sz="1000" spc="-10" dirty="0">
                          <a:latin typeface="+mn-lt"/>
                          <a:cs typeface="Calibri"/>
                        </a:rPr>
                        <a:t> signing contract</a:t>
                      </a:r>
                      <a:r>
                        <a:rPr lang="en-US" sz="1000" spc="-10" dirty="0">
                          <a:latin typeface="+mn-lt"/>
                          <a:cs typeface="Calibri"/>
                        </a:rPr>
                        <a:t>.</a:t>
                      </a:r>
                      <a:endParaRPr sz="1000" dirty="0">
                        <a:latin typeface="+mn-lt"/>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90805" marR="83185" algn="l">
                        <a:lnSpc>
                          <a:spcPct val="100000"/>
                        </a:lnSpc>
                        <a:spcBef>
                          <a:spcPts val="285"/>
                        </a:spcBef>
                      </a:pPr>
                      <a:r>
                        <a:rPr sz="1000" spc="0" dirty="0">
                          <a:latin typeface="+mn-lt"/>
                          <a:cs typeface="Calibri"/>
                        </a:rPr>
                        <a:t>Total expected revenue or expense for the life of</a:t>
                      </a:r>
                      <a:r>
                        <a:rPr lang="en-US" sz="1000" spc="0" dirty="0">
                          <a:latin typeface="+mn-lt"/>
                          <a:cs typeface="Calibri"/>
                        </a:rPr>
                        <a:t> </a:t>
                      </a:r>
                      <a:r>
                        <a:rPr sz="1000" spc="0" dirty="0">
                          <a:latin typeface="+mn-lt"/>
                          <a:cs typeface="Calibri"/>
                        </a:rPr>
                        <a:t>the  agreement</a:t>
                      </a:r>
                      <a:r>
                        <a:rPr lang="en-US" sz="1000" spc="0" dirty="0">
                          <a:latin typeface="+mn-lt"/>
                          <a:cs typeface="Calibri"/>
                        </a:rPr>
                        <a:t> </a:t>
                      </a:r>
                      <a:r>
                        <a:rPr sz="1000" spc="0" dirty="0">
                          <a:latin typeface="+mn-lt"/>
                          <a:cs typeface="Calibri"/>
                        </a:rPr>
                        <a:t>including</a:t>
                      </a:r>
                      <a:r>
                        <a:rPr lang="en-US" sz="1000" spc="0" dirty="0">
                          <a:latin typeface="+mn-lt"/>
                          <a:cs typeface="Calibri"/>
                        </a:rPr>
                        <a:t> </a:t>
                      </a:r>
                      <a:r>
                        <a:rPr sz="1000" spc="0" dirty="0">
                          <a:latin typeface="+mn-lt"/>
                          <a:cs typeface="Calibri"/>
                        </a:rPr>
                        <a:t>all  possible extensions</a:t>
                      </a:r>
                      <a:r>
                        <a:rPr lang="en-US" sz="1000" spc="0" dirty="0">
                          <a:latin typeface="+mn-lt"/>
                          <a:cs typeface="Calibri"/>
                        </a:rPr>
                        <a:t> </a:t>
                      </a:r>
                      <a:r>
                        <a:rPr sz="1000" spc="0" dirty="0">
                          <a:latin typeface="+mn-lt"/>
                          <a:cs typeface="Calibri"/>
                        </a:rPr>
                        <a:t>contemplated</a:t>
                      </a:r>
                      <a:r>
                        <a:rPr lang="en-US" sz="1000" spc="0" dirty="0">
                          <a:latin typeface="+mn-lt"/>
                          <a:cs typeface="Calibri"/>
                        </a:rPr>
                        <a:t> </a:t>
                      </a:r>
                      <a:r>
                        <a:rPr sz="1000" spc="0" dirty="0">
                          <a:latin typeface="+mn-lt"/>
                          <a:cs typeface="Calibri"/>
                        </a:rPr>
                        <a:t>in the text of the contract.</a:t>
                      </a: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000" dirty="0">
                          <a:latin typeface="+mn-lt"/>
                          <a:cs typeface="Calibri"/>
                        </a:rPr>
                        <a:t>§TEC 51.9337.f; BOR Policy §55.01.1.c., §55.01.1.f.</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1713006706"/>
                  </a:ext>
                </a:extLst>
              </a:tr>
              <a:tr h="1465985">
                <a:tc>
                  <a:txBody>
                    <a:bodyPr/>
                    <a:lstStyle/>
                    <a:p>
                      <a:pPr marL="90805" marR="127635">
                        <a:lnSpc>
                          <a:spcPct val="100000"/>
                        </a:lnSpc>
                        <a:spcBef>
                          <a:spcPts val="285"/>
                        </a:spcBef>
                      </a:pPr>
                      <a:r>
                        <a:rPr sz="1000" dirty="0">
                          <a:latin typeface="+mn-lt"/>
                          <a:cs typeface="Calibri"/>
                        </a:rPr>
                        <a:t>For</a:t>
                      </a:r>
                      <a:r>
                        <a:rPr sz="1000" spc="-25" dirty="0">
                          <a:latin typeface="+mn-lt"/>
                          <a:cs typeface="Calibri"/>
                        </a:rPr>
                        <a:t> </a:t>
                      </a:r>
                      <a:r>
                        <a:rPr sz="1000" dirty="0">
                          <a:latin typeface="+mn-lt"/>
                          <a:cs typeface="Calibri"/>
                        </a:rPr>
                        <a:t>contracts</a:t>
                      </a:r>
                      <a:r>
                        <a:rPr sz="1000" spc="-15" dirty="0">
                          <a:latin typeface="+mn-lt"/>
                          <a:cs typeface="Calibri"/>
                        </a:rPr>
                        <a:t> </a:t>
                      </a:r>
                      <a:r>
                        <a:rPr sz="1000" dirty="0">
                          <a:latin typeface="+mn-lt"/>
                          <a:cs typeface="Calibri"/>
                        </a:rPr>
                        <a:t>previously</a:t>
                      </a:r>
                      <a:r>
                        <a:rPr sz="1000" spc="-40" dirty="0">
                          <a:latin typeface="+mn-lt"/>
                          <a:cs typeface="Calibri"/>
                        </a:rPr>
                        <a:t> </a:t>
                      </a:r>
                      <a:r>
                        <a:rPr sz="1000" spc="-10" dirty="0">
                          <a:latin typeface="+mn-lt"/>
                          <a:cs typeface="Calibri"/>
                        </a:rPr>
                        <a:t>approved</a:t>
                      </a:r>
                      <a:r>
                        <a:rPr sz="1000" spc="-45" dirty="0">
                          <a:latin typeface="+mn-lt"/>
                          <a:cs typeface="Calibri"/>
                        </a:rPr>
                        <a:t> </a:t>
                      </a:r>
                      <a:r>
                        <a:rPr sz="1000" dirty="0">
                          <a:latin typeface="+mn-lt"/>
                          <a:cs typeface="Calibri"/>
                        </a:rPr>
                        <a:t>by</a:t>
                      </a:r>
                      <a:r>
                        <a:rPr sz="1000" spc="-20" dirty="0">
                          <a:latin typeface="+mn-lt"/>
                          <a:cs typeface="Calibri"/>
                        </a:rPr>
                        <a:t> </a:t>
                      </a:r>
                      <a:r>
                        <a:rPr sz="1000" dirty="0">
                          <a:latin typeface="+mn-lt"/>
                          <a:cs typeface="Calibri"/>
                        </a:rPr>
                        <a:t>the</a:t>
                      </a:r>
                      <a:r>
                        <a:rPr sz="1000" spc="-25" dirty="0">
                          <a:latin typeface="+mn-lt"/>
                          <a:cs typeface="Calibri"/>
                        </a:rPr>
                        <a:t> </a:t>
                      </a:r>
                      <a:r>
                        <a:rPr sz="1000" dirty="0">
                          <a:latin typeface="+mn-lt"/>
                          <a:cs typeface="Calibri"/>
                        </a:rPr>
                        <a:t>Board,</a:t>
                      </a:r>
                      <a:r>
                        <a:rPr sz="1000" spc="-20" dirty="0">
                          <a:latin typeface="+mn-lt"/>
                          <a:cs typeface="Calibri"/>
                        </a:rPr>
                        <a:t> </a:t>
                      </a:r>
                      <a:r>
                        <a:rPr sz="1000" spc="-25" dirty="0">
                          <a:latin typeface="+mn-lt"/>
                          <a:cs typeface="Calibri"/>
                        </a:rPr>
                        <a:t>if </a:t>
                      </a:r>
                      <a:r>
                        <a:rPr sz="1000" dirty="0">
                          <a:latin typeface="+mn-lt"/>
                          <a:cs typeface="Calibri"/>
                        </a:rPr>
                        <a:t>contract</a:t>
                      </a:r>
                      <a:r>
                        <a:rPr sz="1000" spc="-30" dirty="0">
                          <a:latin typeface="+mn-lt"/>
                          <a:cs typeface="Calibri"/>
                        </a:rPr>
                        <a:t> </a:t>
                      </a:r>
                      <a:r>
                        <a:rPr sz="1000" dirty="0">
                          <a:latin typeface="+mn-lt"/>
                          <a:cs typeface="Calibri"/>
                        </a:rPr>
                        <a:t>value</a:t>
                      </a:r>
                      <a:r>
                        <a:rPr sz="1000" spc="-30" dirty="0">
                          <a:latin typeface="+mn-lt"/>
                          <a:cs typeface="Calibri"/>
                        </a:rPr>
                        <a:t> </a:t>
                      </a:r>
                      <a:r>
                        <a:rPr sz="1000" dirty="0">
                          <a:latin typeface="+mn-lt"/>
                          <a:cs typeface="Calibri"/>
                        </a:rPr>
                        <a:t>increases</a:t>
                      </a:r>
                      <a:r>
                        <a:rPr sz="1000" spc="-10" dirty="0">
                          <a:latin typeface="+mn-lt"/>
                          <a:cs typeface="Calibri"/>
                        </a:rPr>
                        <a:t> </a:t>
                      </a:r>
                      <a:r>
                        <a:rPr sz="1000" dirty="0">
                          <a:latin typeface="+mn-lt"/>
                          <a:cs typeface="Calibri"/>
                        </a:rPr>
                        <a:t>of</a:t>
                      </a:r>
                      <a:r>
                        <a:rPr sz="1000" spc="-15" dirty="0">
                          <a:latin typeface="+mn-lt"/>
                          <a:cs typeface="Calibri"/>
                        </a:rPr>
                        <a:t> </a:t>
                      </a:r>
                      <a:r>
                        <a:rPr sz="1000" b="1" u="sng" dirty="0">
                          <a:latin typeface="+mn-lt"/>
                          <a:cs typeface="Calibri"/>
                        </a:rPr>
                        <a:t>25% or</a:t>
                      </a:r>
                      <a:r>
                        <a:rPr sz="1000" b="1" u="sng" spc="-20" dirty="0">
                          <a:latin typeface="+mn-lt"/>
                          <a:cs typeface="Calibri"/>
                        </a:rPr>
                        <a:t> </a:t>
                      </a:r>
                      <a:r>
                        <a:rPr sz="1000" b="1" u="sng" dirty="0">
                          <a:latin typeface="+mn-lt"/>
                          <a:cs typeface="Calibri"/>
                        </a:rPr>
                        <a:t>more</a:t>
                      </a:r>
                      <a:r>
                        <a:rPr sz="1000" spc="-20" dirty="0">
                          <a:latin typeface="+mn-lt"/>
                          <a:cs typeface="Calibri"/>
                        </a:rPr>
                        <a:t> </a:t>
                      </a:r>
                      <a:r>
                        <a:rPr sz="1000" dirty="0">
                          <a:latin typeface="+mn-lt"/>
                          <a:cs typeface="Calibri"/>
                        </a:rPr>
                        <a:t>during</a:t>
                      </a:r>
                      <a:r>
                        <a:rPr sz="1000" spc="-40" dirty="0">
                          <a:latin typeface="+mn-lt"/>
                          <a:cs typeface="Calibri"/>
                        </a:rPr>
                        <a:t> </a:t>
                      </a:r>
                      <a:r>
                        <a:rPr sz="1000" spc="-25" dirty="0">
                          <a:latin typeface="+mn-lt"/>
                          <a:cs typeface="Calibri"/>
                        </a:rPr>
                        <a:t>the </a:t>
                      </a:r>
                      <a:r>
                        <a:rPr sz="1000" dirty="0">
                          <a:latin typeface="+mn-lt"/>
                          <a:cs typeface="Calibri"/>
                        </a:rPr>
                        <a:t>lifetime</a:t>
                      </a:r>
                      <a:r>
                        <a:rPr sz="1000" spc="-35" dirty="0">
                          <a:latin typeface="+mn-lt"/>
                          <a:cs typeface="Calibri"/>
                        </a:rPr>
                        <a:t> </a:t>
                      </a:r>
                      <a:r>
                        <a:rPr sz="1000" dirty="0">
                          <a:latin typeface="+mn-lt"/>
                          <a:cs typeface="Calibri"/>
                        </a:rPr>
                        <a:t>of the</a:t>
                      </a:r>
                      <a:r>
                        <a:rPr sz="1000" spc="-30" dirty="0">
                          <a:latin typeface="+mn-lt"/>
                          <a:cs typeface="Calibri"/>
                        </a:rPr>
                        <a:t> </a:t>
                      </a:r>
                      <a:r>
                        <a:rPr sz="1000" dirty="0">
                          <a:latin typeface="+mn-lt"/>
                          <a:cs typeface="Calibri"/>
                        </a:rPr>
                        <a:t>contract</a:t>
                      </a:r>
                      <a:r>
                        <a:rPr sz="1000" spc="-20" dirty="0">
                          <a:latin typeface="+mn-lt"/>
                          <a:cs typeface="Calibri"/>
                        </a:rPr>
                        <a:t> </a:t>
                      </a:r>
                      <a:r>
                        <a:rPr sz="1000" dirty="0">
                          <a:latin typeface="+mn-lt"/>
                          <a:cs typeface="Calibri"/>
                        </a:rPr>
                        <a:t>when</a:t>
                      </a:r>
                      <a:r>
                        <a:rPr sz="1000" spc="-15" dirty="0">
                          <a:latin typeface="+mn-lt"/>
                          <a:cs typeface="Calibri"/>
                        </a:rPr>
                        <a:t> </a:t>
                      </a:r>
                      <a:r>
                        <a:rPr sz="1000" dirty="0">
                          <a:latin typeface="+mn-lt"/>
                          <a:cs typeface="Calibri"/>
                        </a:rPr>
                        <a:t>the</a:t>
                      </a:r>
                      <a:r>
                        <a:rPr sz="1000" spc="-30" dirty="0">
                          <a:latin typeface="+mn-lt"/>
                          <a:cs typeface="Calibri"/>
                        </a:rPr>
                        <a:t> </a:t>
                      </a:r>
                      <a:r>
                        <a:rPr sz="1000" dirty="0">
                          <a:latin typeface="+mn-lt"/>
                          <a:cs typeface="Calibri"/>
                        </a:rPr>
                        <a:t>initial</a:t>
                      </a:r>
                      <a:r>
                        <a:rPr sz="1000" spc="-30" dirty="0">
                          <a:latin typeface="+mn-lt"/>
                          <a:cs typeface="Calibri"/>
                        </a:rPr>
                        <a:t> </a:t>
                      </a:r>
                      <a:r>
                        <a:rPr sz="1000" dirty="0">
                          <a:latin typeface="+mn-lt"/>
                          <a:cs typeface="Calibri"/>
                        </a:rPr>
                        <a:t>Revenue</a:t>
                      </a:r>
                      <a:r>
                        <a:rPr sz="1000" spc="-30" dirty="0">
                          <a:latin typeface="+mn-lt"/>
                          <a:cs typeface="Calibri"/>
                        </a:rPr>
                        <a:t> </a:t>
                      </a:r>
                      <a:r>
                        <a:rPr sz="1000" spc="-10" dirty="0">
                          <a:latin typeface="+mn-lt"/>
                          <a:cs typeface="Calibri"/>
                        </a:rPr>
                        <a:t>and/or </a:t>
                      </a:r>
                      <a:r>
                        <a:rPr sz="1000" dirty="0">
                          <a:latin typeface="+mn-lt"/>
                          <a:cs typeface="Calibri"/>
                        </a:rPr>
                        <a:t>Expense</a:t>
                      </a:r>
                      <a:r>
                        <a:rPr sz="1000" spc="-30" dirty="0">
                          <a:latin typeface="+mn-lt"/>
                          <a:cs typeface="Calibri"/>
                        </a:rPr>
                        <a:t> </a:t>
                      </a:r>
                      <a:r>
                        <a:rPr sz="1000" dirty="0">
                          <a:latin typeface="+mn-lt"/>
                          <a:cs typeface="Calibri"/>
                        </a:rPr>
                        <a:t>contract</a:t>
                      </a:r>
                      <a:r>
                        <a:rPr sz="1000" spc="-25" dirty="0">
                          <a:latin typeface="+mn-lt"/>
                          <a:cs typeface="Calibri"/>
                        </a:rPr>
                        <a:t> </a:t>
                      </a:r>
                      <a:r>
                        <a:rPr sz="1000" dirty="0">
                          <a:latin typeface="+mn-lt"/>
                          <a:cs typeface="Calibri"/>
                        </a:rPr>
                        <a:t>for</a:t>
                      </a:r>
                      <a:r>
                        <a:rPr sz="1000" spc="-30" dirty="0">
                          <a:latin typeface="+mn-lt"/>
                          <a:cs typeface="Calibri"/>
                        </a:rPr>
                        <a:t> </a:t>
                      </a:r>
                      <a:r>
                        <a:rPr sz="1000" dirty="0">
                          <a:latin typeface="+mn-lt"/>
                          <a:cs typeface="Calibri"/>
                        </a:rPr>
                        <a:t>construction,</a:t>
                      </a:r>
                      <a:r>
                        <a:rPr sz="1000" spc="-50" dirty="0">
                          <a:latin typeface="+mn-lt"/>
                          <a:cs typeface="Calibri"/>
                        </a:rPr>
                        <a:t> </a:t>
                      </a:r>
                      <a:r>
                        <a:rPr sz="1000" dirty="0">
                          <a:latin typeface="+mn-lt"/>
                          <a:cs typeface="Calibri"/>
                        </a:rPr>
                        <a:t>leases,</a:t>
                      </a:r>
                      <a:r>
                        <a:rPr sz="1000" spc="-5" dirty="0">
                          <a:latin typeface="+mn-lt"/>
                          <a:cs typeface="Calibri"/>
                        </a:rPr>
                        <a:t> </a:t>
                      </a:r>
                      <a:r>
                        <a:rPr sz="1000" spc="-10" dirty="0">
                          <a:latin typeface="+mn-lt"/>
                          <a:cs typeface="Calibri"/>
                        </a:rPr>
                        <a:t>equipment, </a:t>
                      </a:r>
                      <a:r>
                        <a:rPr sz="1000" dirty="0">
                          <a:latin typeface="+mn-lt"/>
                          <a:cs typeface="Calibri"/>
                        </a:rPr>
                        <a:t>goods</a:t>
                      </a:r>
                      <a:r>
                        <a:rPr sz="1000" spc="-10" dirty="0">
                          <a:latin typeface="+mn-lt"/>
                          <a:cs typeface="Calibri"/>
                        </a:rPr>
                        <a:t> </a:t>
                      </a:r>
                      <a:r>
                        <a:rPr sz="1000" dirty="0">
                          <a:latin typeface="+mn-lt"/>
                          <a:cs typeface="Calibri"/>
                        </a:rPr>
                        <a:t>and/or</a:t>
                      </a:r>
                      <a:r>
                        <a:rPr sz="1000" spc="-40" dirty="0">
                          <a:latin typeface="+mn-lt"/>
                          <a:cs typeface="Calibri"/>
                        </a:rPr>
                        <a:t> </a:t>
                      </a:r>
                      <a:r>
                        <a:rPr sz="1000" dirty="0">
                          <a:latin typeface="+mn-lt"/>
                          <a:cs typeface="Calibri"/>
                        </a:rPr>
                        <a:t>services</a:t>
                      </a:r>
                      <a:r>
                        <a:rPr sz="1000" spc="5" dirty="0">
                          <a:latin typeface="+mn-lt"/>
                          <a:cs typeface="Calibri"/>
                        </a:rPr>
                        <a:t> </a:t>
                      </a:r>
                      <a:r>
                        <a:rPr sz="1000" dirty="0">
                          <a:latin typeface="+mn-lt"/>
                          <a:cs typeface="Calibri"/>
                        </a:rPr>
                        <a:t>in</a:t>
                      </a:r>
                      <a:r>
                        <a:rPr sz="1000" spc="-15" dirty="0">
                          <a:latin typeface="+mn-lt"/>
                          <a:cs typeface="Calibri"/>
                        </a:rPr>
                        <a:t> </a:t>
                      </a:r>
                      <a:r>
                        <a:rPr sz="1000" dirty="0">
                          <a:latin typeface="+mn-lt"/>
                          <a:cs typeface="Calibri"/>
                        </a:rPr>
                        <a:t>excess</a:t>
                      </a:r>
                      <a:r>
                        <a:rPr sz="1000" spc="15" dirty="0">
                          <a:latin typeface="+mn-lt"/>
                          <a:cs typeface="Calibri"/>
                        </a:rPr>
                        <a:t> </a:t>
                      </a:r>
                      <a:r>
                        <a:rPr sz="1000" dirty="0">
                          <a:latin typeface="+mn-lt"/>
                          <a:cs typeface="Calibri"/>
                        </a:rPr>
                        <a:t>of</a:t>
                      </a:r>
                      <a:r>
                        <a:rPr sz="1000" spc="-15" dirty="0">
                          <a:latin typeface="+mn-lt"/>
                          <a:cs typeface="Calibri"/>
                        </a:rPr>
                        <a:t> </a:t>
                      </a:r>
                      <a:r>
                        <a:rPr sz="1000" dirty="0">
                          <a:latin typeface="+mn-lt"/>
                          <a:cs typeface="Calibri"/>
                        </a:rPr>
                        <a:t>$1M.</a:t>
                      </a:r>
                      <a:r>
                        <a:rPr sz="1000" spc="240" dirty="0">
                          <a:latin typeface="+mn-lt"/>
                          <a:cs typeface="Calibri"/>
                        </a:rPr>
                        <a:t> </a:t>
                      </a:r>
                      <a:r>
                        <a:rPr sz="1000" spc="-10" dirty="0">
                          <a:latin typeface="+mn-lt"/>
                          <a:cs typeface="Calibri"/>
                        </a:rPr>
                        <a:t>Value increases </a:t>
                      </a:r>
                      <a:r>
                        <a:rPr sz="1000" dirty="0">
                          <a:latin typeface="+mn-lt"/>
                          <a:cs typeface="Calibri"/>
                        </a:rPr>
                        <a:t>are based</a:t>
                      </a:r>
                      <a:r>
                        <a:rPr sz="1000" spc="-10" dirty="0">
                          <a:latin typeface="+mn-lt"/>
                          <a:cs typeface="Calibri"/>
                        </a:rPr>
                        <a:t> </a:t>
                      </a:r>
                      <a:r>
                        <a:rPr sz="1000" dirty="0">
                          <a:latin typeface="+mn-lt"/>
                          <a:cs typeface="Calibri"/>
                        </a:rPr>
                        <a:t>on</a:t>
                      </a:r>
                      <a:r>
                        <a:rPr sz="1000" spc="10" dirty="0">
                          <a:latin typeface="+mn-lt"/>
                          <a:cs typeface="Calibri"/>
                        </a:rPr>
                        <a:t> </a:t>
                      </a:r>
                      <a:r>
                        <a:rPr sz="1000" dirty="0">
                          <a:latin typeface="+mn-lt"/>
                          <a:cs typeface="Calibri"/>
                        </a:rPr>
                        <a:t>the</a:t>
                      </a:r>
                      <a:r>
                        <a:rPr sz="1000" spc="-15" dirty="0">
                          <a:latin typeface="+mn-lt"/>
                          <a:cs typeface="Calibri"/>
                        </a:rPr>
                        <a:t> </a:t>
                      </a:r>
                      <a:r>
                        <a:rPr sz="1000" dirty="0">
                          <a:latin typeface="+mn-lt"/>
                          <a:cs typeface="Calibri"/>
                        </a:rPr>
                        <a:t>BOR</a:t>
                      </a:r>
                      <a:r>
                        <a:rPr sz="1000" spc="15" dirty="0">
                          <a:latin typeface="+mn-lt"/>
                          <a:cs typeface="Calibri"/>
                        </a:rPr>
                        <a:t> </a:t>
                      </a:r>
                      <a:r>
                        <a:rPr sz="1000" spc="-10" dirty="0">
                          <a:latin typeface="+mn-lt"/>
                          <a:cs typeface="Calibri"/>
                        </a:rPr>
                        <a:t>approved</a:t>
                      </a:r>
                      <a:r>
                        <a:rPr sz="1000" spc="-30" dirty="0">
                          <a:latin typeface="+mn-lt"/>
                          <a:cs typeface="Calibri"/>
                        </a:rPr>
                        <a:t> </a:t>
                      </a:r>
                      <a:r>
                        <a:rPr sz="1000" spc="-10" dirty="0">
                          <a:latin typeface="+mn-lt"/>
                          <a:cs typeface="Calibri"/>
                        </a:rPr>
                        <a:t>amount.</a:t>
                      </a:r>
                      <a:endParaRPr sz="1000" dirty="0">
                        <a:latin typeface="+mn-lt"/>
                        <a:cs typeface="Calibri"/>
                      </a:endParaRP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R="337820" algn="r">
                        <a:lnSpc>
                          <a:spcPct val="100000"/>
                        </a:lnSpc>
                      </a:pPr>
                      <a:r>
                        <a:rPr sz="1000" spc="-25" dirty="0">
                          <a:latin typeface="+mn-lt"/>
                          <a:cs typeface="Calibri"/>
                        </a:rPr>
                        <a:t>Yes</a:t>
                      </a:r>
                      <a:endParaRPr sz="1000" dirty="0">
                        <a:latin typeface="+mn-lt"/>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90805" marR="276225">
                        <a:lnSpc>
                          <a:spcPct val="100000"/>
                        </a:lnSpc>
                        <a:spcBef>
                          <a:spcPts val="285"/>
                        </a:spcBef>
                      </a:pPr>
                      <a:r>
                        <a:rPr sz="1000" dirty="0">
                          <a:latin typeface="+mn-lt"/>
                          <a:cs typeface="Calibri"/>
                        </a:rPr>
                        <a:t>Prior</a:t>
                      </a:r>
                      <a:r>
                        <a:rPr sz="1000" spc="-15" dirty="0">
                          <a:latin typeface="+mn-lt"/>
                          <a:cs typeface="Calibri"/>
                        </a:rPr>
                        <a:t> </a:t>
                      </a:r>
                      <a:r>
                        <a:rPr sz="1000" dirty="0">
                          <a:latin typeface="+mn-lt"/>
                          <a:cs typeface="Calibri"/>
                        </a:rPr>
                        <a:t>to</a:t>
                      </a:r>
                      <a:r>
                        <a:rPr sz="1000" spc="-10" dirty="0">
                          <a:latin typeface="+mn-lt"/>
                          <a:cs typeface="Calibri"/>
                        </a:rPr>
                        <a:t> signing</a:t>
                      </a:r>
                      <a:r>
                        <a:rPr lang="en-US" sz="1000" spc="-10" dirty="0">
                          <a:latin typeface="+mn-lt"/>
                          <a:cs typeface="Calibri"/>
                        </a:rPr>
                        <a:t> </a:t>
                      </a:r>
                      <a:r>
                        <a:rPr sz="1000" dirty="0">
                          <a:latin typeface="+mn-lt"/>
                          <a:cs typeface="Calibri"/>
                        </a:rPr>
                        <a:t>amendment</a:t>
                      </a:r>
                      <a:r>
                        <a:rPr sz="1000" spc="-40" dirty="0">
                          <a:latin typeface="+mn-lt"/>
                          <a:cs typeface="Calibri"/>
                        </a:rPr>
                        <a:t> </a:t>
                      </a:r>
                      <a:r>
                        <a:rPr sz="1000" spc="-20" dirty="0">
                          <a:latin typeface="+mn-lt"/>
                          <a:cs typeface="Calibri"/>
                        </a:rPr>
                        <a:t>that </a:t>
                      </a:r>
                      <a:r>
                        <a:rPr sz="1000" dirty="0">
                          <a:latin typeface="+mn-lt"/>
                          <a:cs typeface="Calibri"/>
                        </a:rPr>
                        <a:t>causes</a:t>
                      </a:r>
                      <a:r>
                        <a:rPr sz="1000" spc="-15" dirty="0">
                          <a:latin typeface="+mn-lt"/>
                          <a:cs typeface="Calibri"/>
                        </a:rPr>
                        <a:t> </a:t>
                      </a:r>
                      <a:r>
                        <a:rPr sz="1000" spc="-25" dirty="0">
                          <a:latin typeface="+mn-lt"/>
                          <a:cs typeface="Calibri"/>
                        </a:rPr>
                        <a:t>the </a:t>
                      </a:r>
                      <a:r>
                        <a:rPr sz="1000" dirty="0">
                          <a:latin typeface="+mn-lt"/>
                          <a:cs typeface="Calibri"/>
                        </a:rPr>
                        <a:t>agreement</a:t>
                      </a:r>
                      <a:r>
                        <a:rPr sz="1000" spc="-60" dirty="0">
                          <a:latin typeface="+mn-lt"/>
                          <a:cs typeface="Calibri"/>
                        </a:rPr>
                        <a:t> </a:t>
                      </a:r>
                      <a:r>
                        <a:rPr sz="1000" spc="-25" dirty="0">
                          <a:latin typeface="+mn-lt"/>
                          <a:cs typeface="Calibri"/>
                        </a:rPr>
                        <a:t>to </a:t>
                      </a:r>
                      <a:r>
                        <a:rPr sz="1000" dirty="0">
                          <a:latin typeface="+mn-lt"/>
                          <a:cs typeface="Calibri"/>
                        </a:rPr>
                        <a:t>exceed</a:t>
                      </a:r>
                      <a:r>
                        <a:rPr sz="1000" spc="-15" dirty="0">
                          <a:latin typeface="+mn-lt"/>
                          <a:cs typeface="Calibri"/>
                        </a:rPr>
                        <a:t> </a:t>
                      </a:r>
                      <a:r>
                        <a:rPr sz="1000" dirty="0">
                          <a:latin typeface="+mn-lt"/>
                          <a:cs typeface="Calibri"/>
                        </a:rPr>
                        <a:t>125%</a:t>
                      </a:r>
                      <a:r>
                        <a:rPr sz="1000" spc="-10" dirty="0">
                          <a:latin typeface="+mn-lt"/>
                          <a:cs typeface="Calibri"/>
                        </a:rPr>
                        <a:t> </a:t>
                      </a:r>
                      <a:r>
                        <a:rPr sz="1000" spc="-25" dirty="0">
                          <a:latin typeface="+mn-lt"/>
                          <a:cs typeface="Calibri"/>
                        </a:rPr>
                        <a:t>of </a:t>
                      </a:r>
                      <a:r>
                        <a:rPr sz="1000" dirty="0">
                          <a:latin typeface="+mn-lt"/>
                          <a:cs typeface="Calibri"/>
                        </a:rPr>
                        <a:t>BOR </a:t>
                      </a:r>
                      <a:r>
                        <a:rPr sz="1000" spc="-10" dirty="0">
                          <a:latin typeface="+mn-lt"/>
                          <a:cs typeface="Calibri"/>
                        </a:rPr>
                        <a:t>approved amount</a:t>
                      </a:r>
                      <a:r>
                        <a:rPr lang="en-US" sz="1000" spc="-10" dirty="0">
                          <a:latin typeface="+mn-lt"/>
                          <a:cs typeface="Calibri"/>
                        </a:rPr>
                        <a:t>.</a:t>
                      </a:r>
                      <a:endParaRPr sz="1000" dirty="0">
                        <a:latin typeface="+mn-lt"/>
                        <a:cs typeface="Calibri"/>
                      </a:endParaRP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90805" marR="83185" algn="l">
                        <a:lnSpc>
                          <a:spcPct val="100000"/>
                        </a:lnSpc>
                        <a:spcBef>
                          <a:spcPts val="285"/>
                        </a:spcBef>
                      </a:pPr>
                      <a:r>
                        <a:rPr sz="1000" spc="0" dirty="0">
                          <a:latin typeface="+mn-lt"/>
                          <a:cs typeface="Calibri"/>
                        </a:rPr>
                        <a:t>Total expected revenue or expense for the life of</a:t>
                      </a:r>
                      <a:r>
                        <a:rPr lang="en-US" sz="1000" spc="0" dirty="0">
                          <a:latin typeface="+mn-lt"/>
                          <a:cs typeface="Calibri"/>
                        </a:rPr>
                        <a:t> </a:t>
                      </a:r>
                      <a:r>
                        <a:rPr sz="1000" spc="0" dirty="0">
                          <a:latin typeface="+mn-lt"/>
                          <a:cs typeface="Calibri"/>
                        </a:rPr>
                        <a:t>the  agreement</a:t>
                      </a:r>
                      <a:r>
                        <a:rPr lang="en-US" sz="1000" spc="0" dirty="0">
                          <a:latin typeface="+mn-lt"/>
                          <a:cs typeface="Calibri"/>
                        </a:rPr>
                        <a:t> </a:t>
                      </a:r>
                      <a:r>
                        <a:rPr sz="1000" spc="0" dirty="0">
                          <a:latin typeface="+mn-lt"/>
                          <a:cs typeface="Calibri"/>
                        </a:rPr>
                        <a:t>including</a:t>
                      </a:r>
                      <a:r>
                        <a:rPr lang="en-US" sz="1000" spc="0" dirty="0">
                          <a:latin typeface="+mn-lt"/>
                          <a:cs typeface="Calibri"/>
                        </a:rPr>
                        <a:t> </a:t>
                      </a:r>
                      <a:r>
                        <a:rPr sz="1000" spc="0" dirty="0">
                          <a:latin typeface="+mn-lt"/>
                          <a:cs typeface="Calibri"/>
                        </a:rPr>
                        <a:t>all</a:t>
                      </a:r>
                      <a:r>
                        <a:rPr lang="en-US" sz="1000" spc="0" dirty="0">
                          <a:latin typeface="+mn-lt"/>
                          <a:cs typeface="Calibri"/>
                        </a:rPr>
                        <a:t> </a:t>
                      </a:r>
                      <a:r>
                        <a:rPr sz="1000" spc="0" dirty="0">
                          <a:latin typeface="+mn-lt"/>
                          <a:cs typeface="Calibri"/>
                        </a:rPr>
                        <a:t>possible</a:t>
                      </a:r>
                      <a:r>
                        <a:rPr lang="en-US" sz="1000" spc="0" dirty="0">
                          <a:latin typeface="+mn-lt"/>
                          <a:cs typeface="Calibri"/>
                        </a:rPr>
                        <a:t> </a:t>
                      </a:r>
                      <a:r>
                        <a:rPr sz="1000" spc="0" dirty="0">
                          <a:latin typeface="+mn-lt"/>
                          <a:cs typeface="Calibri"/>
                        </a:rPr>
                        <a:t>extensions contemplated</a:t>
                      </a:r>
                      <a:r>
                        <a:rPr lang="en-US" sz="1000" spc="0" dirty="0">
                          <a:latin typeface="+mn-lt"/>
                          <a:cs typeface="Calibri"/>
                        </a:rPr>
                        <a:t> </a:t>
                      </a:r>
                      <a:r>
                        <a:rPr sz="1000" spc="0" dirty="0">
                          <a:latin typeface="+mn-lt"/>
                          <a:cs typeface="Calibri"/>
                        </a:rPr>
                        <a:t>in the text</a:t>
                      </a:r>
                      <a:r>
                        <a:rPr lang="en-US" sz="1000" spc="0" dirty="0">
                          <a:latin typeface="+mn-lt"/>
                          <a:cs typeface="Calibri"/>
                        </a:rPr>
                        <a:t> </a:t>
                      </a:r>
                      <a:r>
                        <a:rPr sz="1000" spc="0" dirty="0">
                          <a:latin typeface="+mn-lt"/>
                          <a:cs typeface="Calibri"/>
                        </a:rPr>
                        <a:t>of</a:t>
                      </a:r>
                      <a:r>
                        <a:rPr lang="en-US" sz="1000" spc="0" dirty="0">
                          <a:latin typeface="+mn-lt"/>
                          <a:cs typeface="Calibri"/>
                        </a:rPr>
                        <a:t> t</a:t>
                      </a:r>
                      <a:r>
                        <a:rPr sz="1000" spc="0" dirty="0">
                          <a:latin typeface="+mn-lt"/>
                          <a:cs typeface="Calibri"/>
                        </a:rPr>
                        <a:t>he contract.</a:t>
                      </a: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000" dirty="0">
                          <a:latin typeface="+mn-lt"/>
                          <a:cs typeface="Calibri"/>
                        </a:rPr>
                        <a:t>§TEC 51.9337.f; BOR Policy §55.01.1.c., §55.01.1.f., §55.01.1.g. </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3433797883"/>
                  </a:ext>
                </a:extLst>
              </a:tr>
            </a:tbl>
          </a:graphicData>
        </a:graphic>
      </p:graphicFrame>
    </p:spTree>
    <p:extLst>
      <p:ext uri="{BB962C8B-B14F-4D97-AF65-F5344CB8AC3E}">
        <p14:creationId xmlns:p14="http://schemas.microsoft.com/office/powerpoint/2010/main" val="116763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FC3FD-9E3F-1EBC-C63C-5F7D17028FD6}"/>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B1B0248D-EF30-9565-94D4-5DFCEEBDD340}"/>
              </a:ext>
            </a:extLst>
          </p:cNvPr>
          <p:cNvSpPr>
            <a:spLocks noGrp="1" noChangeArrowheads="1"/>
          </p:cNvSpPr>
          <p:nvPr>
            <p:ph type="title" idx="4294967295"/>
          </p:nvPr>
        </p:nvSpPr>
        <p:spPr bwMode="auto">
          <a:xfrm>
            <a:off x="357188" y="1001713"/>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Contracts Requiring Board of Regents Approval Part 2</a:t>
            </a:r>
          </a:p>
        </p:txBody>
      </p:sp>
      <p:graphicFrame>
        <p:nvGraphicFramePr>
          <p:cNvPr id="4" name="Table 3">
            <a:extLst>
              <a:ext uri="{FF2B5EF4-FFF2-40B4-BE49-F238E27FC236}">
                <a16:creationId xmlns:a16="http://schemas.microsoft.com/office/drawing/2014/main" id="{81582D6D-10BE-3BC3-AAAF-A9BA40980188}"/>
              </a:ext>
            </a:extLst>
          </p:cNvPr>
          <p:cNvGraphicFramePr>
            <a:graphicFrameLocks noGrp="1"/>
          </p:cNvGraphicFramePr>
          <p:nvPr>
            <p:extLst>
              <p:ext uri="{D42A27DB-BD31-4B8C-83A1-F6EECF244321}">
                <p14:modId xmlns:p14="http://schemas.microsoft.com/office/powerpoint/2010/main" val="2090257476"/>
              </p:ext>
            </p:extLst>
          </p:nvPr>
        </p:nvGraphicFramePr>
        <p:xfrm>
          <a:off x="1329905" y="1532327"/>
          <a:ext cx="8419749" cy="5196599"/>
        </p:xfrm>
        <a:graphic>
          <a:graphicData uri="http://schemas.openxmlformats.org/drawingml/2006/table">
            <a:tbl>
              <a:tblPr firstRow="1" bandRow="1">
                <a:tableStyleId>{5C22544A-7EE6-4342-B048-85BDC9FD1C3A}</a:tableStyleId>
              </a:tblPr>
              <a:tblGrid>
                <a:gridCol w="2537565">
                  <a:extLst>
                    <a:ext uri="{9D8B030D-6E8A-4147-A177-3AD203B41FA5}">
                      <a16:colId xmlns:a16="http://schemas.microsoft.com/office/drawing/2014/main" val="3379619616"/>
                    </a:ext>
                  </a:extLst>
                </a:gridCol>
                <a:gridCol w="768959">
                  <a:extLst>
                    <a:ext uri="{9D8B030D-6E8A-4147-A177-3AD203B41FA5}">
                      <a16:colId xmlns:a16="http://schemas.microsoft.com/office/drawing/2014/main" val="2075294828"/>
                    </a:ext>
                  </a:extLst>
                </a:gridCol>
                <a:gridCol w="1307231">
                  <a:extLst>
                    <a:ext uri="{9D8B030D-6E8A-4147-A177-3AD203B41FA5}">
                      <a16:colId xmlns:a16="http://schemas.microsoft.com/office/drawing/2014/main" val="3350413022"/>
                    </a:ext>
                  </a:extLst>
                </a:gridCol>
                <a:gridCol w="1691710">
                  <a:extLst>
                    <a:ext uri="{9D8B030D-6E8A-4147-A177-3AD203B41FA5}">
                      <a16:colId xmlns:a16="http://schemas.microsoft.com/office/drawing/2014/main" val="2895220400"/>
                    </a:ext>
                  </a:extLst>
                </a:gridCol>
                <a:gridCol w="2114284">
                  <a:extLst>
                    <a:ext uri="{9D8B030D-6E8A-4147-A177-3AD203B41FA5}">
                      <a16:colId xmlns:a16="http://schemas.microsoft.com/office/drawing/2014/main" val="1256404017"/>
                    </a:ext>
                  </a:extLst>
                </a:gridCol>
              </a:tblGrid>
              <a:tr h="638574">
                <a:tc>
                  <a:txBody>
                    <a:bodyPr/>
                    <a:lstStyle/>
                    <a:p>
                      <a:pPr algn="ctr"/>
                      <a:r>
                        <a:rPr lang="en-US" sz="1100" dirty="0"/>
                        <a:t>Scenario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100" dirty="0"/>
                        <a:t>BOR Approval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100" dirty="0"/>
                        <a:t>BOR Approval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100" dirty="0"/>
                        <a:t>BOR Presentation Valuation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100" dirty="0"/>
                        <a:t>Statute/Policy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59410688"/>
                  </a:ext>
                </a:extLst>
              </a:tr>
              <a:tr h="2554295">
                <a:tc>
                  <a:txBody>
                    <a:bodyPr/>
                    <a:lstStyle/>
                    <a:p>
                      <a:pPr marL="90805" marR="97790">
                        <a:lnSpc>
                          <a:spcPct val="100000"/>
                        </a:lnSpc>
                        <a:spcBef>
                          <a:spcPts val="285"/>
                        </a:spcBef>
                      </a:pPr>
                      <a:r>
                        <a:rPr lang="en-US" sz="1000" dirty="0">
                          <a:latin typeface="+mn-lt"/>
                          <a:cs typeface="Calibri"/>
                        </a:rPr>
                        <a:t>Multiple</a:t>
                      </a:r>
                      <a:r>
                        <a:rPr lang="en-US" sz="1000" spc="-45" dirty="0">
                          <a:latin typeface="+mn-lt"/>
                          <a:cs typeface="Calibri"/>
                        </a:rPr>
                        <a:t> </a:t>
                      </a:r>
                      <a:r>
                        <a:rPr lang="en-US" sz="1000" dirty="0">
                          <a:latin typeface="+mn-lt"/>
                          <a:cs typeface="Calibri"/>
                        </a:rPr>
                        <a:t>contracts</a:t>
                      </a:r>
                      <a:r>
                        <a:rPr lang="en-US" sz="1000" spc="-20" dirty="0">
                          <a:latin typeface="+mn-lt"/>
                          <a:cs typeface="Calibri"/>
                        </a:rPr>
                        <a:t> </a:t>
                      </a:r>
                      <a:r>
                        <a:rPr lang="en-US" sz="1000" dirty="0">
                          <a:latin typeface="+mn-lt"/>
                          <a:cs typeface="Calibri"/>
                        </a:rPr>
                        <a:t>with</a:t>
                      </a:r>
                      <a:r>
                        <a:rPr lang="en-US" sz="1000" spc="-20" dirty="0">
                          <a:latin typeface="+mn-lt"/>
                          <a:cs typeface="Calibri"/>
                        </a:rPr>
                        <a:t> </a:t>
                      </a:r>
                      <a:r>
                        <a:rPr lang="en-US" sz="1000" dirty="0">
                          <a:latin typeface="+mn-lt"/>
                          <a:cs typeface="Calibri"/>
                        </a:rPr>
                        <a:t>multiple</a:t>
                      </a:r>
                      <a:r>
                        <a:rPr lang="en-US" sz="1000" spc="-40" dirty="0">
                          <a:latin typeface="+mn-lt"/>
                          <a:cs typeface="Calibri"/>
                        </a:rPr>
                        <a:t> </a:t>
                      </a:r>
                      <a:r>
                        <a:rPr lang="en-US" sz="1000" dirty="0">
                          <a:latin typeface="+mn-lt"/>
                          <a:cs typeface="Calibri"/>
                        </a:rPr>
                        <a:t>vendors</a:t>
                      </a:r>
                      <a:r>
                        <a:rPr lang="en-US" sz="1000" spc="-20" dirty="0">
                          <a:latin typeface="+mn-lt"/>
                          <a:cs typeface="Calibri"/>
                        </a:rPr>
                        <a:t> </a:t>
                      </a:r>
                      <a:r>
                        <a:rPr lang="en-US" sz="1000" dirty="0">
                          <a:latin typeface="+mn-lt"/>
                          <a:cs typeface="Calibri"/>
                        </a:rPr>
                        <a:t>for</a:t>
                      </a:r>
                      <a:r>
                        <a:rPr lang="en-US" sz="1000" spc="-30" dirty="0">
                          <a:latin typeface="+mn-lt"/>
                          <a:cs typeface="Calibri"/>
                        </a:rPr>
                        <a:t> </a:t>
                      </a:r>
                      <a:r>
                        <a:rPr lang="en-US" sz="1000" spc="-25" dirty="0">
                          <a:latin typeface="+mn-lt"/>
                          <a:cs typeface="Calibri"/>
                        </a:rPr>
                        <a:t>the </a:t>
                      </a:r>
                      <a:r>
                        <a:rPr lang="en-US" sz="1000" dirty="0">
                          <a:latin typeface="+mn-lt"/>
                          <a:cs typeface="Calibri"/>
                        </a:rPr>
                        <a:t>same/similar</a:t>
                      </a:r>
                      <a:r>
                        <a:rPr lang="en-US" sz="1000" spc="-10" dirty="0">
                          <a:latin typeface="+mn-lt"/>
                          <a:cs typeface="Calibri"/>
                        </a:rPr>
                        <a:t> </a:t>
                      </a:r>
                      <a:r>
                        <a:rPr lang="en-US" sz="1000" dirty="0">
                          <a:latin typeface="+mn-lt"/>
                          <a:cs typeface="Calibri"/>
                        </a:rPr>
                        <a:t>services</a:t>
                      </a:r>
                      <a:r>
                        <a:rPr lang="en-US" sz="1000" spc="5" dirty="0">
                          <a:latin typeface="+mn-lt"/>
                          <a:cs typeface="Calibri"/>
                        </a:rPr>
                        <a:t> </a:t>
                      </a:r>
                      <a:r>
                        <a:rPr lang="en-US" sz="1000" dirty="0">
                          <a:latin typeface="+mn-lt"/>
                          <a:cs typeface="Calibri"/>
                        </a:rPr>
                        <a:t>in</a:t>
                      </a:r>
                      <a:r>
                        <a:rPr lang="en-US" sz="1000" spc="-10" dirty="0">
                          <a:latin typeface="+mn-lt"/>
                          <a:cs typeface="Calibri"/>
                        </a:rPr>
                        <a:t> </a:t>
                      </a:r>
                      <a:r>
                        <a:rPr lang="en-US" sz="1000" dirty="0">
                          <a:latin typeface="+mn-lt"/>
                          <a:cs typeface="Calibri"/>
                        </a:rPr>
                        <a:t>one</a:t>
                      </a:r>
                      <a:r>
                        <a:rPr lang="en-US" sz="1000" spc="-15" dirty="0">
                          <a:latin typeface="+mn-lt"/>
                          <a:cs typeface="Calibri"/>
                        </a:rPr>
                        <a:t> </a:t>
                      </a:r>
                      <a:r>
                        <a:rPr lang="en-US" sz="1000" dirty="0">
                          <a:latin typeface="+mn-lt"/>
                          <a:cs typeface="Calibri"/>
                        </a:rPr>
                        <a:t>or</a:t>
                      </a:r>
                      <a:r>
                        <a:rPr lang="en-US" sz="1000" spc="-15" dirty="0">
                          <a:latin typeface="+mn-lt"/>
                          <a:cs typeface="Calibri"/>
                        </a:rPr>
                        <a:t> </a:t>
                      </a:r>
                      <a:r>
                        <a:rPr lang="en-US" sz="1000" dirty="0">
                          <a:latin typeface="+mn-lt"/>
                          <a:cs typeface="Calibri"/>
                        </a:rPr>
                        <a:t>more </a:t>
                      </a:r>
                      <a:r>
                        <a:rPr lang="en-US" sz="1000" spc="-10" dirty="0">
                          <a:latin typeface="+mn-lt"/>
                          <a:cs typeface="Calibri"/>
                        </a:rPr>
                        <a:t>campus </a:t>
                      </a:r>
                      <a:r>
                        <a:rPr lang="en-US" sz="1000" dirty="0">
                          <a:latin typeface="+mn-lt"/>
                          <a:cs typeface="Calibri"/>
                        </a:rPr>
                        <a:t>departments</a:t>
                      </a:r>
                      <a:r>
                        <a:rPr lang="en-US" sz="1000" spc="-20" dirty="0">
                          <a:latin typeface="+mn-lt"/>
                          <a:cs typeface="Calibri"/>
                        </a:rPr>
                        <a:t> </a:t>
                      </a:r>
                      <a:r>
                        <a:rPr lang="en-US" sz="1000" dirty="0">
                          <a:latin typeface="+mn-lt"/>
                          <a:cs typeface="Calibri"/>
                        </a:rPr>
                        <a:t>obtained</a:t>
                      </a:r>
                      <a:r>
                        <a:rPr lang="en-US" sz="1000" spc="-30" dirty="0">
                          <a:latin typeface="+mn-lt"/>
                          <a:cs typeface="Calibri"/>
                        </a:rPr>
                        <a:t> </a:t>
                      </a:r>
                      <a:r>
                        <a:rPr lang="en-US" sz="1000" dirty="0">
                          <a:latin typeface="+mn-lt"/>
                          <a:cs typeface="Calibri"/>
                        </a:rPr>
                        <a:t>by</a:t>
                      </a:r>
                      <a:r>
                        <a:rPr lang="en-US" sz="1000" spc="-15" dirty="0">
                          <a:latin typeface="+mn-lt"/>
                          <a:cs typeface="Calibri"/>
                        </a:rPr>
                        <a:t> </a:t>
                      </a:r>
                      <a:r>
                        <a:rPr lang="en-US" sz="1000" dirty="0">
                          <a:latin typeface="+mn-lt"/>
                          <a:cs typeface="Calibri"/>
                        </a:rPr>
                        <a:t>the</a:t>
                      </a:r>
                      <a:r>
                        <a:rPr lang="en-US" sz="1000" spc="-10" dirty="0">
                          <a:latin typeface="+mn-lt"/>
                          <a:cs typeface="Calibri"/>
                        </a:rPr>
                        <a:t> </a:t>
                      </a:r>
                      <a:r>
                        <a:rPr lang="en-US" sz="1000" dirty="0">
                          <a:latin typeface="+mn-lt"/>
                          <a:cs typeface="Calibri"/>
                        </a:rPr>
                        <a:t>same</a:t>
                      </a:r>
                      <a:r>
                        <a:rPr lang="en-US" sz="1000" spc="30" dirty="0">
                          <a:latin typeface="+mn-lt"/>
                          <a:cs typeface="Calibri"/>
                        </a:rPr>
                        <a:t> </a:t>
                      </a:r>
                      <a:r>
                        <a:rPr lang="en-US" sz="1000" spc="-10" dirty="0">
                          <a:latin typeface="+mn-lt"/>
                          <a:cs typeface="Calibri"/>
                        </a:rPr>
                        <a:t>procurement</a:t>
                      </a:r>
                      <a:r>
                        <a:rPr lang="en-US" sz="1000" spc="-30" dirty="0">
                          <a:latin typeface="+mn-lt"/>
                          <a:cs typeface="Calibri"/>
                        </a:rPr>
                        <a:t> </a:t>
                      </a:r>
                      <a:r>
                        <a:rPr lang="en-US" sz="1000" spc="-10" dirty="0">
                          <a:latin typeface="+mn-lt"/>
                          <a:cs typeface="Calibri"/>
                        </a:rPr>
                        <a:t>(such</a:t>
                      </a:r>
                      <a:r>
                        <a:rPr lang="en-US" sz="1000" spc="500" dirty="0">
                          <a:latin typeface="+mn-lt"/>
                          <a:cs typeface="Calibri"/>
                        </a:rPr>
                        <a:t> </a:t>
                      </a:r>
                      <a:r>
                        <a:rPr lang="en-US" sz="1000" dirty="0">
                          <a:latin typeface="+mn-lt"/>
                          <a:cs typeface="Calibri"/>
                        </a:rPr>
                        <a:t>as</a:t>
                      </a:r>
                      <a:r>
                        <a:rPr lang="en-US" sz="1000" spc="-15" dirty="0">
                          <a:latin typeface="+mn-lt"/>
                          <a:cs typeface="Calibri"/>
                        </a:rPr>
                        <a:t> </a:t>
                      </a:r>
                      <a:r>
                        <a:rPr lang="en-US" sz="1000" dirty="0">
                          <a:latin typeface="+mn-lt"/>
                          <a:cs typeface="Calibri"/>
                        </a:rPr>
                        <a:t>same single</a:t>
                      </a:r>
                      <a:r>
                        <a:rPr lang="en-US" sz="1000" spc="-25" dirty="0">
                          <a:latin typeface="+mn-lt"/>
                          <a:cs typeface="Calibri"/>
                        </a:rPr>
                        <a:t> </a:t>
                      </a:r>
                      <a:r>
                        <a:rPr lang="en-US" sz="1000" dirty="0">
                          <a:latin typeface="+mn-lt"/>
                          <a:cs typeface="Calibri"/>
                        </a:rPr>
                        <a:t>RFP/RFQ),</a:t>
                      </a:r>
                      <a:r>
                        <a:rPr lang="en-US" sz="1000" spc="265" dirty="0">
                          <a:latin typeface="+mn-lt"/>
                          <a:cs typeface="Calibri"/>
                        </a:rPr>
                        <a:t> </a:t>
                      </a:r>
                      <a:r>
                        <a:rPr lang="en-US" sz="1000" dirty="0">
                          <a:latin typeface="+mn-lt"/>
                          <a:cs typeface="Calibri"/>
                        </a:rPr>
                        <a:t>where:</a:t>
                      </a:r>
                      <a:r>
                        <a:rPr lang="en-US" sz="1000" spc="245" dirty="0">
                          <a:latin typeface="+mn-lt"/>
                          <a:cs typeface="Calibri"/>
                        </a:rPr>
                        <a:t> </a:t>
                      </a:r>
                      <a:r>
                        <a:rPr lang="en-US" sz="1000" dirty="0">
                          <a:latin typeface="+mn-lt"/>
                          <a:cs typeface="Calibri"/>
                        </a:rPr>
                        <a:t>1)</a:t>
                      </a:r>
                      <a:r>
                        <a:rPr lang="en-US" sz="1000" spc="-15" dirty="0">
                          <a:latin typeface="+mn-lt"/>
                          <a:cs typeface="Calibri"/>
                        </a:rPr>
                        <a:t> </a:t>
                      </a:r>
                      <a:r>
                        <a:rPr lang="en-US" sz="1000" dirty="0">
                          <a:latin typeface="+mn-lt"/>
                          <a:cs typeface="Calibri"/>
                        </a:rPr>
                        <a:t>the</a:t>
                      </a:r>
                      <a:r>
                        <a:rPr lang="en-US" sz="1000" spc="-30" dirty="0">
                          <a:latin typeface="+mn-lt"/>
                          <a:cs typeface="Calibri"/>
                        </a:rPr>
                        <a:t> </a:t>
                      </a:r>
                      <a:r>
                        <a:rPr lang="en-US" sz="1000" dirty="0">
                          <a:latin typeface="+mn-lt"/>
                          <a:cs typeface="Calibri"/>
                        </a:rPr>
                        <a:t>total</a:t>
                      </a:r>
                      <a:r>
                        <a:rPr lang="en-US" sz="1000" spc="-25" dirty="0">
                          <a:latin typeface="+mn-lt"/>
                          <a:cs typeface="Calibri"/>
                        </a:rPr>
                        <a:t> </a:t>
                      </a:r>
                      <a:r>
                        <a:rPr lang="en-US" sz="1000" dirty="0">
                          <a:latin typeface="+mn-lt"/>
                          <a:cs typeface="Calibri"/>
                        </a:rPr>
                        <a:t>cost</a:t>
                      </a:r>
                      <a:r>
                        <a:rPr lang="en-US" sz="1000" spc="5" dirty="0">
                          <a:latin typeface="+mn-lt"/>
                          <a:cs typeface="Calibri"/>
                        </a:rPr>
                        <a:t> </a:t>
                      </a:r>
                      <a:r>
                        <a:rPr lang="en-US" sz="1000" dirty="0">
                          <a:latin typeface="+mn-lt"/>
                          <a:cs typeface="Calibri"/>
                        </a:rPr>
                        <a:t>of</a:t>
                      </a:r>
                      <a:r>
                        <a:rPr lang="en-US" sz="1000" spc="-15" dirty="0">
                          <a:latin typeface="+mn-lt"/>
                          <a:cs typeface="Calibri"/>
                        </a:rPr>
                        <a:t> </a:t>
                      </a:r>
                      <a:r>
                        <a:rPr lang="en-US" sz="1000" spc="-25" dirty="0">
                          <a:latin typeface="+mn-lt"/>
                          <a:cs typeface="Calibri"/>
                        </a:rPr>
                        <a:t>all </a:t>
                      </a:r>
                      <a:r>
                        <a:rPr lang="en-US" sz="1000" dirty="0">
                          <a:latin typeface="+mn-lt"/>
                          <a:cs typeface="Calibri"/>
                        </a:rPr>
                        <a:t>contracts</a:t>
                      </a:r>
                      <a:r>
                        <a:rPr lang="en-US" sz="1000" spc="-30" dirty="0">
                          <a:latin typeface="+mn-lt"/>
                          <a:cs typeface="Calibri"/>
                        </a:rPr>
                        <a:t> </a:t>
                      </a:r>
                      <a:r>
                        <a:rPr lang="en-US" sz="1000" dirty="0">
                          <a:latin typeface="+mn-lt"/>
                          <a:cs typeface="Calibri"/>
                        </a:rPr>
                        <a:t>expected</a:t>
                      </a:r>
                      <a:r>
                        <a:rPr lang="en-US" sz="1000" spc="-20" dirty="0">
                          <a:latin typeface="+mn-lt"/>
                          <a:cs typeface="Calibri"/>
                        </a:rPr>
                        <a:t> </a:t>
                      </a:r>
                      <a:r>
                        <a:rPr lang="en-US" sz="1000" dirty="0">
                          <a:latin typeface="+mn-lt"/>
                          <a:cs typeface="Calibri"/>
                        </a:rPr>
                        <a:t>to</a:t>
                      </a:r>
                      <a:r>
                        <a:rPr lang="en-US" sz="1000" spc="-20" dirty="0">
                          <a:latin typeface="+mn-lt"/>
                          <a:cs typeface="Calibri"/>
                        </a:rPr>
                        <a:t> </a:t>
                      </a:r>
                      <a:r>
                        <a:rPr lang="en-US" sz="1000" dirty="0">
                          <a:latin typeface="+mn-lt"/>
                          <a:cs typeface="Calibri"/>
                        </a:rPr>
                        <a:t>result</a:t>
                      </a:r>
                      <a:r>
                        <a:rPr lang="en-US" sz="1000" spc="-35" dirty="0">
                          <a:latin typeface="+mn-lt"/>
                          <a:cs typeface="Calibri"/>
                        </a:rPr>
                        <a:t> </a:t>
                      </a:r>
                      <a:r>
                        <a:rPr lang="en-US" sz="1000" dirty="0">
                          <a:latin typeface="+mn-lt"/>
                          <a:cs typeface="Calibri"/>
                        </a:rPr>
                        <a:t>from</a:t>
                      </a:r>
                      <a:r>
                        <a:rPr lang="en-US" sz="1000" spc="-25" dirty="0">
                          <a:latin typeface="+mn-lt"/>
                          <a:cs typeface="Calibri"/>
                        </a:rPr>
                        <a:t> </a:t>
                      </a:r>
                      <a:r>
                        <a:rPr lang="en-US" sz="1000" dirty="0">
                          <a:latin typeface="+mn-lt"/>
                          <a:cs typeface="Calibri"/>
                        </a:rPr>
                        <a:t>the</a:t>
                      </a:r>
                      <a:r>
                        <a:rPr lang="en-US" sz="1000" spc="-35" dirty="0">
                          <a:latin typeface="+mn-lt"/>
                          <a:cs typeface="Calibri"/>
                        </a:rPr>
                        <a:t> </a:t>
                      </a:r>
                      <a:r>
                        <a:rPr lang="en-US" sz="1000" dirty="0">
                          <a:latin typeface="+mn-lt"/>
                          <a:cs typeface="Calibri"/>
                        </a:rPr>
                        <a:t>same </a:t>
                      </a:r>
                      <a:r>
                        <a:rPr lang="en-US" sz="1000" spc="-10" dirty="0">
                          <a:latin typeface="+mn-lt"/>
                          <a:cs typeface="Calibri"/>
                        </a:rPr>
                        <a:t>procurement </a:t>
                      </a:r>
                      <a:r>
                        <a:rPr lang="en-US" sz="1000" dirty="0">
                          <a:latin typeface="+mn-lt"/>
                          <a:cs typeface="Calibri"/>
                        </a:rPr>
                        <a:t>is</a:t>
                      </a:r>
                      <a:r>
                        <a:rPr lang="en-US" sz="1000" spc="-15" dirty="0">
                          <a:latin typeface="+mn-lt"/>
                          <a:cs typeface="Calibri"/>
                        </a:rPr>
                        <a:t> </a:t>
                      </a:r>
                      <a:r>
                        <a:rPr lang="en-US" sz="1000" dirty="0">
                          <a:latin typeface="+mn-lt"/>
                          <a:cs typeface="Calibri"/>
                        </a:rPr>
                        <a:t>expected</a:t>
                      </a:r>
                      <a:r>
                        <a:rPr lang="en-US" sz="1000" spc="-15" dirty="0">
                          <a:latin typeface="+mn-lt"/>
                          <a:cs typeface="Calibri"/>
                        </a:rPr>
                        <a:t> </a:t>
                      </a:r>
                      <a:r>
                        <a:rPr lang="en-US" sz="1000" dirty="0">
                          <a:latin typeface="+mn-lt"/>
                          <a:cs typeface="Calibri"/>
                        </a:rPr>
                        <a:t>to</a:t>
                      </a:r>
                      <a:r>
                        <a:rPr lang="en-US" sz="1000" spc="-15" dirty="0">
                          <a:latin typeface="+mn-lt"/>
                          <a:cs typeface="Calibri"/>
                        </a:rPr>
                        <a:t> </a:t>
                      </a:r>
                      <a:r>
                        <a:rPr lang="en-US" sz="1000" dirty="0">
                          <a:latin typeface="+mn-lt"/>
                          <a:cs typeface="Calibri"/>
                        </a:rPr>
                        <a:t>exceed</a:t>
                      </a:r>
                      <a:r>
                        <a:rPr lang="en-US" sz="1000" spc="-10" dirty="0">
                          <a:latin typeface="+mn-lt"/>
                          <a:cs typeface="Calibri"/>
                        </a:rPr>
                        <a:t> </a:t>
                      </a:r>
                      <a:r>
                        <a:rPr lang="en-US" sz="1000" dirty="0">
                          <a:latin typeface="+mn-lt"/>
                          <a:cs typeface="Calibri"/>
                        </a:rPr>
                        <a:t>$1M;</a:t>
                      </a:r>
                      <a:r>
                        <a:rPr lang="en-US" sz="1000" spc="-15" dirty="0">
                          <a:latin typeface="+mn-lt"/>
                          <a:cs typeface="Calibri"/>
                        </a:rPr>
                        <a:t> </a:t>
                      </a:r>
                      <a:r>
                        <a:rPr lang="en-US" sz="1000" dirty="0">
                          <a:latin typeface="+mn-lt"/>
                          <a:cs typeface="Calibri"/>
                        </a:rPr>
                        <a:t>2)</a:t>
                      </a:r>
                      <a:r>
                        <a:rPr lang="en-US" sz="1000" spc="-5" dirty="0">
                          <a:latin typeface="+mn-lt"/>
                          <a:cs typeface="Calibri"/>
                        </a:rPr>
                        <a:t> </a:t>
                      </a:r>
                      <a:r>
                        <a:rPr lang="en-US" sz="1000" dirty="0">
                          <a:latin typeface="+mn-lt"/>
                          <a:cs typeface="Calibri"/>
                        </a:rPr>
                        <a:t>the</a:t>
                      </a:r>
                      <a:r>
                        <a:rPr lang="en-US" sz="1000" spc="-30" dirty="0">
                          <a:latin typeface="+mn-lt"/>
                          <a:cs typeface="Calibri"/>
                        </a:rPr>
                        <a:t> </a:t>
                      </a:r>
                      <a:r>
                        <a:rPr lang="en-US" sz="1000" dirty="0">
                          <a:latin typeface="+mn-lt"/>
                          <a:cs typeface="Calibri"/>
                        </a:rPr>
                        <a:t>cost</a:t>
                      </a:r>
                      <a:r>
                        <a:rPr lang="en-US" sz="1000" spc="10" dirty="0">
                          <a:latin typeface="+mn-lt"/>
                          <a:cs typeface="Calibri"/>
                        </a:rPr>
                        <a:t> </a:t>
                      </a:r>
                      <a:r>
                        <a:rPr lang="en-US" sz="1000" dirty="0">
                          <a:latin typeface="+mn-lt"/>
                          <a:cs typeface="Calibri"/>
                        </a:rPr>
                        <a:t>of</a:t>
                      </a:r>
                      <a:r>
                        <a:rPr lang="en-US" sz="1000" spc="-20" dirty="0">
                          <a:latin typeface="+mn-lt"/>
                          <a:cs typeface="Calibri"/>
                        </a:rPr>
                        <a:t> </a:t>
                      </a:r>
                      <a:r>
                        <a:rPr lang="en-US" sz="1000" dirty="0">
                          <a:latin typeface="+mn-lt"/>
                          <a:cs typeface="Calibri"/>
                        </a:rPr>
                        <a:t>at</a:t>
                      </a:r>
                      <a:r>
                        <a:rPr lang="en-US" sz="1000" spc="-15" dirty="0">
                          <a:latin typeface="+mn-lt"/>
                          <a:cs typeface="Calibri"/>
                        </a:rPr>
                        <a:t> </a:t>
                      </a:r>
                      <a:r>
                        <a:rPr lang="en-US" sz="1000" dirty="0">
                          <a:latin typeface="+mn-lt"/>
                          <a:cs typeface="Calibri"/>
                        </a:rPr>
                        <a:t>least </a:t>
                      </a:r>
                      <a:r>
                        <a:rPr lang="en-US" sz="1000" spc="-25" dirty="0">
                          <a:latin typeface="+mn-lt"/>
                          <a:cs typeface="Calibri"/>
                        </a:rPr>
                        <a:t>one </a:t>
                      </a:r>
                      <a:r>
                        <a:rPr lang="en-US" sz="1000" dirty="0">
                          <a:latin typeface="+mn-lt"/>
                          <a:cs typeface="Calibri"/>
                        </a:rPr>
                        <a:t>contract</a:t>
                      </a:r>
                      <a:r>
                        <a:rPr lang="en-US" sz="1000" spc="-15" dirty="0">
                          <a:latin typeface="+mn-lt"/>
                          <a:cs typeface="Calibri"/>
                        </a:rPr>
                        <a:t> </a:t>
                      </a:r>
                      <a:r>
                        <a:rPr lang="en-US" sz="1000" dirty="0">
                          <a:latin typeface="+mn-lt"/>
                          <a:cs typeface="Calibri"/>
                        </a:rPr>
                        <a:t>expected</a:t>
                      </a:r>
                      <a:r>
                        <a:rPr lang="en-US" sz="1000" spc="-20" dirty="0">
                          <a:latin typeface="+mn-lt"/>
                          <a:cs typeface="Calibri"/>
                        </a:rPr>
                        <a:t> </a:t>
                      </a:r>
                      <a:r>
                        <a:rPr lang="en-US" sz="1000" dirty="0">
                          <a:latin typeface="+mn-lt"/>
                          <a:cs typeface="Calibri"/>
                        </a:rPr>
                        <a:t>to</a:t>
                      </a:r>
                      <a:r>
                        <a:rPr lang="en-US" sz="1000" spc="-15" dirty="0">
                          <a:latin typeface="+mn-lt"/>
                          <a:cs typeface="Calibri"/>
                        </a:rPr>
                        <a:t> </a:t>
                      </a:r>
                      <a:r>
                        <a:rPr lang="en-US" sz="1000" dirty="0">
                          <a:latin typeface="+mn-lt"/>
                          <a:cs typeface="Calibri"/>
                        </a:rPr>
                        <a:t>result</a:t>
                      </a:r>
                      <a:r>
                        <a:rPr lang="en-US" sz="1000" spc="-20" dirty="0">
                          <a:latin typeface="+mn-lt"/>
                          <a:cs typeface="Calibri"/>
                        </a:rPr>
                        <a:t> </a:t>
                      </a:r>
                      <a:r>
                        <a:rPr lang="en-US" sz="1000" dirty="0">
                          <a:latin typeface="+mn-lt"/>
                          <a:cs typeface="Calibri"/>
                        </a:rPr>
                        <a:t>from</a:t>
                      </a:r>
                      <a:r>
                        <a:rPr lang="en-US" sz="1000" spc="-5" dirty="0">
                          <a:latin typeface="+mn-lt"/>
                          <a:cs typeface="Calibri"/>
                        </a:rPr>
                        <a:t> </a:t>
                      </a:r>
                      <a:r>
                        <a:rPr lang="en-US" sz="1000" dirty="0">
                          <a:latin typeface="+mn-lt"/>
                          <a:cs typeface="Calibri"/>
                        </a:rPr>
                        <a:t>the</a:t>
                      </a:r>
                      <a:r>
                        <a:rPr lang="en-US" sz="1000" spc="-25" dirty="0">
                          <a:latin typeface="+mn-lt"/>
                          <a:cs typeface="Calibri"/>
                        </a:rPr>
                        <a:t> </a:t>
                      </a:r>
                      <a:r>
                        <a:rPr lang="en-US" sz="1000" spc="-10" dirty="0">
                          <a:latin typeface="+mn-lt"/>
                          <a:cs typeface="Calibri"/>
                        </a:rPr>
                        <a:t>procurement</a:t>
                      </a:r>
                      <a:r>
                        <a:rPr lang="en-US" sz="1000" spc="-45" dirty="0">
                          <a:latin typeface="+mn-lt"/>
                          <a:cs typeface="Calibri"/>
                        </a:rPr>
                        <a:t> </a:t>
                      </a:r>
                      <a:r>
                        <a:rPr lang="en-US" sz="1000" spc="-25" dirty="0">
                          <a:latin typeface="+mn-lt"/>
                          <a:cs typeface="Calibri"/>
                        </a:rPr>
                        <a:t>is </a:t>
                      </a:r>
                      <a:r>
                        <a:rPr lang="en-US" sz="1000" dirty="0">
                          <a:latin typeface="+mn-lt"/>
                          <a:cs typeface="Calibri"/>
                        </a:rPr>
                        <a:t>expected</a:t>
                      </a:r>
                      <a:r>
                        <a:rPr lang="en-US" sz="1000" spc="-45" dirty="0">
                          <a:latin typeface="+mn-lt"/>
                          <a:cs typeface="Calibri"/>
                        </a:rPr>
                        <a:t> </a:t>
                      </a:r>
                      <a:r>
                        <a:rPr lang="en-US" sz="1000" dirty="0">
                          <a:latin typeface="+mn-lt"/>
                          <a:cs typeface="Calibri"/>
                        </a:rPr>
                        <a:t>to</a:t>
                      </a:r>
                      <a:r>
                        <a:rPr lang="en-US" sz="1000" spc="-20" dirty="0">
                          <a:latin typeface="+mn-lt"/>
                          <a:cs typeface="Calibri"/>
                        </a:rPr>
                        <a:t> </a:t>
                      </a:r>
                      <a:r>
                        <a:rPr lang="en-US" sz="1000" dirty="0">
                          <a:latin typeface="+mn-lt"/>
                          <a:cs typeface="Calibri"/>
                        </a:rPr>
                        <a:t>exceed</a:t>
                      </a:r>
                      <a:r>
                        <a:rPr lang="en-US" sz="1000" spc="-30" dirty="0">
                          <a:latin typeface="+mn-lt"/>
                          <a:cs typeface="Calibri"/>
                        </a:rPr>
                        <a:t> </a:t>
                      </a:r>
                      <a:r>
                        <a:rPr lang="en-US" sz="1000" spc="-20" dirty="0">
                          <a:latin typeface="+mn-lt"/>
                          <a:cs typeface="Calibri"/>
                        </a:rPr>
                        <a:t>$1M.</a:t>
                      </a:r>
                      <a:endParaRPr lang="en-US" sz="1000" dirty="0">
                        <a:latin typeface="+mn-lt"/>
                        <a:cs typeface="Calibri"/>
                      </a:endParaRPr>
                    </a:p>
                    <a:p>
                      <a:pPr marL="90805" marR="350520">
                        <a:lnSpc>
                          <a:spcPct val="100000"/>
                        </a:lnSpc>
                      </a:pPr>
                      <a:r>
                        <a:rPr lang="en-US" sz="1000" dirty="0">
                          <a:latin typeface="+mn-lt"/>
                          <a:cs typeface="Calibri"/>
                        </a:rPr>
                        <a:t>Examples:</a:t>
                      </a:r>
                      <a:r>
                        <a:rPr lang="en-US" sz="1000" spc="245" dirty="0">
                          <a:latin typeface="+mn-lt"/>
                          <a:cs typeface="Calibri"/>
                        </a:rPr>
                        <a:t> </a:t>
                      </a:r>
                      <a:r>
                        <a:rPr lang="en-US" sz="1000" dirty="0">
                          <a:latin typeface="+mn-lt"/>
                          <a:cs typeface="Calibri"/>
                        </a:rPr>
                        <a:t>audit</a:t>
                      </a:r>
                      <a:r>
                        <a:rPr lang="en-US" sz="1000" spc="-45" dirty="0">
                          <a:latin typeface="+mn-lt"/>
                          <a:cs typeface="Calibri"/>
                        </a:rPr>
                        <a:t> </a:t>
                      </a:r>
                      <a:r>
                        <a:rPr lang="en-US" sz="1000" dirty="0">
                          <a:latin typeface="+mn-lt"/>
                          <a:cs typeface="Calibri"/>
                        </a:rPr>
                        <a:t>services,</a:t>
                      </a:r>
                      <a:r>
                        <a:rPr lang="en-US" sz="1000" spc="-5" dirty="0">
                          <a:latin typeface="+mn-lt"/>
                          <a:cs typeface="Calibri"/>
                        </a:rPr>
                        <a:t> </a:t>
                      </a:r>
                      <a:r>
                        <a:rPr lang="en-US" sz="1000" dirty="0">
                          <a:latin typeface="+mn-lt"/>
                          <a:cs typeface="Calibri"/>
                        </a:rPr>
                        <a:t>executive</a:t>
                      </a:r>
                      <a:r>
                        <a:rPr lang="en-US" sz="1000" spc="-20" dirty="0">
                          <a:latin typeface="+mn-lt"/>
                          <a:cs typeface="Calibri"/>
                        </a:rPr>
                        <a:t> </a:t>
                      </a:r>
                      <a:r>
                        <a:rPr lang="en-US" sz="1000" dirty="0">
                          <a:latin typeface="+mn-lt"/>
                          <a:cs typeface="Calibri"/>
                        </a:rPr>
                        <a:t>search</a:t>
                      </a:r>
                      <a:r>
                        <a:rPr lang="en-US" sz="1000" spc="-20" dirty="0">
                          <a:latin typeface="+mn-lt"/>
                          <a:cs typeface="Calibri"/>
                        </a:rPr>
                        <a:t> </a:t>
                      </a:r>
                      <a:r>
                        <a:rPr lang="en-US" sz="1000" dirty="0">
                          <a:latin typeface="+mn-lt"/>
                          <a:cs typeface="Calibri"/>
                        </a:rPr>
                        <a:t>firms,</a:t>
                      </a:r>
                      <a:r>
                        <a:rPr lang="en-US" sz="1000" spc="-25" dirty="0">
                          <a:latin typeface="+mn-lt"/>
                          <a:cs typeface="Calibri"/>
                        </a:rPr>
                        <a:t> job </a:t>
                      </a:r>
                      <a:r>
                        <a:rPr lang="en-US" sz="1000" dirty="0">
                          <a:latin typeface="+mn-lt"/>
                          <a:cs typeface="Calibri"/>
                        </a:rPr>
                        <a:t>order</a:t>
                      </a:r>
                      <a:r>
                        <a:rPr lang="en-US" sz="1000" spc="-40" dirty="0">
                          <a:latin typeface="+mn-lt"/>
                          <a:cs typeface="Calibri"/>
                        </a:rPr>
                        <a:t> </a:t>
                      </a:r>
                      <a:r>
                        <a:rPr lang="en-US" sz="1000" dirty="0">
                          <a:latin typeface="+mn-lt"/>
                          <a:cs typeface="Calibri"/>
                        </a:rPr>
                        <a:t>contracts</a:t>
                      </a:r>
                      <a:r>
                        <a:rPr lang="en-US" sz="1000" spc="-10" dirty="0">
                          <a:latin typeface="+mn-lt"/>
                          <a:cs typeface="Calibri"/>
                        </a:rPr>
                        <a:t> </a:t>
                      </a:r>
                      <a:r>
                        <a:rPr lang="en-US" sz="1000" dirty="0">
                          <a:latin typeface="+mn-lt"/>
                          <a:cs typeface="Calibri"/>
                        </a:rPr>
                        <a:t>obtained</a:t>
                      </a:r>
                      <a:r>
                        <a:rPr lang="en-US" sz="1000" spc="-45" dirty="0">
                          <a:latin typeface="+mn-lt"/>
                          <a:cs typeface="Calibri"/>
                        </a:rPr>
                        <a:t> </a:t>
                      </a:r>
                      <a:r>
                        <a:rPr lang="en-US" sz="1000" dirty="0">
                          <a:latin typeface="+mn-lt"/>
                          <a:cs typeface="Calibri"/>
                        </a:rPr>
                        <a:t>by</a:t>
                      </a:r>
                      <a:r>
                        <a:rPr lang="en-US" sz="1000" spc="-35" dirty="0">
                          <a:latin typeface="+mn-lt"/>
                          <a:cs typeface="Calibri"/>
                        </a:rPr>
                        <a:t> </a:t>
                      </a:r>
                      <a:r>
                        <a:rPr lang="en-US" sz="1000" dirty="0">
                          <a:latin typeface="+mn-lt"/>
                          <a:cs typeface="Calibri"/>
                        </a:rPr>
                        <a:t>the</a:t>
                      </a:r>
                      <a:r>
                        <a:rPr lang="en-US" sz="1000" spc="-30" dirty="0">
                          <a:latin typeface="+mn-lt"/>
                          <a:cs typeface="Calibri"/>
                        </a:rPr>
                        <a:t> </a:t>
                      </a:r>
                      <a:r>
                        <a:rPr lang="en-US" sz="1000" dirty="0">
                          <a:latin typeface="+mn-lt"/>
                          <a:cs typeface="Calibri"/>
                        </a:rPr>
                        <a:t>same</a:t>
                      </a:r>
                      <a:r>
                        <a:rPr lang="en-US" sz="1000" spc="10" dirty="0">
                          <a:latin typeface="+mn-lt"/>
                          <a:cs typeface="Calibri"/>
                        </a:rPr>
                        <a:t> </a:t>
                      </a:r>
                      <a:r>
                        <a:rPr lang="en-US" sz="1000" spc="-10" dirty="0">
                          <a:latin typeface="+mn-lt"/>
                          <a:cs typeface="Calibri"/>
                        </a:rPr>
                        <a:t>procurement </a:t>
                      </a:r>
                      <a:r>
                        <a:rPr lang="en-US" sz="1000" dirty="0">
                          <a:latin typeface="+mn-lt"/>
                          <a:cs typeface="Calibri"/>
                        </a:rPr>
                        <a:t>single</a:t>
                      </a:r>
                      <a:r>
                        <a:rPr lang="en-US" sz="1000" spc="-25" dirty="0">
                          <a:latin typeface="+mn-lt"/>
                          <a:cs typeface="Calibri"/>
                        </a:rPr>
                        <a:t> </a:t>
                      </a:r>
                      <a:r>
                        <a:rPr lang="en-US" sz="1000" spc="-10" dirty="0">
                          <a:latin typeface="+mn-lt"/>
                          <a:cs typeface="Calibri"/>
                        </a:rPr>
                        <a:t>RFP/RFQ.</a:t>
                      </a:r>
                      <a:endParaRPr lang="en-US" sz="1000" dirty="0">
                        <a:latin typeface="+mn-lt"/>
                        <a:cs typeface="Calibri"/>
                      </a:endParaRPr>
                    </a:p>
                    <a:p>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algn="ctr"/>
                      <a:r>
                        <a:rPr lang="en-US" sz="1000" dirty="0">
                          <a:latin typeface="+mn-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latin typeface="+mn-lt"/>
                          <a:cs typeface="Calibri"/>
                        </a:rPr>
                        <a:t>Prior</a:t>
                      </a:r>
                      <a:r>
                        <a:rPr lang="en-US" sz="1000" spc="-15" dirty="0">
                          <a:latin typeface="+mn-lt"/>
                          <a:cs typeface="Calibri"/>
                        </a:rPr>
                        <a:t> </a:t>
                      </a:r>
                      <a:r>
                        <a:rPr lang="en-US" sz="1000" dirty="0">
                          <a:latin typeface="+mn-lt"/>
                          <a:cs typeface="Calibri"/>
                        </a:rPr>
                        <a:t>to</a:t>
                      </a:r>
                      <a:r>
                        <a:rPr lang="en-US" sz="1000" spc="-10" dirty="0">
                          <a:latin typeface="+mn-lt"/>
                          <a:cs typeface="Calibri"/>
                        </a:rPr>
                        <a:t> signing contracts.</a:t>
                      </a:r>
                      <a:endParaRPr lang="en-US" sz="1000" dirty="0">
                        <a:latin typeface="+mn-lt"/>
                        <a:cs typeface="Calibri"/>
                      </a:endParaRPr>
                    </a:p>
                    <a:p>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83185" indent="0" algn="l">
                        <a:lnSpc>
                          <a:spcPct val="100000"/>
                        </a:lnSpc>
                        <a:spcBef>
                          <a:spcPts val="285"/>
                        </a:spcBef>
                      </a:pPr>
                      <a:r>
                        <a:rPr lang="en-US" sz="1000" spc="0" dirty="0">
                          <a:latin typeface="+mn-lt"/>
                          <a:cs typeface="Calibri"/>
                        </a:rPr>
                        <a:t>Total number of expected vendors, and total expected revenue or expense for the life of the agreement  including  all  possible extensions contemplated in the text of the contract.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000" dirty="0">
                          <a:latin typeface="+mn-lt"/>
                          <a:cs typeface="Calibri"/>
                        </a:rPr>
                        <a:t>§TEC 51.9337.f; BOR Policy §55.01.1.c., §55.01.1.f., §55.01.1.g., §55.01.1.h. </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3463513838"/>
                  </a:ext>
                </a:extLst>
              </a:tr>
              <a:tr h="2003730">
                <a:tc>
                  <a:txBody>
                    <a:bodyPr/>
                    <a:lstStyle/>
                    <a:p>
                      <a:pPr marL="91440" marR="151765">
                        <a:lnSpc>
                          <a:spcPct val="100000"/>
                        </a:lnSpc>
                        <a:spcBef>
                          <a:spcPts val="290"/>
                        </a:spcBef>
                      </a:pPr>
                      <a:r>
                        <a:rPr lang="en-US" sz="1000" dirty="0">
                          <a:latin typeface="+mn-lt"/>
                          <a:cs typeface="Calibri"/>
                        </a:rPr>
                        <a:t>Changes</a:t>
                      </a:r>
                      <a:r>
                        <a:rPr lang="en-US" sz="1000" spc="-35" dirty="0">
                          <a:latin typeface="+mn-lt"/>
                          <a:cs typeface="Calibri"/>
                        </a:rPr>
                        <a:t> </a:t>
                      </a:r>
                      <a:r>
                        <a:rPr lang="en-US" sz="1000" dirty="0">
                          <a:latin typeface="+mn-lt"/>
                          <a:cs typeface="Calibri"/>
                        </a:rPr>
                        <a:t>to</a:t>
                      </a:r>
                      <a:r>
                        <a:rPr lang="en-US" sz="1000" spc="-20" dirty="0">
                          <a:latin typeface="+mn-lt"/>
                          <a:cs typeface="Calibri"/>
                        </a:rPr>
                        <a:t> </a:t>
                      </a:r>
                      <a:r>
                        <a:rPr lang="en-US" sz="1000" dirty="0">
                          <a:latin typeface="+mn-lt"/>
                          <a:cs typeface="Calibri"/>
                        </a:rPr>
                        <a:t>the</a:t>
                      </a:r>
                      <a:r>
                        <a:rPr lang="en-US" sz="1000" spc="-15" dirty="0">
                          <a:latin typeface="+mn-lt"/>
                          <a:cs typeface="Calibri"/>
                        </a:rPr>
                        <a:t> </a:t>
                      </a:r>
                      <a:r>
                        <a:rPr lang="en-US" sz="1000" dirty="0">
                          <a:latin typeface="+mn-lt"/>
                          <a:cs typeface="Calibri"/>
                        </a:rPr>
                        <a:t>schedule</a:t>
                      </a:r>
                      <a:r>
                        <a:rPr lang="en-US" sz="1000" spc="-25" dirty="0">
                          <a:latin typeface="+mn-lt"/>
                          <a:cs typeface="Calibri"/>
                        </a:rPr>
                        <a:t> </a:t>
                      </a:r>
                      <a:r>
                        <a:rPr lang="en-US" sz="1000" dirty="0">
                          <a:latin typeface="+mn-lt"/>
                          <a:cs typeface="Calibri"/>
                        </a:rPr>
                        <a:t>of</a:t>
                      </a:r>
                      <a:r>
                        <a:rPr lang="en-US" sz="1000" spc="-20" dirty="0">
                          <a:latin typeface="+mn-lt"/>
                          <a:cs typeface="Calibri"/>
                        </a:rPr>
                        <a:t> </a:t>
                      </a:r>
                      <a:r>
                        <a:rPr lang="en-US" sz="1000" dirty="0">
                          <a:latin typeface="+mn-lt"/>
                          <a:cs typeface="Calibri"/>
                        </a:rPr>
                        <a:t>costs</a:t>
                      </a:r>
                      <a:r>
                        <a:rPr lang="en-US" sz="1000" spc="-50" dirty="0">
                          <a:latin typeface="+mn-lt"/>
                          <a:cs typeface="Calibri"/>
                        </a:rPr>
                        <a:t> </a:t>
                      </a:r>
                      <a:r>
                        <a:rPr lang="en-US" sz="1000" dirty="0">
                          <a:latin typeface="+mn-lt"/>
                          <a:cs typeface="Calibri"/>
                        </a:rPr>
                        <a:t>in</a:t>
                      </a:r>
                      <a:r>
                        <a:rPr lang="en-US" sz="1000" spc="-10" dirty="0">
                          <a:latin typeface="+mn-lt"/>
                          <a:cs typeface="Calibri"/>
                        </a:rPr>
                        <a:t> </a:t>
                      </a:r>
                      <a:r>
                        <a:rPr lang="en-US" sz="1000" dirty="0">
                          <a:latin typeface="+mn-lt"/>
                          <a:cs typeface="Calibri"/>
                        </a:rPr>
                        <a:t>a</a:t>
                      </a:r>
                      <a:r>
                        <a:rPr lang="en-US" sz="1000" spc="-5" dirty="0">
                          <a:latin typeface="+mn-lt"/>
                          <a:cs typeface="Calibri"/>
                        </a:rPr>
                        <a:t> </a:t>
                      </a:r>
                      <a:r>
                        <a:rPr lang="en-US" sz="1000" dirty="0">
                          <a:latin typeface="+mn-lt"/>
                          <a:cs typeface="Calibri"/>
                        </a:rPr>
                        <a:t>BOR</a:t>
                      </a:r>
                      <a:r>
                        <a:rPr lang="en-US" sz="1000" spc="-15" dirty="0">
                          <a:latin typeface="+mn-lt"/>
                          <a:cs typeface="Calibri"/>
                        </a:rPr>
                        <a:t> </a:t>
                      </a:r>
                      <a:r>
                        <a:rPr lang="en-US" sz="1000" dirty="0">
                          <a:latin typeface="+mn-lt"/>
                          <a:cs typeface="Calibri"/>
                        </a:rPr>
                        <a:t>approved</a:t>
                      </a:r>
                      <a:r>
                        <a:rPr lang="en-US" sz="1000" spc="-30" dirty="0">
                          <a:latin typeface="+mn-lt"/>
                          <a:cs typeface="Calibri"/>
                        </a:rPr>
                        <a:t> </a:t>
                      </a:r>
                      <a:r>
                        <a:rPr lang="en-US" sz="1000" spc="-10" dirty="0">
                          <a:latin typeface="+mn-lt"/>
                          <a:cs typeface="Calibri"/>
                        </a:rPr>
                        <a:t>contract </a:t>
                      </a:r>
                      <a:r>
                        <a:rPr lang="en-US" sz="1000" dirty="0">
                          <a:latin typeface="+mn-lt"/>
                          <a:cs typeface="Calibri"/>
                        </a:rPr>
                        <a:t>for </a:t>
                      </a:r>
                      <a:r>
                        <a:rPr lang="en-US" sz="1000" spc="-10" dirty="0">
                          <a:latin typeface="+mn-lt"/>
                          <a:cs typeface="Calibri"/>
                        </a:rPr>
                        <a:t>construction,</a:t>
                      </a:r>
                      <a:r>
                        <a:rPr lang="en-US" sz="1000" spc="-30" dirty="0">
                          <a:latin typeface="+mn-lt"/>
                          <a:cs typeface="Calibri"/>
                        </a:rPr>
                        <a:t> </a:t>
                      </a:r>
                      <a:r>
                        <a:rPr lang="en-US" sz="1000" dirty="0">
                          <a:latin typeface="+mn-lt"/>
                          <a:cs typeface="Calibri"/>
                        </a:rPr>
                        <a:t>leases,</a:t>
                      </a:r>
                      <a:r>
                        <a:rPr lang="en-US" sz="1000" spc="-25" dirty="0">
                          <a:latin typeface="+mn-lt"/>
                          <a:cs typeface="Calibri"/>
                        </a:rPr>
                        <a:t> </a:t>
                      </a:r>
                      <a:r>
                        <a:rPr lang="en-US" sz="1000" dirty="0">
                          <a:latin typeface="+mn-lt"/>
                          <a:cs typeface="Calibri"/>
                        </a:rPr>
                        <a:t>equipment,</a:t>
                      </a:r>
                      <a:r>
                        <a:rPr lang="en-US" sz="1000" spc="-25" dirty="0">
                          <a:latin typeface="+mn-lt"/>
                          <a:cs typeface="Calibri"/>
                        </a:rPr>
                        <a:t> </a:t>
                      </a:r>
                      <a:r>
                        <a:rPr lang="en-US" sz="1000" dirty="0">
                          <a:latin typeface="+mn-lt"/>
                          <a:cs typeface="Calibri"/>
                        </a:rPr>
                        <a:t>goods</a:t>
                      </a:r>
                      <a:r>
                        <a:rPr lang="en-US" sz="1000" spc="-25" dirty="0">
                          <a:latin typeface="+mn-lt"/>
                          <a:cs typeface="Calibri"/>
                        </a:rPr>
                        <a:t> </a:t>
                      </a:r>
                      <a:r>
                        <a:rPr lang="en-US" sz="1000" dirty="0">
                          <a:latin typeface="+mn-lt"/>
                          <a:cs typeface="Calibri"/>
                        </a:rPr>
                        <a:t>and/or</a:t>
                      </a:r>
                      <a:r>
                        <a:rPr lang="en-US" sz="1000" spc="-15" dirty="0">
                          <a:latin typeface="+mn-lt"/>
                          <a:cs typeface="Calibri"/>
                        </a:rPr>
                        <a:t> </a:t>
                      </a:r>
                      <a:r>
                        <a:rPr lang="en-US" sz="1000" spc="-10" dirty="0">
                          <a:latin typeface="+mn-lt"/>
                          <a:cs typeface="Calibri"/>
                        </a:rPr>
                        <a:t>services </a:t>
                      </a:r>
                      <a:r>
                        <a:rPr lang="en-US" sz="1000" dirty="0">
                          <a:latin typeface="+mn-lt"/>
                          <a:cs typeface="Calibri"/>
                        </a:rPr>
                        <a:t>expected</a:t>
                      </a:r>
                      <a:r>
                        <a:rPr lang="en-US" sz="1000" spc="-45" dirty="0">
                          <a:latin typeface="+mn-lt"/>
                          <a:cs typeface="Calibri"/>
                        </a:rPr>
                        <a:t> </a:t>
                      </a:r>
                      <a:r>
                        <a:rPr lang="en-US" sz="1000" dirty="0">
                          <a:latin typeface="+mn-lt"/>
                          <a:cs typeface="Calibri"/>
                        </a:rPr>
                        <a:t>to</a:t>
                      </a:r>
                      <a:r>
                        <a:rPr lang="en-US" sz="1000" spc="-25" dirty="0">
                          <a:latin typeface="+mn-lt"/>
                          <a:cs typeface="Calibri"/>
                        </a:rPr>
                        <a:t> </a:t>
                      </a:r>
                      <a:r>
                        <a:rPr lang="en-US" sz="1000" dirty="0">
                          <a:latin typeface="+mn-lt"/>
                          <a:cs typeface="Calibri"/>
                        </a:rPr>
                        <a:t>exceed</a:t>
                      </a:r>
                      <a:r>
                        <a:rPr lang="en-US" sz="1000" spc="-20" dirty="0">
                          <a:latin typeface="+mn-lt"/>
                          <a:cs typeface="Calibri"/>
                        </a:rPr>
                        <a:t> </a:t>
                      </a:r>
                      <a:r>
                        <a:rPr lang="en-US" sz="1000" dirty="0">
                          <a:latin typeface="+mn-lt"/>
                          <a:cs typeface="Calibri"/>
                        </a:rPr>
                        <a:t>$1M</a:t>
                      </a:r>
                      <a:r>
                        <a:rPr lang="en-US" sz="1000" spc="-10" dirty="0">
                          <a:latin typeface="+mn-lt"/>
                          <a:cs typeface="Calibri"/>
                        </a:rPr>
                        <a:t> </a:t>
                      </a:r>
                      <a:r>
                        <a:rPr lang="en-US" sz="1000" dirty="0">
                          <a:latin typeface="+mn-lt"/>
                          <a:cs typeface="Calibri"/>
                        </a:rPr>
                        <a:t>during</a:t>
                      </a:r>
                      <a:r>
                        <a:rPr lang="en-US" sz="1000" spc="-20" dirty="0">
                          <a:latin typeface="+mn-lt"/>
                          <a:cs typeface="Calibri"/>
                        </a:rPr>
                        <a:t> </a:t>
                      </a:r>
                      <a:r>
                        <a:rPr lang="en-US" sz="1000" dirty="0">
                          <a:latin typeface="+mn-lt"/>
                          <a:cs typeface="Calibri"/>
                        </a:rPr>
                        <a:t>the</a:t>
                      </a:r>
                      <a:r>
                        <a:rPr lang="en-US" sz="1000" spc="-15" dirty="0">
                          <a:latin typeface="+mn-lt"/>
                          <a:cs typeface="Calibri"/>
                        </a:rPr>
                        <a:t> </a:t>
                      </a:r>
                      <a:r>
                        <a:rPr lang="en-US" sz="1000" dirty="0">
                          <a:latin typeface="+mn-lt"/>
                          <a:cs typeface="Calibri"/>
                        </a:rPr>
                        <a:t>life</a:t>
                      </a:r>
                      <a:r>
                        <a:rPr lang="en-US" sz="1000" spc="-15" dirty="0">
                          <a:latin typeface="+mn-lt"/>
                          <a:cs typeface="Calibri"/>
                        </a:rPr>
                        <a:t> </a:t>
                      </a:r>
                      <a:r>
                        <a:rPr lang="en-US" sz="1000" dirty="0">
                          <a:latin typeface="+mn-lt"/>
                          <a:cs typeface="Calibri"/>
                        </a:rPr>
                        <a:t>of</a:t>
                      </a:r>
                      <a:r>
                        <a:rPr lang="en-US" sz="1000" spc="-15" dirty="0">
                          <a:latin typeface="+mn-lt"/>
                          <a:cs typeface="Calibri"/>
                        </a:rPr>
                        <a:t> </a:t>
                      </a:r>
                      <a:r>
                        <a:rPr lang="en-US" sz="1000" dirty="0">
                          <a:latin typeface="+mn-lt"/>
                          <a:cs typeface="Calibri"/>
                        </a:rPr>
                        <a:t>the</a:t>
                      </a:r>
                      <a:r>
                        <a:rPr lang="en-US" sz="1000" spc="-15" dirty="0">
                          <a:latin typeface="+mn-lt"/>
                          <a:cs typeface="Calibri"/>
                        </a:rPr>
                        <a:t> </a:t>
                      </a:r>
                      <a:r>
                        <a:rPr lang="en-US" sz="1000" spc="-10" dirty="0">
                          <a:latin typeface="+mn-lt"/>
                          <a:cs typeface="Calibri"/>
                        </a:rPr>
                        <a:t>agreement, </a:t>
                      </a:r>
                      <a:r>
                        <a:rPr lang="en-US" sz="1000" dirty="0">
                          <a:latin typeface="+mn-lt"/>
                          <a:cs typeface="Calibri"/>
                        </a:rPr>
                        <a:t>including</a:t>
                      </a:r>
                      <a:r>
                        <a:rPr lang="en-US" sz="1000" spc="-35" dirty="0">
                          <a:latin typeface="+mn-lt"/>
                          <a:cs typeface="Calibri"/>
                        </a:rPr>
                        <a:t> </a:t>
                      </a:r>
                      <a:r>
                        <a:rPr lang="en-US" sz="1000" dirty="0">
                          <a:latin typeface="+mn-lt"/>
                          <a:cs typeface="Calibri"/>
                        </a:rPr>
                        <a:t>all</a:t>
                      </a:r>
                      <a:r>
                        <a:rPr lang="en-US" sz="1000" spc="-15" dirty="0">
                          <a:latin typeface="+mn-lt"/>
                          <a:cs typeface="Calibri"/>
                        </a:rPr>
                        <a:t> </a:t>
                      </a:r>
                      <a:r>
                        <a:rPr lang="en-US" sz="1000" dirty="0">
                          <a:latin typeface="+mn-lt"/>
                          <a:cs typeface="Calibri"/>
                        </a:rPr>
                        <a:t>possible</a:t>
                      </a:r>
                      <a:r>
                        <a:rPr lang="en-US" sz="1000" spc="-30" dirty="0">
                          <a:latin typeface="+mn-lt"/>
                          <a:cs typeface="Calibri"/>
                        </a:rPr>
                        <a:t> </a:t>
                      </a:r>
                      <a:r>
                        <a:rPr lang="en-US" sz="1000" dirty="0">
                          <a:latin typeface="+mn-lt"/>
                          <a:cs typeface="Calibri"/>
                        </a:rPr>
                        <a:t>extensions</a:t>
                      </a:r>
                      <a:r>
                        <a:rPr lang="en-US" sz="1000" spc="-45" dirty="0">
                          <a:latin typeface="+mn-lt"/>
                          <a:cs typeface="Calibri"/>
                        </a:rPr>
                        <a:t> </a:t>
                      </a:r>
                      <a:r>
                        <a:rPr lang="en-US" sz="1000" spc="-10" dirty="0">
                          <a:latin typeface="+mn-lt"/>
                          <a:cs typeface="Calibri"/>
                        </a:rPr>
                        <a:t>contemplated</a:t>
                      </a:r>
                      <a:r>
                        <a:rPr lang="en-US" sz="1000" spc="-40" dirty="0">
                          <a:latin typeface="+mn-lt"/>
                          <a:cs typeface="Calibri"/>
                        </a:rPr>
                        <a:t> </a:t>
                      </a:r>
                      <a:r>
                        <a:rPr lang="en-US" sz="1000" dirty="0">
                          <a:latin typeface="+mn-lt"/>
                          <a:cs typeface="Calibri"/>
                        </a:rPr>
                        <a:t>in</a:t>
                      </a:r>
                      <a:r>
                        <a:rPr lang="en-US" sz="1000" spc="-15" dirty="0">
                          <a:latin typeface="+mn-lt"/>
                          <a:cs typeface="Calibri"/>
                        </a:rPr>
                        <a:t> </a:t>
                      </a:r>
                      <a:r>
                        <a:rPr lang="en-US" sz="1000" dirty="0">
                          <a:latin typeface="+mn-lt"/>
                          <a:cs typeface="Calibri"/>
                        </a:rPr>
                        <a:t>the</a:t>
                      </a:r>
                      <a:r>
                        <a:rPr lang="en-US" sz="1000" spc="-10" dirty="0">
                          <a:latin typeface="+mn-lt"/>
                          <a:cs typeface="Calibri"/>
                        </a:rPr>
                        <a:t> </a:t>
                      </a:r>
                      <a:r>
                        <a:rPr lang="en-US" sz="1000" dirty="0">
                          <a:latin typeface="+mn-lt"/>
                          <a:cs typeface="Calibri"/>
                        </a:rPr>
                        <a:t>text</a:t>
                      </a:r>
                      <a:r>
                        <a:rPr lang="en-US" sz="1000" spc="-15" dirty="0">
                          <a:latin typeface="+mn-lt"/>
                          <a:cs typeface="Calibri"/>
                        </a:rPr>
                        <a:t> </a:t>
                      </a:r>
                      <a:r>
                        <a:rPr lang="en-US" sz="1000" spc="-25" dirty="0">
                          <a:latin typeface="+mn-lt"/>
                          <a:cs typeface="Calibri"/>
                        </a:rPr>
                        <a:t>of </a:t>
                      </a:r>
                      <a:r>
                        <a:rPr lang="en-US" sz="1000" dirty="0">
                          <a:latin typeface="+mn-lt"/>
                          <a:cs typeface="Calibri"/>
                        </a:rPr>
                        <a:t>the</a:t>
                      </a:r>
                      <a:r>
                        <a:rPr lang="en-US" sz="1000" spc="-20" dirty="0">
                          <a:latin typeface="+mn-lt"/>
                          <a:cs typeface="Calibri"/>
                        </a:rPr>
                        <a:t> </a:t>
                      </a:r>
                      <a:r>
                        <a:rPr lang="en-US" sz="1000" dirty="0">
                          <a:latin typeface="+mn-lt"/>
                          <a:cs typeface="Calibri"/>
                        </a:rPr>
                        <a:t>contract,</a:t>
                      </a:r>
                      <a:r>
                        <a:rPr lang="en-US" sz="1000" spc="-45" dirty="0">
                          <a:latin typeface="+mn-lt"/>
                          <a:cs typeface="Calibri"/>
                        </a:rPr>
                        <a:t> </a:t>
                      </a:r>
                      <a:r>
                        <a:rPr lang="en-US" sz="1000" dirty="0">
                          <a:latin typeface="+mn-lt"/>
                          <a:cs typeface="Calibri"/>
                        </a:rPr>
                        <a:t>but</a:t>
                      </a:r>
                      <a:r>
                        <a:rPr lang="en-US" sz="1000" spc="-15" dirty="0">
                          <a:latin typeface="+mn-lt"/>
                          <a:cs typeface="Calibri"/>
                        </a:rPr>
                        <a:t> </a:t>
                      </a:r>
                      <a:r>
                        <a:rPr lang="en-US" sz="1000" dirty="0">
                          <a:latin typeface="+mn-lt"/>
                          <a:cs typeface="Calibri"/>
                        </a:rPr>
                        <a:t>in</a:t>
                      </a:r>
                      <a:r>
                        <a:rPr lang="en-US" sz="1000" spc="-25" dirty="0">
                          <a:latin typeface="+mn-lt"/>
                          <a:cs typeface="Calibri"/>
                        </a:rPr>
                        <a:t> </a:t>
                      </a:r>
                      <a:r>
                        <a:rPr lang="en-US" sz="1000" dirty="0">
                          <a:latin typeface="+mn-lt"/>
                          <a:cs typeface="Calibri"/>
                        </a:rPr>
                        <a:t>which</a:t>
                      </a:r>
                      <a:r>
                        <a:rPr lang="en-US" sz="1000" spc="-20" dirty="0">
                          <a:latin typeface="+mn-lt"/>
                          <a:cs typeface="Calibri"/>
                        </a:rPr>
                        <a:t> </a:t>
                      </a:r>
                      <a:r>
                        <a:rPr lang="en-US" sz="1000" dirty="0">
                          <a:latin typeface="+mn-lt"/>
                          <a:cs typeface="Calibri"/>
                        </a:rPr>
                        <a:t>the</a:t>
                      </a:r>
                      <a:r>
                        <a:rPr lang="en-US" sz="1000" spc="-20" dirty="0">
                          <a:latin typeface="+mn-lt"/>
                          <a:cs typeface="Calibri"/>
                        </a:rPr>
                        <a:t> </a:t>
                      </a:r>
                      <a:r>
                        <a:rPr lang="en-US" sz="1000" dirty="0">
                          <a:latin typeface="+mn-lt"/>
                          <a:cs typeface="Calibri"/>
                        </a:rPr>
                        <a:t>amount</a:t>
                      </a:r>
                      <a:r>
                        <a:rPr lang="en-US" sz="1000" spc="-55" dirty="0">
                          <a:latin typeface="+mn-lt"/>
                          <a:cs typeface="Calibri"/>
                        </a:rPr>
                        <a:t> </a:t>
                      </a:r>
                      <a:r>
                        <a:rPr lang="en-US" sz="1000" dirty="0">
                          <a:latin typeface="+mn-lt"/>
                          <a:cs typeface="Calibri"/>
                        </a:rPr>
                        <a:t>approved</a:t>
                      </a:r>
                      <a:r>
                        <a:rPr lang="en-US" sz="1000" spc="-30" dirty="0">
                          <a:latin typeface="+mn-lt"/>
                          <a:cs typeface="Calibri"/>
                        </a:rPr>
                        <a:t> </a:t>
                      </a:r>
                      <a:r>
                        <a:rPr lang="en-US" sz="1000" dirty="0">
                          <a:latin typeface="+mn-lt"/>
                          <a:cs typeface="Calibri"/>
                        </a:rPr>
                        <a:t>by</a:t>
                      </a:r>
                      <a:r>
                        <a:rPr lang="en-US" sz="1000" spc="-5" dirty="0">
                          <a:latin typeface="+mn-lt"/>
                          <a:cs typeface="Calibri"/>
                        </a:rPr>
                        <a:t> </a:t>
                      </a:r>
                      <a:r>
                        <a:rPr lang="en-US" sz="1000" dirty="0">
                          <a:latin typeface="+mn-lt"/>
                          <a:cs typeface="Calibri"/>
                        </a:rPr>
                        <a:t>the</a:t>
                      </a:r>
                      <a:r>
                        <a:rPr lang="en-US" sz="1000" spc="-15" dirty="0">
                          <a:latin typeface="+mn-lt"/>
                          <a:cs typeface="Calibri"/>
                        </a:rPr>
                        <a:t> </a:t>
                      </a:r>
                      <a:r>
                        <a:rPr lang="en-US" sz="1000" spc="-10" dirty="0">
                          <a:latin typeface="+mn-lt"/>
                          <a:cs typeface="Calibri"/>
                        </a:rPr>
                        <a:t>Board </a:t>
                      </a:r>
                      <a:r>
                        <a:rPr lang="en-US" sz="1000" dirty="0">
                          <a:latin typeface="+mn-lt"/>
                          <a:cs typeface="Calibri"/>
                        </a:rPr>
                        <a:t>or</a:t>
                      </a:r>
                      <a:r>
                        <a:rPr lang="en-US" sz="1000" spc="-15" dirty="0">
                          <a:latin typeface="+mn-lt"/>
                          <a:cs typeface="Calibri"/>
                        </a:rPr>
                        <a:t> </a:t>
                      </a:r>
                      <a:r>
                        <a:rPr lang="en-US" sz="1000" dirty="0">
                          <a:latin typeface="+mn-lt"/>
                          <a:cs typeface="Calibri"/>
                        </a:rPr>
                        <a:t>the</a:t>
                      </a:r>
                      <a:r>
                        <a:rPr lang="en-US" sz="1000" spc="-15" dirty="0">
                          <a:latin typeface="+mn-lt"/>
                          <a:cs typeface="Calibri"/>
                        </a:rPr>
                        <a:t> </a:t>
                      </a:r>
                      <a:r>
                        <a:rPr lang="en-US" sz="1000" dirty="0">
                          <a:latin typeface="+mn-lt"/>
                          <a:cs typeface="Calibri"/>
                        </a:rPr>
                        <a:t>length</a:t>
                      </a:r>
                      <a:r>
                        <a:rPr lang="en-US" sz="1000" spc="-30" dirty="0">
                          <a:latin typeface="+mn-lt"/>
                          <a:cs typeface="Calibri"/>
                        </a:rPr>
                        <a:t> </a:t>
                      </a:r>
                      <a:r>
                        <a:rPr lang="en-US" sz="1000" dirty="0">
                          <a:latin typeface="+mn-lt"/>
                          <a:cs typeface="Calibri"/>
                        </a:rPr>
                        <a:t>of</a:t>
                      </a:r>
                      <a:r>
                        <a:rPr lang="en-US" sz="1000" spc="-15" dirty="0">
                          <a:latin typeface="+mn-lt"/>
                          <a:cs typeface="Calibri"/>
                        </a:rPr>
                        <a:t> </a:t>
                      </a:r>
                      <a:r>
                        <a:rPr lang="en-US" sz="1000" dirty="0">
                          <a:latin typeface="+mn-lt"/>
                          <a:cs typeface="Calibri"/>
                        </a:rPr>
                        <a:t>the</a:t>
                      </a:r>
                      <a:r>
                        <a:rPr lang="en-US" sz="1000" spc="-10" dirty="0">
                          <a:latin typeface="+mn-lt"/>
                          <a:cs typeface="Calibri"/>
                        </a:rPr>
                        <a:t> </a:t>
                      </a:r>
                      <a:r>
                        <a:rPr lang="en-US" sz="1000" dirty="0">
                          <a:latin typeface="+mn-lt"/>
                          <a:cs typeface="Calibri"/>
                        </a:rPr>
                        <a:t>contract</a:t>
                      </a:r>
                      <a:r>
                        <a:rPr lang="en-US" sz="1000" spc="-50" dirty="0">
                          <a:latin typeface="+mn-lt"/>
                          <a:cs typeface="Calibri"/>
                        </a:rPr>
                        <a:t> </a:t>
                      </a:r>
                      <a:r>
                        <a:rPr lang="en-US" sz="1000" dirty="0">
                          <a:latin typeface="+mn-lt"/>
                          <a:cs typeface="Calibri"/>
                        </a:rPr>
                        <a:t>is</a:t>
                      </a:r>
                      <a:r>
                        <a:rPr lang="en-US" sz="1000" spc="-15" dirty="0">
                          <a:latin typeface="+mn-lt"/>
                          <a:cs typeface="Calibri"/>
                        </a:rPr>
                        <a:t> </a:t>
                      </a:r>
                      <a:r>
                        <a:rPr lang="en-US" sz="1000" dirty="0">
                          <a:latin typeface="+mn-lt"/>
                          <a:cs typeface="Calibri"/>
                        </a:rPr>
                        <a:t>not</a:t>
                      </a:r>
                      <a:r>
                        <a:rPr lang="en-US" sz="1000" spc="-20" dirty="0">
                          <a:latin typeface="+mn-lt"/>
                          <a:cs typeface="Calibri"/>
                        </a:rPr>
                        <a:t> </a:t>
                      </a:r>
                      <a:r>
                        <a:rPr lang="en-US" sz="1000" spc="-10" dirty="0">
                          <a:latin typeface="+mn-lt"/>
                          <a:cs typeface="Calibri"/>
                        </a:rPr>
                        <a:t>changed.</a:t>
                      </a:r>
                      <a:endParaRPr lang="en-US" sz="1000" dirty="0">
                        <a:latin typeface="+mn-lt"/>
                        <a:cs typeface="Calibri"/>
                      </a:endParaRPr>
                    </a:p>
                    <a:p>
                      <a:pPr marL="91440" marR="164465">
                        <a:lnSpc>
                          <a:spcPct val="100000"/>
                        </a:lnSpc>
                        <a:spcBef>
                          <a:spcPts val="5"/>
                        </a:spcBef>
                      </a:pPr>
                      <a:r>
                        <a:rPr lang="en-US" sz="1000" dirty="0">
                          <a:latin typeface="+mn-lt"/>
                          <a:cs typeface="Calibri"/>
                        </a:rPr>
                        <a:t>Ex:</a:t>
                      </a:r>
                      <a:r>
                        <a:rPr lang="en-US" sz="1000" spc="215" dirty="0">
                          <a:latin typeface="+mn-lt"/>
                          <a:cs typeface="Calibri"/>
                        </a:rPr>
                        <a:t> </a:t>
                      </a:r>
                      <a:r>
                        <a:rPr lang="en-US" sz="1000" dirty="0">
                          <a:latin typeface="+mn-lt"/>
                          <a:cs typeface="Calibri"/>
                        </a:rPr>
                        <a:t>If</a:t>
                      </a:r>
                      <a:r>
                        <a:rPr lang="en-US" sz="1000" spc="-10" dirty="0">
                          <a:latin typeface="+mn-lt"/>
                          <a:cs typeface="Calibri"/>
                        </a:rPr>
                        <a:t> </a:t>
                      </a:r>
                      <a:r>
                        <a:rPr lang="en-US" sz="1000" dirty="0">
                          <a:latin typeface="+mn-lt"/>
                          <a:cs typeface="Calibri"/>
                        </a:rPr>
                        <a:t>the</a:t>
                      </a:r>
                      <a:r>
                        <a:rPr lang="en-US" sz="1000" spc="-15" dirty="0">
                          <a:latin typeface="+mn-lt"/>
                          <a:cs typeface="Calibri"/>
                        </a:rPr>
                        <a:t> </a:t>
                      </a:r>
                      <a:r>
                        <a:rPr lang="en-US" sz="1000" dirty="0">
                          <a:latin typeface="+mn-lt"/>
                          <a:cs typeface="Calibri"/>
                        </a:rPr>
                        <a:t>schedule</a:t>
                      </a:r>
                      <a:r>
                        <a:rPr lang="en-US" sz="1000" spc="-25" dirty="0">
                          <a:latin typeface="+mn-lt"/>
                          <a:cs typeface="Calibri"/>
                        </a:rPr>
                        <a:t> </a:t>
                      </a:r>
                      <a:r>
                        <a:rPr lang="en-US" sz="1000" dirty="0">
                          <a:latin typeface="+mn-lt"/>
                          <a:cs typeface="Calibri"/>
                        </a:rPr>
                        <a:t>was</a:t>
                      </a:r>
                      <a:r>
                        <a:rPr lang="en-US" sz="1000" spc="-30" dirty="0">
                          <a:latin typeface="+mn-lt"/>
                          <a:cs typeface="Calibri"/>
                        </a:rPr>
                        <a:t> </a:t>
                      </a:r>
                      <a:r>
                        <a:rPr lang="en-US" sz="1000" dirty="0">
                          <a:latin typeface="+mn-lt"/>
                          <a:cs typeface="Calibri"/>
                        </a:rPr>
                        <a:t>initially</a:t>
                      </a:r>
                      <a:r>
                        <a:rPr lang="en-US" sz="1000" spc="-30" dirty="0">
                          <a:latin typeface="+mn-lt"/>
                          <a:cs typeface="Calibri"/>
                        </a:rPr>
                        <a:t> </a:t>
                      </a:r>
                      <a:r>
                        <a:rPr lang="en-US" sz="1000" dirty="0">
                          <a:latin typeface="+mn-lt"/>
                          <a:cs typeface="Calibri"/>
                        </a:rPr>
                        <a:t>$600K</a:t>
                      </a:r>
                      <a:r>
                        <a:rPr lang="en-US" sz="1000" spc="-15" dirty="0">
                          <a:latin typeface="+mn-lt"/>
                          <a:cs typeface="Calibri"/>
                        </a:rPr>
                        <a:t> </a:t>
                      </a:r>
                      <a:r>
                        <a:rPr lang="en-US" sz="1000" dirty="0">
                          <a:latin typeface="+mn-lt"/>
                          <a:cs typeface="Calibri"/>
                        </a:rPr>
                        <a:t>per</a:t>
                      </a:r>
                      <a:r>
                        <a:rPr lang="en-US" sz="1000" spc="-5" dirty="0">
                          <a:latin typeface="+mn-lt"/>
                          <a:cs typeface="Calibri"/>
                        </a:rPr>
                        <a:t> </a:t>
                      </a:r>
                      <a:r>
                        <a:rPr lang="en-US" sz="1000" dirty="0">
                          <a:latin typeface="+mn-lt"/>
                          <a:cs typeface="Calibri"/>
                        </a:rPr>
                        <a:t>year</a:t>
                      </a:r>
                      <a:r>
                        <a:rPr lang="en-US" sz="1000" spc="-25" dirty="0">
                          <a:latin typeface="+mn-lt"/>
                          <a:cs typeface="Calibri"/>
                        </a:rPr>
                        <a:t> </a:t>
                      </a:r>
                      <a:r>
                        <a:rPr lang="en-US" sz="1000" dirty="0">
                          <a:latin typeface="+mn-lt"/>
                          <a:cs typeface="Calibri"/>
                        </a:rPr>
                        <a:t>in</a:t>
                      </a:r>
                      <a:r>
                        <a:rPr lang="en-US" sz="1000" spc="-10" dirty="0">
                          <a:latin typeface="+mn-lt"/>
                          <a:cs typeface="Calibri"/>
                        </a:rPr>
                        <a:t> </a:t>
                      </a:r>
                      <a:r>
                        <a:rPr lang="en-US" sz="1000" dirty="0">
                          <a:latin typeface="+mn-lt"/>
                          <a:cs typeface="Calibri"/>
                        </a:rPr>
                        <a:t>each</a:t>
                      </a:r>
                      <a:r>
                        <a:rPr lang="en-US" sz="1000" spc="-20" dirty="0">
                          <a:latin typeface="+mn-lt"/>
                          <a:cs typeface="Calibri"/>
                        </a:rPr>
                        <a:t> </a:t>
                      </a:r>
                      <a:r>
                        <a:rPr lang="en-US" sz="1000" dirty="0">
                          <a:latin typeface="+mn-lt"/>
                          <a:cs typeface="Calibri"/>
                        </a:rPr>
                        <a:t>of</a:t>
                      </a:r>
                      <a:r>
                        <a:rPr lang="en-US" sz="1000" spc="-20" dirty="0">
                          <a:latin typeface="+mn-lt"/>
                          <a:cs typeface="Calibri"/>
                        </a:rPr>
                        <a:t> </a:t>
                      </a:r>
                      <a:r>
                        <a:rPr lang="en-US" sz="1000" spc="-50" dirty="0">
                          <a:latin typeface="+mn-lt"/>
                          <a:cs typeface="Calibri"/>
                        </a:rPr>
                        <a:t>5</a:t>
                      </a:r>
                      <a:r>
                        <a:rPr lang="en-US" sz="1000" dirty="0">
                          <a:latin typeface="+mn-lt"/>
                          <a:cs typeface="Calibri"/>
                        </a:rPr>
                        <a:t> years,</a:t>
                      </a:r>
                      <a:r>
                        <a:rPr lang="en-US" sz="1000" spc="-20" dirty="0">
                          <a:latin typeface="+mn-lt"/>
                          <a:cs typeface="Calibri"/>
                        </a:rPr>
                        <a:t> </a:t>
                      </a:r>
                      <a:r>
                        <a:rPr lang="en-US" sz="1000" dirty="0">
                          <a:latin typeface="+mn-lt"/>
                          <a:cs typeface="Calibri"/>
                        </a:rPr>
                        <a:t>and</a:t>
                      </a:r>
                      <a:r>
                        <a:rPr lang="en-US" sz="1000" spc="-20" dirty="0">
                          <a:latin typeface="+mn-lt"/>
                          <a:cs typeface="Calibri"/>
                        </a:rPr>
                        <a:t> </a:t>
                      </a:r>
                      <a:r>
                        <a:rPr lang="en-US" sz="1000" dirty="0">
                          <a:latin typeface="+mn-lt"/>
                          <a:cs typeface="Calibri"/>
                        </a:rPr>
                        <a:t>later</a:t>
                      </a:r>
                      <a:r>
                        <a:rPr lang="en-US" sz="1000" spc="-20" dirty="0">
                          <a:latin typeface="+mn-lt"/>
                          <a:cs typeface="Calibri"/>
                        </a:rPr>
                        <a:t> </a:t>
                      </a:r>
                      <a:r>
                        <a:rPr lang="en-US" sz="1000" dirty="0">
                          <a:latin typeface="+mn-lt"/>
                          <a:cs typeface="Calibri"/>
                        </a:rPr>
                        <a:t>the</a:t>
                      </a:r>
                      <a:r>
                        <a:rPr lang="en-US" sz="1000" spc="-15" dirty="0">
                          <a:latin typeface="+mn-lt"/>
                          <a:cs typeface="Calibri"/>
                        </a:rPr>
                        <a:t> </a:t>
                      </a:r>
                      <a:r>
                        <a:rPr lang="en-US" sz="1000" dirty="0">
                          <a:latin typeface="+mn-lt"/>
                          <a:cs typeface="Calibri"/>
                        </a:rPr>
                        <a:t>schedule</a:t>
                      </a:r>
                      <a:r>
                        <a:rPr lang="en-US" sz="1000" spc="-30" dirty="0">
                          <a:latin typeface="+mn-lt"/>
                          <a:cs typeface="Calibri"/>
                        </a:rPr>
                        <a:t> </a:t>
                      </a:r>
                      <a:r>
                        <a:rPr lang="en-US" sz="1000" dirty="0">
                          <a:latin typeface="+mn-lt"/>
                          <a:cs typeface="Calibri"/>
                        </a:rPr>
                        <a:t>is</a:t>
                      </a:r>
                      <a:r>
                        <a:rPr lang="en-US" sz="1000" spc="-15" dirty="0">
                          <a:latin typeface="+mn-lt"/>
                          <a:cs typeface="Calibri"/>
                        </a:rPr>
                        <a:t> </a:t>
                      </a:r>
                      <a:r>
                        <a:rPr lang="en-US" sz="1000" dirty="0">
                          <a:latin typeface="+mn-lt"/>
                          <a:cs typeface="Calibri"/>
                        </a:rPr>
                        <a:t>changed</a:t>
                      </a:r>
                      <a:r>
                        <a:rPr lang="en-US" sz="1000" spc="-35" dirty="0">
                          <a:latin typeface="+mn-lt"/>
                          <a:cs typeface="Calibri"/>
                        </a:rPr>
                        <a:t> </a:t>
                      </a:r>
                      <a:r>
                        <a:rPr lang="en-US" sz="1000" dirty="0">
                          <a:latin typeface="+mn-lt"/>
                          <a:cs typeface="Calibri"/>
                        </a:rPr>
                        <a:t>to</a:t>
                      </a:r>
                      <a:r>
                        <a:rPr lang="en-US" sz="1000" spc="-20" dirty="0">
                          <a:latin typeface="+mn-lt"/>
                          <a:cs typeface="Calibri"/>
                        </a:rPr>
                        <a:t> </a:t>
                      </a:r>
                      <a:r>
                        <a:rPr lang="en-US" sz="1000" dirty="0">
                          <a:latin typeface="+mn-lt"/>
                          <a:cs typeface="Calibri"/>
                        </a:rPr>
                        <a:t>$1M</a:t>
                      </a:r>
                      <a:r>
                        <a:rPr lang="en-US" sz="1000" spc="-15" dirty="0">
                          <a:latin typeface="+mn-lt"/>
                          <a:cs typeface="Calibri"/>
                        </a:rPr>
                        <a:t> </a:t>
                      </a:r>
                      <a:r>
                        <a:rPr lang="en-US" sz="1000" dirty="0">
                          <a:latin typeface="+mn-lt"/>
                          <a:cs typeface="Calibri"/>
                        </a:rPr>
                        <a:t>in</a:t>
                      </a:r>
                      <a:r>
                        <a:rPr lang="en-US" sz="1000" spc="-20" dirty="0">
                          <a:latin typeface="+mn-lt"/>
                          <a:cs typeface="Calibri"/>
                        </a:rPr>
                        <a:t> </a:t>
                      </a:r>
                      <a:r>
                        <a:rPr lang="en-US" sz="1000" dirty="0">
                          <a:latin typeface="+mn-lt"/>
                          <a:cs typeface="Calibri"/>
                        </a:rPr>
                        <a:t>year</a:t>
                      </a:r>
                      <a:r>
                        <a:rPr lang="en-US" sz="1000" spc="-10" dirty="0">
                          <a:latin typeface="+mn-lt"/>
                          <a:cs typeface="Calibri"/>
                        </a:rPr>
                        <a:t> </a:t>
                      </a:r>
                      <a:r>
                        <a:rPr lang="en-US" sz="1000" dirty="0">
                          <a:latin typeface="+mn-lt"/>
                          <a:cs typeface="Calibri"/>
                        </a:rPr>
                        <a:t>1 </a:t>
                      </a:r>
                      <a:r>
                        <a:rPr lang="en-US" sz="1000" spc="-25" dirty="0">
                          <a:latin typeface="+mn-lt"/>
                          <a:cs typeface="Calibri"/>
                        </a:rPr>
                        <a:t>and</a:t>
                      </a:r>
                      <a:endParaRPr lang="en-US" sz="1000" dirty="0">
                        <a:latin typeface="+mn-lt"/>
                        <a:cs typeface="Calibri"/>
                      </a:endParaRPr>
                    </a:p>
                    <a:p>
                      <a:pPr marL="91440">
                        <a:lnSpc>
                          <a:spcPct val="100000"/>
                        </a:lnSpc>
                      </a:pPr>
                      <a:r>
                        <a:rPr lang="en-US" sz="1000" dirty="0">
                          <a:latin typeface="+mn-lt"/>
                          <a:cs typeface="Calibri"/>
                        </a:rPr>
                        <a:t>$500K</a:t>
                      </a:r>
                      <a:r>
                        <a:rPr lang="en-US" sz="1000" spc="-15" dirty="0">
                          <a:latin typeface="+mn-lt"/>
                          <a:cs typeface="Calibri"/>
                        </a:rPr>
                        <a:t> </a:t>
                      </a:r>
                      <a:r>
                        <a:rPr lang="en-US" sz="1000" dirty="0">
                          <a:latin typeface="+mn-lt"/>
                          <a:cs typeface="Calibri"/>
                        </a:rPr>
                        <a:t>in</a:t>
                      </a:r>
                      <a:r>
                        <a:rPr lang="en-US" sz="1000" spc="-10" dirty="0">
                          <a:latin typeface="+mn-lt"/>
                          <a:cs typeface="Calibri"/>
                        </a:rPr>
                        <a:t> </a:t>
                      </a:r>
                      <a:r>
                        <a:rPr lang="en-US" sz="1000" dirty="0">
                          <a:latin typeface="+mn-lt"/>
                          <a:cs typeface="Calibri"/>
                        </a:rPr>
                        <a:t>years</a:t>
                      </a:r>
                      <a:r>
                        <a:rPr lang="en-US" sz="1000" spc="-10" dirty="0">
                          <a:latin typeface="+mn-lt"/>
                          <a:cs typeface="Calibri"/>
                        </a:rPr>
                        <a:t> </a:t>
                      </a:r>
                      <a:r>
                        <a:rPr lang="en-US" sz="1000" dirty="0">
                          <a:latin typeface="+mn-lt"/>
                          <a:cs typeface="Calibri"/>
                        </a:rPr>
                        <a:t>2</a:t>
                      </a:r>
                      <a:r>
                        <a:rPr lang="en-US" sz="1000" spc="-10" dirty="0">
                          <a:latin typeface="+mn-lt"/>
                          <a:cs typeface="Calibri"/>
                        </a:rPr>
                        <a:t> </a:t>
                      </a:r>
                      <a:r>
                        <a:rPr lang="en-US" sz="1000" dirty="0">
                          <a:latin typeface="+mn-lt"/>
                          <a:cs typeface="Calibri"/>
                        </a:rPr>
                        <a:t>- </a:t>
                      </a:r>
                      <a:r>
                        <a:rPr lang="en-US" sz="1000" spc="-25" dirty="0">
                          <a:latin typeface="+mn-lt"/>
                          <a:cs typeface="Calibri"/>
                        </a:rPr>
                        <a:t>5.</a:t>
                      </a:r>
                      <a:endParaRPr sz="1000" dirty="0">
                        <a:latin typeface="+mn-lt"/>
                        <a:cs typeface="Calibri"/>
                      </a:endParaRP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algn="ctr">
                        <a:lnSpc>
                          <a:spcPct val="100000"/>
                        </a:lnSpc>
                      </a:pPr>
                      <a:r>
                        <a:rPr lang="en-US" sz="1000" dirty="0">
                          <a:latin typeface="+mn-lt"/>
                          <a:cs typeface="Times New Roman"/>
                        </a:rPr>
                        <a:t>No</a:t>
                      </a:r>
                      <a:endParaRPr sz="1000" dirty="0">
                        <a:latin typeface="+mn-lt"/>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60325" indent="0">
                        <a:lnSpc>
                          <a:spcPct val="100000"/>
                        </a:lnSpc>
                      </a:pPr>
                      <a:r>
                        <a:rPr lang="en-US" sz="1000" dirty="0">
                          <a:latin typeface="+mn-lt"/>
                          <a:cs typeface="Calibri"/>
                        </a:rPr>
                        <a:t>No Board approval required.</a:t>
                      </a:r>
                      <a:endParaRPr sz="1000" dirty="0">
                        <a:latin typeface="+mn-lt"/>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90805" marR="83185" algn="l">
                        <a:lnSpc>
                          <a:spcPct val="100000"/>
                        </a:lnSpc>
                        <a:spcBef>
                          <a:spcPts val="285"/>
                        </a:spcBef>
                      </a:pPr>
                      <a:r>
                        <a:rPr lang="en-US" sz="1000" spc="0" dirty="0">
                          <a:latin typeface="+mn-lt"/>
                          <a:cs typeface="Calibri"/>
                        </a:rPr>
                        <a:t>No valuation required.</a:t>
                      </a:r>
                      <a:endParaRPr sz="1000" spc="0" dirty="0">
                        <a:latin typeface="+mn-lt"/>
                        <a:cs typeface="Calibri"/>
                      </a:endParaRP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latin typeface="+mn-lt"/>
                          <a:cs typeface="Calibri"/>
                        </a:rPr>
                        <a:t>§TEC 51.9337.f; BOR Policy §55.01.1.c., §55.01.1.f., §55.01.1.g., §55.01.1.h. </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261582065"/>
                  </a:ext>
                </a:extLst>
              </a:tr>
            </a:tbl>
          </a:graphicData>
        </a:graphic>
      </p:graphicFrame>
    </p:spTree>
    <p:extLst>
      <p:ext uri="{BB962C8B-B14F-4D97-AF65-F5344CB8AC3E}">
        <p14:creationId xmlns:p14="http://schemas.microsoft.com/office/powerpoint/2010/main" val="2094500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9B16D-AF3E-8775-A84F-72ABBE308916}"/>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A3B26E45-98F7-8794-41E7-486756AF4E55}"/>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Contracts Requiring Board of Regents Approval Part 3</a:t>
            </a:r>
          </a:p>
        </p:txBody>
      </p:sp>
      <p:graphicFrame>
        <p:nvGraphicFramePr>
          <p:cNvPr id="3" name="Table 2">
            <a:extLst>
              <a:ext uri="{FF2B5EF4-FFF2-40B4-BE49-F238E27FC236}">
                <a16:creationId xmlns:a16="http://schemas.microsoft.com/office/drawing/2014/main" id="{BC1F6989-8268-1CAD-EFF6-7BDDD694184A}"/>
              </a:ext>
            </a:extLst>
          </p:cNvPr>
          <p:cNvGraphicFramePr>
            <a:graphicFrameLocks noGrp="1"/>
          </p:cNvGraphicFramePr>
          <p:nvPr>
            <p:extLst>
              <p:ext uri="{D42A27DB-BD31-4B8C-83A1-F6EECF244321}">
                <p14:modId xmlns:p14="http://schemas.microsoft.com/office/powerpoint/2010/main" val="1716016262"/>
              </p:ext>
            </p:extLst>
          </p:nvPr>
        </p:nvGraphicFramePr>
        <p:xfrm>
          <a:off x="1768415" y="1893556"/>
          <a:ext cx="8343549" cy="376957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293569363"/>
                    </a:ext>
                  </a:extLst>
                </a:gridCol>
                <a:gridCol w="762000">
                  <a:extLst>
                    <a:ext uri="{9D8B030D-6E8A-4147-A177-3AD203B41FA5}">
                      <a16:colId xmlns:a16="http://schemas.microsoft.com/office/drawing/2014/main" val="2950028431"/>
                    </a:ext>
                  </a:extLst>
                </a:gridCol>
                <a:gridCol w="1371600">
                  <a:extLst>
                    <a:ext uri="{9D8B030D-6E8A-4147-A177-3AD203B41FA5}">
                      <a16:colId xmlns:a16="http://schemas.microsoft.com/office/drawing/2014/main" val="516076719"/>
                    </a:ext>
                  </a:extLst>
                </a:gridCol>
                <a:gridCol w="1600200">
                  <a:extLst>
                    <a:ext uri="{9D8B030D-6E8A-4147-A177-3AD203B41FA5}">
                      <a16:colId xmlns:a16="http://schemas.microsoft.com/office/drawing/2014/main" val="3858484231"/>
                    </a:ext>
                  </a:extLst>
                </a:gridCol>
                <a:gridCol w="2095149">
                  <a:extLst>
                    <a:ext uri="{9D8B030D-6E8A-4147-A177-3AD203B41FA5}">
                      <a16:colId xmlns:a16="http://schemas.microsoft.com/office/drawing/2014/main" val="3941759040"/>
                    </a:ext>
                  </a:extLst>
                </a:gridCol>
              </a:tblGrid>
              <a:tr h="587818">
                <a:tc>
                  <a:txBody>
                    <a:bodyPr/>
                    <a:lstStyle/>
                    <a:p>
                      <a:pPr algn="ctr"/>
                      <a:r>
                        <a:rPr lang="en-US" sz="1100" dirty="0"/>
                        <a:t>Scenario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100" dirty="0"/>
                        <a:t>BOR Approval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100" dirty="0"/>
                        <a:t>BOR Approval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100" dirty="0"/>
                        <a:t>BOR Presentation Valuation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100" dirty="0"/>
                        <a:t>Statute/Policy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115728383"/>
                  </a:ext>
                </a:extLst>
              </a:tr>
              <a:tr h="1576921">
                <a:tc>
                  <a:txBody>
                    <a:bodyPr/>
                    <a:lstStyle/>
                    <a:p>
                      <a:pPr marL="90805" marR="127635" lvl="0" indent="0" defTabSz="914400" eaLnBrk="1" fontAlgn="auto" latinLnBrk="0" hangingPunct="1">
                        <a:lnSpc>
                          <a:spcPct val="100000"/>
                        </a:lnSpc>
                        <a:spcBef>
                          <a:spcPts val="285"/>
                        </a:spcBef>
                        <a:spcAft>
                          <a:spcPts val="0"/>
                        </a:spcAft>
                        <a:buClrTx/>
                        <a:buSzTx/>
                        <a:buFontTx/>
                        <a:buNone/>
                        <a:tabLst/>
                        <a:defRPr/>
                      </a:pPr>
                      <a:r>
                        <a:rPr lang="en-US" sz="1000" dirty="0">
                          <a:latin typeface="+mn-lt"/>
                          <a:cs typeface="Calibri"/>
                        </a:rPr>
                        <a:t>For</a:t>
                      </a:r>
                      <a:r>
                        <a:rPr lang="en-US" sz="1000" spc="-25" dirty="0">
                          <a:latin typeface="+mn-lt"/>
                          <a:cs typeface="Calibri"/>
                        </a:rPr>
                        <a:t> </a:t>
                      </a:r>
                      <a:r>
                        <a:rPr lang="en-US" sz="1000" dirty="0">
                          <a:latin typeface="+mn-lt"/>
                          <a:cs typeface="Calibri"/>
                        </a:rPr>
                        <a:t>contracts</a:t>
                      </a:r>
                      <a:r>
                        <a:rPr lang="en-US" sz="1000" spc="-15" dirty="0">
                          <a:latin typeface="+mn-lt"/>
                          <a:cs typeface="Calibri"/>
                        </a:rPr>
                        <a:t> </a:t>
                      </a:r>
                      <a:r>
                        <a:rPr lang="en-US" sz="1000" dirty="0">
                          <a:latin typeface="+mn-lt"/>
                          <a:cs typeface="Calibri"/>
                        </a:rPr>
                        <a:t>previously</a:t>
                      </a:r>
                      <a:r>
                        <a:rPr lang="en-US" sz="1000" spc="-40" dirty="0">
                          <a:latin typeface="+mn-lt"/>
                          <a:cs typeface="Calibri"/>
                        </a:rPr>
                        <a:t> </a:t>
                      </a:r>
                      <a:r>
                        <a:rPr lang="en-US" sz="1000" spc="-10" dirty="0">
                          <a:latin typeface="+mn-lt"/>
                          <a:cs typeface="Calibri"/>
                        </a:rPr>
                        <a:t>approved</a:t>
                      </a:r>
                      <a:r>
                        <a:rPr lang="en-US" sz="1000" spc="-40" dirty="0">
                          <a:latin typeface="+mn-lt"/>
                          <a:cs typeface="Calibri"/>
                        </a:rPr>
                        <a:t> </a:t>
                      </a:r>
                      <a:r>
                        <a:rPr lang="en-US" sz="1000" dirty="0">
                          <a:latin typeface="+mn-lt"/>
                          <a:cs typeface="Calibri"/>
                        </a:rPr>
                        <a:t>by</a:t>
                      </a:r>
                      <a:r>
                        <a:rPr lang="en-US" sz="1000" spc="-20" dirty="0">
                          <a:latin typeface="+mn-lt"/>
                          <a:cs typeface="Calibri"/>
                        </a:rPr>
                        <a:t> </a:t>
                      </a:r>
                      <a:r>
                        <a:rPr lang="en-US" sz="1000" dirty="0">
                          <a:latin typeface="+mn-lt"/>
                          <a:cs typeface="Calibri"/>
                        </a:rPr>
                        <a:t>the</a:t>
                      </a:r>
                      <a:r>
                        <a:rPr lang="en-US" sz="1000" spc="-25" dirty="0">
                          <a:latin typeface="+mn-lt"/>
                          <a:cs typeface="Calibri"/>
                        </a:rPr>
                        <a:t> </a:t>
                      </a:r>
                      <a:r>
                        <a:rPr lang="en-US" sz="1000" dirty="0">
                          <a:latin typeface="+mn-lt"/>
                          <a:cs typeface="Calibri"/>
                        </a:rPr>
                        <a:t>Board,</a:t>
                      </a:r>
                      <a:r>
                        <a:rPr lang="en-US" sz="1000" spc="-25" dirty="0">
                          <a:latin typeface="+mn-lt"/>
                          <a:cs typeface="Calibri"/>
                        </a:rPr>
                        <a:t> </a:t>
                      </a:r>
                      <a:r>
                        <a:rPr lang="en-US" sz="1000" dirty="0">
                          <a:latin typeface="+mn-lt"/>
                          <a:cs typeface="Calibri"/>
                        </a:rPr>
                        <a:t>if</a:t>
                      </a:r>
                      <a:r>
                        <a:rPr lang="en-US" sz="1000" spc="-5" dirty="0">
                          <a:latin typeface="+mn-lt"/>
                          <a:cs typeface="Calibri"/>
                        </a:rPr>
                        <a:t> </a:t>
                      </a:r>
                      <a:r>
                        <a:rPr lang="en-US" sz="1000" spc="-25" dirty="0">
                          <a:latin typeface="+mn-lt"/>
                          <a:cs typeface="Calibri"/>
                        </a:rPr>
                        <a:t>the </a:t>
                      </a:r>
                      <a:r>
                        <a:rPr lang="en-US" sz="1000" dirty="0">
                          <a:latin typeface="+mn-lt"/>
                          <a:cs typeface="Calibri"/>
                        </a:rPr>
                        <a:t>contract</a:t>
                      </a:r>
                      <a:r>
                        <a:rPr lang="en-US" sz="1000" spc="-25" dirty="0">
                          <a:latin typeface="+mn-lt"/>
                          <a:cs typeface="Calibri"/>
                        </a:rPr>
                        <a:t> </a:t>
                      </a:r>
                      <a:r>
                        <a:rPr lang="en-US" sz="1000" dirty="0">
                          <a:latin typeface="+mn-lt"/>
                          <a:cs typeface="Calibri"/>
                        </a:rPr>
                        <a:t>value</a:t>
                      </a:r>
                      <a:r>
                        <a:rPr lang="en-US" sz="1000" spc="-30" dirty="0">
                          <a:latin typeface="+mn-lt"/>
                          <a:cs typeface="Calibri"/>
                        </a:rPr>
                        <a:t> </a:t>
                      </a:r>
                      <a:r>
                        <a:rPr lang="en-US" sz="1000" dirty="0">
                          <a:latin typeface="+mn-lt"/>
                          <a:cs typeface="Calibri"/>
                        </a:rPr>
                        <a:t>increases</a:t>
                      </a:r>
                      <a:r>
                        <a:rPr lang="en-US" sz="1000" spc="-5" dirty="0">
                          <a:latin typeface="+mn-lt"/>
                          <a:cs typeface="Calibri"/>
                        </a:rPr>
                        <a:t> </a:t>
                      </a:r>
                      <a:r>
                        <a:rPr lang="en-US" sz="1000" b="1" u="sng" dirty="0">
                          <a:latin typeface="+mn-lt"/>
                          <a:cs typeface="Calibri"/>
                        </a:rPr>
                        <a:t>of</a:t>
                      </a:r>
                      <a:r>
                        <a:rPr lang="en-US" sz="1000" b="1" u="sng" spc="-15" dirty="0">
                          <a:latin typeface="+mn-lt"/>
                          <a:cs typeface="Calibri"/>
                        </a:rPr>
                        <a:t> </a:t>
                      </a:r>
                      <a:r>
                        <a:rPr lang="en-US" sz="1000" b="1" u="sng" dirty="0">
                          <a:latin typeface="+mn-lt"/>
                          <a:cs typeface="Calibri"/>
                        </a:rPr>
                        <a:t>less</a:t>
                      </a:r>
                      <a:r>
                        <a:rPr lang="en-US" sz="1000" b="1" u="sng" spc="5" dirty="0">
                          <a:latin typeface="+mn-lt"/>
                          <a:cs typeface="Calibri"/>
                        </a:rPr>
                        <a:t> </a:t>
                      </a:r>
                      <a:r>
                        <a:rPr lang="en-US" sz="1000" b="1" u="sng" dirty="0">
                          <a:latin typeface="+mn-lt"/>
                          <a:cs typeface="Calibri"/>
                        </a:rPr>
                        <a:t>than</a:t>
                      </a:r>
                      <a:r>
                        <a:rPr lang="en-US" sz="1000" b="1" u="sng" spc="-35" dirty="0">
                          <a:latin typeface="+mn-lt"/>
                          <a:cs typeface="Calibri"/>
                        </a:rPr>
                        <a:t> </a:t>
                      </a:r>
                      <a:r>
                        <a:rPr lang="en-US" sz="1000" b="1" u="sng" dirty="0">
                          <a:latin typeface="+mn-lt"/>
                          <a:cs typeface="Calibri"/>
                        </a:rPr>
                        <a:t>25%</a:t>
                      </a:r>
                      <a:r>
                        <a:rPr lang="en-US" sz="1000" dirty="0">
                          <a:latin typeface="+mn-lt"/>
                          <a:cs typeface="Calibri"/>
                        </a:rPr>
                        <a:t> during</a:t>
                      </a:r>
                      <a:r>
                        <a:rPr lang="en-US" sz="1000" spc="-50" dirty="0">
                          <a:latin typeface="+mn-lt"/>
                          <a:cs typeface="Calibri"/>
                        </a:rPr>
                        <a:t> </a:t>
                      </a:r>
                      <a:r>
                        <a:rPr lang="en-US" sz="1000" spc="-25" dirty="0">
                          <a:latin typeface="+mn-lt"/>
                          <a:cs typeface="Calibri"/>
                        </a:rPr>
                        <a:t>the </a:t>
                      </a:r>
                      <a:r>
                        <a:rPr lang="en-US" sz="1000" dirty="0">
                          <a:latin typeface="+mn-lt"/>
                          <a:cs typeface="Calibri"/>
                        </a:rPr>
                        <a:t>lifetime</a:t>
                      </a:r>
                      <a:r>
                        <a:rPr lang="en-US" sz="1000" spc="-35" dirty="0">
                          <a:latin typeface="+mn-lt"/>
                          <a:cs typeface="Calibri"/>
                        </a:rPr>
                        <a:t> </a:t>
                      </a:r>
                      <a:r>
                        <a:rPr lang="en-US" sz="1000" dirty="0">
                          <a:latin typeface="+mn-lt"/>
                          <a:cs typeface="Calibri"/>
                        </a:rPr>
                        <a:t>of the</a:t>
                      </a:r>
                      <a:r>
                        <a:rPr lang="en-US" sz="1000" spc="-30" dirty="0">
                          <a:latin typeface="+mn-lt"/>
                          <a:cs typeface="Calibri"/>
                        </a:rPr>
                        <a:t> </a:t>
                      </a:r>
                      <a:r>
                        <a:rPr lang="en-US" sz="1000" dirty="0">
                          <a:latin typeface="+mn-lt"/>
                          <a:cs typeface="Calibri"/>
                        </a:rPr>
                        <a:t>contract</a:t>
                      </a:r>
                      <a:r>
                        <a:rPr lang="en-US" sz="1000" spc="-20" dirty="0">
                          <a:latin typeface="+mn-lt"/>
                          <a:cs typeface="Calibri"/>
                        </a:rPr>
                        <a:t> </a:t>
                      </a:r>
                      <a:r>
                        <a:rPr lang="en-US" sz="1000" dirty="0">
                          <a:latin typeface="+mn-lt"/>
                          <a:cs typeface="Calibri"/>
                        </a:rPr>
                        <a:t>when</a:t>
                      </a:r>
                      <a:r>
                        <a:rPr lang="en-US" sz="1000" spc="-15" dirty="0">
                          <a:latin typeface="+mn-lt"/>
                          <a:cs typeface="Calibri"/>
                        </a:rPr>
                        <a:t> </a:t>
                      </a:r>
                      <a:r>
                        <a:rPr lang="en-US" sz="1000" dirty="0">
                          <a:latin typeface="+mn-lt"/>
                          <a:cs typeface="Calibri"/>
                        </a:rPr>
                        <a:t>the</a:t>
                      </a:r>
                      <a:r>
                        <a:rPr lang="en-US" sz="1000" spc="-30" dirty="0">
                          <a:latin typeface="+mn-lt"/>
                          <a:cs typeface="Calibri"/>
                        </a:rPr>
                        <a:t> </a:t>
                      </a:r>
                      <a:r>
                        <a:rPr lang="en-US" sz="1000" dirty="0">
                          <a:latin typeface="+mn-lt"/>
                          <a:cs typeface="Calibri"/>
                        </a:rPr>
                        <a:t>initial</a:t>
                      </a:r>
                      <a:r>
                        <a:rPr lang="en-US" sz="1000" spc="-30" dirty="0">
                          <a:latin typeface="+mn-lt"/>
                          <a:cs typeface="Calibri"/>
                        </a:rPr>
                        <a:t> </a:t>
                      </a:r>
                      <a:r>
                        <a:rPr lang="en-US" sz="1000" dirty="0">
                          <a:latin typeface="+mn-lt"/>
                          <a:cs typeface="Calibri"/>
                        </a:rPr>
                        <a:t>Revenue</a:t>
                      </a:r>
                      <a:r>
                        <a:rPr lang="en-US" sz="1000" spc="-30" dirty="0">
                          <a:latin typeface="+mn-lt"/>
                          <a:cs typeface="Calibri"/>
                        </a:rPr>
                        <a:t> </a:t>
                      </a:r>
                      <a:r>
                        <a:rPr lang="en-US" sz="1000" spc="-25" dirty="0">
                          <a:latin typeface="+mn-lt"/>
                          <a:cs typeface="Calibri"/>
                        </a:rPr>
                        <a:t>and </a:t>
                      </a:r>
                      <a:r>
                        <a:rPr lang="en-US" sz="1000" dirty="0">
                          <a:latin typeface="+mn-lt"/>
                          <a:cs typeface="Calibri"/>
                        </a:rPr>
                        <a:t>Expense</a:t>
                      </a:r>
                      <a:r>
                        <a:rPr lang="en-US" sz="1000" spc="-30" dirty="0">
                          <a:latin typeface="+mn-lt"/>
                          <a:cs typeface="Calibri"/>
                        </a:rPr>
                        <a:t> </a:t>
                      </a:r>
                      <a:r>
                        <a:rPr lang="en-US" sz="1000" dirty="0">
                          <a:latin typeface="+mn-lt"/>
                          <a:cs typeface="Calibri"/>
                        </a:rPr>
                        <a:t>contract</a:t>
                      </a:r>
                      <a:r>
                        <a:rPr lang="en-US" sz="1000" spc="-25" dirty="0">
                          <a:latin typeface="+mn-lt"/>
                          <a:cs typeface="Calibri"/>
                        </a:rPr>
                        <a:t> </a:t>
                      </a:r>
                      <a:r>
                        <a:rPr lang="en-US" sz="1000" dirty="0">
                          <a:latin typeface="+mn-lt"/>
                          <a:cs typeface="Calibri"/>
                        </a:rPr>
                        <a:t>for</a:t>
                      </a:r>
                      <a:r>
                        <a:rPr lang="en-US" sz="1000" spc="-30" dirty="0">
                          <a:latin typeface="+mn-lt"/>
                          <a:cs typeface="Calibri"/>
                        </a:rPr>
                        <a:t> </a:t>
                      </a:r>
                      <a:r>
                        <a:rPr lang="en-US" sz="1000" dirty="0">
                          <a:latin typeface="+mn-lt"/>
                          <a:cs typeface="Calibri"/>
                        </a:rPr>
                        <a:t>construction,</a:t>
                      </a:r>
                      <a:r>
                        <a:rPr lang="en-US" sz="1000" spc="-50" dirty="0">
                          <a:latin typeface="+mn-lt"/>
                          <a:cs typeface="Calibri"/>
                        </a:rPr>
                        <a:t> </a:t>
                      </a:r>
                      <a:r>
                        <a:rPr lang="en-US" sz="1000" dirty="0">
                          <a:latin typeface="+mn-lt"/>
                          <a:cs typeface="Calibri"/>
                        </a:rPr>
                        <a:t>leases,</a:t>
                      </a:r>
                      <a:r>
                        <a:rPr lang="en-US" sz="1000" spc="-5" dirty="0">
                          <a:latin typeface="+mn-lt"/>
                          <a:cs typeface="Calibri"/>
                        </a:rPr>
                        <a:t> </a:t>
                      </a:r>
                      <a:r>
                        <a:rPr lang="en-US" sz="1000" spc="-10" dirty="0">
                          <a:latin typeface="+mn-lt"/>
                          <a:cs typeface="Calibri"/>
                        </a:rPr>
                        <a:t>equipment, </a:t>
                      </a:r>
                      <a:r>
                        <a:rPr lang="en-US" sz="1000" dirty="0">
                          <a:latin typeface="+mn-lt"/>
                          <a:cs typeface="Calibri"/>
                        </a:rPr>
                        <a:t>goods</a:t>
                      </a:r>
                      <a:r>
                        <a:rPr lang="en-US" sz="1000" spc="-15" dirty="0">
                          <a:latin typeface="+mn-lt"/>
                          <a:cs typeface="Calibri"/>
                        </a:rPr>
                        <a:t> </a:t>
                      </a:r>
                      <a:r>
                        <a:rPr lang="en-US" sz="1000" dirty="0">
                          <a:latin typeface="+mn-lt"/>
                          <a:cs typeface="Calibri"/>
                        </a:rPr>
                        <a:t>and/or</a:t>
                      </a:r>
                      <a:r>
                        <a:rPr lang="en-US" sz="1000" spc="-40" dirty="0">
                          <a:latin typeface="+mn-lt"/>
                          <a:cs typeface="Calibri"/>
                        </a:rPr>
                        <a:t> </a:t>
                      </a:r>
                      <a:r>
                        <a:rPr lang="en-US" sz="1000" dirty="0">
                          <a:latin typeface="+mn-lt"/>
                          <a:cs typeface="Calibri"/>
                        </a:rPr>
                        <a:t>services</a:t>
                      </a:r>
                      <a:r>
                        <a:rPr lang="en-US" sz="1000" spc="5" dirty="0">
                          <a:latin typeface="+mn-lt"/>
                          <a:cs typeface="Calibri"/>
                        </a:rPr>
                        <a:t> </a:t>
                      </a:r>
                      <a:r>
                        <a:rPr lang="en-US" sz="1000" dirty="0">
                          <a:latin typeface="+mn-lt"/>
                          <a:cs typeface="Calibri"/>
                        </a:rPr>
                        <a:t>in</a:t>
                      </a:r>
                      <a:r>
                        <a:rPr lang="en-US" sz="1000" spc="-15" dirty="0">
                          <a:latin typeface="+mn-lt"/>
                          <a:cs typeface="Calibri"/>
                        </a:rPr>
                        <a:t> </a:t>
                      </a:r>
                      <a:r>
                        <a:rPr lang="en-US" sz="1000" dirty="0">
                          <a:latin typeface="+mn-lt"/>
                          <a:cs typeface="Calibri"/>
                        </a:rPr>
                        <a:t>excess</a:t>
                      </a:r>
                      <a:r>
                        <a:rPr lang="en-US" sz="1000" spc="15" dirty="0">
                          <a:latin typeface="+mn-lt"/>
                          <a:cs typeface="Calibri"/>
                        </a:rPr>
                        <a:t> </a:t>
                      </a:r>
                      <a:r>
                        <a:rPr lang="en-US" sz="1000" dirty="0">
                          <a:latin typeface="+mn-lt"/>
                          <a:cs typeface="Calibri"/>
                        </a:rPr>
                        <a:t>of</a:t>
                      </a:r>
                      <a:r>
                        <a:rPr lang="en-US" sz="1000" spc="-15" dirty="0">
                          <a:latin typeface="+mn-lt"/>
                          <a:cs typeface="Calibri"/>
                        </a:rPr>
                        <a:t> </a:t>
                      </a:r>
                      <a:r>
                        <a:rPr lang="en-US" sz="1000" dirty="0">
                          <a:latin typeface="+mn-lt"/>
                          <a:cs typeface="Calibri"/>
                        </a:rPr>
                        <a:t>$1M.</a:t>
                      </a:r>
                      <a:r>
                        <a:rPr lang="en-US" sz="1000" spc="-15" dirty="0">
                          <a:latin typeface="+mn-lt"/>
                          <a:cs typeface="Calibri"/>
                        </a:rPr>
                        <a:t> </a:t>
                      </a:r>
                      <a:r>
                        <a:rPr lang="en-US" sz="1000" spc="-10" dirty="0">
                          <a:latin typeface="+mn-lt"/>
                          <a:cs typeface="Calibri"/>
                        </a:rPr>
                        <a:t>Value</a:t>
                      </a:r>
                      <a:r>
                        <a:rPr lang="en-US" sz="1000" spc="-25" dirty="0">
                          <a:latin typeface="+mn-lt"/>
                          <a:cs typeface="Calibri"/>
                        </a:rPr>
                        <a:t> </a:t>
                      </a:r>
                      <a:r>
                        <a:rPr lang="en-US" sz="1000" spc="-10" dirty="0">
                          <a:latin typeface="+mn-lt"/>
                          <a:cs typeface="Calibri"/>
                        </a:rPr>
                        <a:t>increases </a:t>
                      </a:r>
                      <a:r>
                        <a:rPr lang="en-US" sz="1000" dirty="0">
                          <a:latin typeface="+mn-lt"/>
                          <a:cs typeface="Calibri"/>
                        </a:rPr>
                        <a:t>are based</a:t>
                      </a:r>
                      <a:r>
                        <a:rPr lang="en-US" sz="1000" spc="-10" dirty="0">
                          <a:latin typeface="+mn-lt"/>
                          <a:cs typeface="Calibri"/>
                        </a:rPr>
                        <a:t> </a:t>
                      </a:r>
                      <a:r>
                        <a:rPr lang="en-US" sz="1000" dirty="0">
                          <a:latin typeface="+mn-lt"/>
                          <a:cs typeface="Calibri"/>
                        </a:rPr>
                        <a:t>on</a:t>
                      </a:r>
                      <a:r>
                        <a:rPr lang="en-US" sz="1000" spc="10" dirty="0">
                          <a:latin typeface="+mn-lt"/>
                          <a:cs typeface="Calibri"/>
                        </a:rPr>
                        <a:t> </a:t>
                      </a:r>
                      <a:r>
                        <a:rPr lang="en-US" sz="1000" dirty="0">
                          <a:latin typeface="+mn-lt"/>
                          <a:cs typeface="Calibri"/>
                        </a:rPr>
                        <a:t>the</a:t>
                      </a:r>
                      <a:r>
                        <a:rPr lang="en-US" sz="1000" spc="-15" dirty="0">
                          <a:latin typeface="+mn-lt"/>
                          <a:cs typeface="Calibri"/>
                        </a:rPr>
                        <a:t> </a:t>
                      </a:r>
                      <a:r>
                        <a:rPr lang="en-US" sz="1000" dirty="0">
                          <a:latin typeface="+mn-lt"/>
                          <a:cs typeface="Calibri"/>
                        </a:rPr>
                        <a:t>BOR</a:t>
                      </a:r>
                      <a:r>
                        <a:rPr lang="en-US" sz="1000" spc="15" dirty="0">
                          <a:latin typeface="+mn-lt"/>
                          <a:cs typeface="Calibri"/>
                        </a:rPr>
                        <a:t> </a:t>
                      </a:r>
                      <a:r>
                        <a:rPr lang="en-US" sz="1000" spc="-10" dirty="0">
                          <a:latin typeface="+mn-lt"/>
                          <a:cs typeface="Calibri"/>
                        </a:rPr>
                        <a:t>approved</a:t>
                      </a:r>
                      <a:r>
                        <a:rPr lang="en-US" sz="1000" spc="-30" dirty="0">
                          <a:latin typeface="+mn-lt"/>
                          <a:cs typeface="Calibri"/>
                        </a:rPr>
                        <a:t> </a:t>
                      </a:r>
                      <a:r>
                        <a:rPr lang="en-US" sz="1000" spc="-10" dirty="0">
                          <a:latin typeface="+mn-lt"/>
                          <a:cs typeface="Calibri"/>
                        </a:rPr>
                        <a:t>amount.</a:t>
                      </a:r>
                      <a:endParaRPr lang="en-US" sz="1000" dirty="0">
                        <a:latin typeface="+mn-lt"/>
                        <a:cs typeface="Calibri"/>
                      </a:endParaRPr>
                    </a:p>
                    <a:p>
                      <a:pPr marL="90805" marR="127635">
                        <a:lnSpc>
                          <a:spcPct val="100000"/>
                        </a:lnSpc>
                        <a:spcBef>
                          <a:spcPts val="285"/>
                        </a:spcBef>
                      </a:pPr>
                      <a:endParaRPr sz="1000" dirty="0">
                        <a:latin typeface="+mn-lt"/>
                        <a:cs typeface="Calibri"/>
                      </a:endParaRP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a:lnSpc>
                          <a:spcPct val="100000"/>
                        </a:lnSpc>
                      </a:pPr>
                      <a:endParaRPr sz="1000" dirty="0">
                        <a:latin typeface="+mn-lt"/>
                        <a:cs typeface="Times New Roman"/>
                      </a:endParaRPr>
                    </a:p>
                    <a:p>
                      <a:pPr algn="ctr">
                        <a:lnSpc>
                          <a:spcPct val="100000"/>
                        </a:lnSpc>
                        <a:spcBef>
                          <a:spcPts val="5"/>
                        </a:spcBef>
                      </a:pPr>
                      <a:r>
                        <a:rPr lang="en-US" sz="1000" dirty="0">
                          <a:latin typeface="+mn-lt"/>
                          <a:cs typeface="Times New Roman"/>
                        </a:rPr>
                        <a:t>No</a:t>
                      </a:r>
                      <a:endParaRPr sz="1000" dirty="0">
                        <a:latin typeface="+mn-lt"/>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90805" marR="276225">
                        <a:lnSpc>
                          <a:spcPct val="100000"/>
                        </a:lnSpc>
                        <a:spcBef>
                          <a:spcPts val="285"/>
                        </a:spcBef>
                      </a:pPr>
                      <a:r>
                        <a:rPr lang="en-US" sz="1000" dirty="0">
                          <a:latin typeface="+mn-lt"/>
                          <a:cs typeface="Calibri"/>
                        </a:rPr>
                        <a:t>No Board approval required.</a:t>
                      </a:r>
                      <a:endParaRPr sz="1000" dirty="0">
                        <a:latin typeface="+mn-lt"/>
                        <a:cs typeface="Calibri"/>
                      </a:endParaRP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90805" marR="83185" lvl="0" indent="0" algn="l" defTabSz="914400" eaLnBrk="1" fontAlgn="auto" latinLnBrk="0" hangingPunct="1">
                        <a:lnSpc>
                          <a:spcPct val="100000"/>
                        </a:lnSpc>
                        <a:spcBef>
                          <a:spcPts val="285"/>
                        </a:spcBef>
                        <a:spcAft>
                          <a:spcPts val="0"/>
                        </a:spcAft>
                        <a:buClrTx/>
                        <a:buSzTx/>
                        <a:buFontTx/>
                        <a:buNone/>
                        <a:tabLst/>
                        <a:defRPr/>
                      </a:pPr>
                      <a:r>
                        <a:rPr lang="en-US" sz="1000" spc="0" dirty="0">
                          <a:latin typeface="+mn-lt"/>
                          <a:cs typeface="Calibri"/>
                        </a:rPr>
                        <a:t>Total expected revenue or expense for the life of  the  agreement  including  all  possible extensions contemplated in the text of the contract</a:t>
                      </a:r>
                      <a:r>
                        <a:rPr lang="en-US" sz="1000" spc="-10" dirty="0">
                          <a:latin typeface="+mn-lt"/>
                          <a:cs typeface="Calibri"/>
                        </a:rPr>
                        <a:t>.</a:t>
                      </a:r>
                      <a:endParaRPr lang="en-US" sz="1000" dirty="0">
                        <a:latin typeface="+mn-lt"/>
                        <a:cs typeface="Calibri"/>
                      </a:endParaRPr>
                    </a:p>
                    <a:p>
                      <a:pPr marL="90805" marR="83185" algn="l">
                        <a:lnSpc>
                          <a:spcPct val="100000"/>
                        </a:lnSpc>
                        <a:spcBef>
                          <a:spcPts val="285"/>
                        </a:spcBef>
                      </a:pPr>
                      <a:endParaRPr sz="1000" spc="0" dirty="0">
                        <a:latin typeface="+mn-lt"/>
                        <a:cs typeface="Calibri"/>
                      </a:endParaRP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latin typeface="+mn-lt"/>
                          <a:cs typeface="Calibri"/>
                        </a:rPr>
                        <a:t>§TEC 51.9337.f; BOR Policy §55.01.1.c., §55.01.1.f., §55.01.1.g.</a:t>
                      </a:r>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2029535535"/>
                  </a:ext>
                </a:extLst>
              </a:tr>
              <a:tr h="1389744">
                <a:tc>
                  <a:txBody>
                    <a:bodyPr/>
                    <a:lstStyle/>
                    <a:p>
                      <a:pPr marL="90805" marR="127635" lvl="0" indent="0" defTabSz="914400" eaLnBrk="1" fontAlgn="auto" latinLnBrk="0" hangingPunct="1">
                        <a:lnSpc>
                          <a:spcPct val="100000"/>
                        </a:lnSpc>
                        <a:spcBef>
                          <a:spcPts val="285"/>
                        </a:spcBef>
                        <a:spcAft>
                          <a:spcPts val="0"/>
                        </a:spcAft>
                        <a:buClrTx/>
                        <a:buSzTx/>
                        <a:buFontTx/>
                        <a:buNone/>
                        <a:tabLst/>
                        <a:defRPr/>
                      </a:pPr>
                      <a:r>
                        <a:rPr lang="en-US" sz="1000" dirty="0">
                          <a:latin typeface="+mn-lt"/>
                          <a:cs typeface="Calibri"/>
                        </a:rPr>
                        <a:t>Multiple</a:t>
                      </a:r>
                      <a:r>
                        <a:rPr lang="en-US" sz="1000" spc="-35" dirty="0">
                          <a:latin typeface="+mn-lt"/>
                          <a:cs typeface="Calibri"/>
                        </a:rPr>
                        <a:t> </a:t>
                      </a:r>
                      <a:r>
                        <a:rPr lang="en-US" sz="1000" dirty="0">
                          <a:latin typeface="+mn-lt"/>
                          <a:cs typeface="Calibri"/>
                        </a:rPr>
                        <a:t>contracts</a:t>
                      </a:r>
                      <a:r>
                        <a:rPr lang="en-US" sz="1000" spc="-10" dirty="0">
                          <a:latin typeface="+mn-lt"/>
                          <a:cs typeface="Calibri"/>
                        </a:rPr>
                        <a:t> </a:t>
                      </a:r>
                      <a:r>
                        <a:rPr lang="en-US" sz="1000" dirty="0">
                          <a:latin typeface="+mn-lt"/>
                          <a:cs typeface="Calibri"/>
                        </a:rPr>
                        <a:t>with</a:t>
                      </a:r>
                      <a:r>
                        <a:rPr lang="en-US" sz="1000" spc="-10" dirty="0">
                          <a:latin typeface="+mn-lt"/>
                          <a:cs typeface="Calibri"/>
                        </a:rPr>
                        <a:t> </a:t>
                      </a:r>
                      <a:r>
                        <a:rPr lang="en-US" sz="1000" dirty="0">
                          <a:latin typeface="+mn-lt"/>
                          <a:cs typeface="Calibri"/>
                        </a:rPr>
                        <a:t>the</a:t>
                      </a:r>
                      <a:r>
                        <a:rPr lang="en-US" sz="1000" spc="-20" dirty="0">
                          <a:latin typeface="+mn-lt"/>
                          <a:cs typeface="Calibri"/>
                        </a:rPr>
                        <a:t> </a:t>
                      </a:r>
                      <a:r>
                        <a:rPr lang="en-US" sz="1000" dirty="0">
                          <a:latin typeface="+mn-lt"/>
                          <a:cs typeface="Calibri"/>
                        </a:rPr>
                        <a:t>same</a:t>
                      </a:r>
                      <a:r>
                        <a:rPr lang="en-US" sz="1000" spc="10" dirty="0">
                          <a:latin typeface="+mn-lt"/>
                          <a:cs typeface="Calibri"/>
                        </a:rPr>
                        <a:t> </a:t>
                      </a:r>
                      <a:r>
                        <a:rPr lang="en-US" sz="1000" dirty="0">
                          <a:latin typeface="+mn-lt"/>
                          <a:cs typeface="Calibri"/>
                        </a:rPr>
                        <a:t>vendor</a:t>
                      </a:r>
                      <a:r>
                        <a:rPr lang="en-US" sz="1000" spc="-35" dirty="0">
                          <a:latin typeface="+mn-lt"/>
                          <a:cs typeface="Calibri"/>
                        </a:rPr>
                        <a:t> </a:t>
                      </a:r>
                      <a:r>
                        <a:rPr lang="en-US" sz="1000" dirty="0">
                          <a:latin typeface="+mn-lt"/>
                          <a:cs typeface="Calibri"/>
                        </a:rPr>
                        <a:t>by</a:t>
                      </a:r>
                      <a:r>
                        <a:rPr lang="en-US" sz="1000" spc="-15" dirty="0">
                          <a:latin typeface="+mn-lt"/>
                          <a:cs typeface="Calibri"/>
                        </a:rPr>
                        <a:t> </a:t>
                      </a:r>
                      <a:r>
                        <a:rPr lang="en-US" sz="1000" dirty="0">
                          <a:latin typeface="+mn-lt"/>
                          <a:cs typeface="Calibri"/>
                        </a:rPr>
                        <a:t>the</a:t>
                      </a:r>
                      <a:r>
                        <a:rPr lang="en-US" sz="1000" spc="-20" dirty="0">
                          <a:latin typeface="+mn-lt"/>
                          <a:cs typeface="Calibri"/>
                        </a:rPr>
                        <a:t> same </a:t>
                      </a:r>
                      <a:r>
                        <a:rPr lang="en-US" sz="1000" dirty="0">
                          <a:latin typeface="+mn-lt"/>
                          <a:cs typeface="Calibri"/>
                        </a:rPr>
                        <a:t>department</a:t>
                      </a:r>
                      <a:r>
                        <a:rPr lang="en-US" sz="1000" spc="-45" dirty="0">
                          <a:latin typeface="+mn-lt"/>
                          <a:cs typeface="Calibri"/>
                        </a:rPr>
                        <a:t> </a:t>
                      </a:r>
                      <a:r>
                        <a:rPr lang="en-US" sz="1000" dirty="0">
                          <a:latin typeface="+mn-lt"/>
                          <a:cs typeface="Calibri"/>
                        </a:rPr>
                        <a:t>for</a:t>
                      </a:r>
                      <a:r>
                        <a:rPr lang="en-US" sz="1000" spc="-15" dirty="0">
                          <a:latin typeface="+mn-lt"/>
                          <a:cs typeface="Calibri"/>
                        </a:rPr>
                        <a:t> </a:t>
                      </a:r>
                      <a:r>
                        <a:rPr lang="en-US" sz="1000" dirty="0">
                          <a:latin typeface="+mn-lt"/>
                          <a:cs typeface="Calibri"/>
                        </a:rPr>
                        <a:t>the</a:t>
                      </a:r>
                      <a:r>
                        <a:rPr lang="en-US" sz="1000" spc="-25" dirty="0">
                          <a:latin typeface="+mn-lt"/>
                          <a:cs typeface="Calibri"/>
                        </a:rPr>
                        <a:t> </a:t>
                      </a:r>
                      <a:r>
                        <a:rPr lang="en-US" sz="1000" dirty="0">
                          <a:latin typeface="+mn-lt"/>
                          <a:cs typeface="Calibri"/>
                        </a:rPr>
                        <a:t>same</a:t>
                      </a:r>
                      <a:r>
                        <a:rPr lang="en-US" sz="1000" spc="15" dirty="0">
                          <a:latin typeface="+mn-lt"/>
                          <a:cs typeface="Calibri"/>
                        </a:rPr>
                        <a:t> </a:t>
                      </a:r>
                      <a:r>
                        <a:rPr lang="en-US" sz="1000" dirty="0">
                          <a:latin typeface="+mn-lt"/>
                          <a:cs typeface="Calibri"/>
                        </a:rPr>
                        <a:t>goods</a:t>
                      </a:r>
                      <a:r>
                        <a:rPr lang="en-US" sz="1000" spc="-5" dirty="0">
                          <a:latin typeface="+mn-lt"/>
                          <a:cs typeface="Calibri"/>
                        </a:rPr>
                        <a:t> </a:t>
                      </a:r>
                      <a:r>
                        <a:rPr lang="en-US" sz="1000" dirty="0">
                          <a:latin typeface="+mn-lt"/>
                          <a:cs typeface="Calibri"/>
                        </a:rPr>
                        <a:t>and</a:t>
                      </a:r>
                      <a:r>
                        <a:rPr lang="en-US" sz="1000" spc="-20" dirty="0">
                          <a:latin typeface="+mn-lt"/>
                          <a:cs typeface="Calibri"/>
                        </a:rPr>
                        <a:t> </a:t>
                      </a:r>
                      <a:r>
                        <a:rPr lang="en-US" sz="1000" dirty="0">
                          <a:latin typeface="+mn-lt"/>
                          <a:cs typeface="Calibri"/>
                        </a:rPr>
                        <a:t>services</a:t>
                      </a:r>
                      <a:r>
                        <a:rPr lang="en-US" sz="1000" spc="10" dirty="0">
                          <a:latin typeface="+mn-lt"/>
                          <a:cs typeface="Calibri"/>
                        </a:rPr>
                        <a:t> </a:t>
                      </a:r>
                      <a:r>
                        <a:rPr lang="en-US" sz="1000" dirty="0">
                          <a:latin typeface="+mn-lt"/>
                          <a:cs typeface="Calibri"/>
                        </a:rPr>
                        <a:t>within</a:t>
                      </a:r>
                      <a:r>
                        <a:rPr lang="en-US" sz="1000" spc="-15" dirty="0">
                          <a:latin typeface="+mn-lt"/>
                          <a:cs typeface="Calibri"/>
                        </a:rPr>
                        <a:t> </a:t>
                      </a:r>
                      <a:r>
                        <a:rPr lang="en-US" sz="1000" spc="-50" dirty="0">
                          <a:latin typeface="+mn-lt"/>
                          <a:cs typeface="Calibri"/>
                        </a:rPr>
                        <a:t>a </a:t>
                      </a:r>
                      <a:r>
                        <a:rPr lang="en-US" sz="1000" dirty="0">
                          <a:latin typeface="+mn-lt"/>
                          <a:cs typeface="Calibri"/>
                        </a:rPr>
                        <a:t>fiscal</a:t>
                      </a:r>
                      <a:r>
                        <a:rPr lang="en-US" sz="1000" spc="-15" dirty="0">
                          <a:latin typeface="+mn-lt"/>
                          <a:cs typeface="Calibri"/>
                        </a:rPr>
                        <a:t> </a:t>
                      </a:r>
                      <a:r>
                        <a:rPr lang="en-US" sz="1000" spc="-20" dirty="0">
                          <a:latin typeface="+mn-lt"/>
                          <a:cs typeface="Calibri"/>
                        </a:rPr>
                        <a:t>year,</a:t>
                      </a:r>
                      <a:r>
                        <a:rPr lang="en-US" sz="1000" spc="-10" dirty="0">
                          <a:latin typeface="+mn-lt"/>
                          <a:cs typeface="Calibri"/>
                        </a:rPr>
                        <a:t> </a:t>
                      </a:r>
                      <a:r>
                        <a:rPr lang="en-US" sz="1000" dirty="0">
                          <a:latin typeface="+mn-lt"/>
                          <a:cs typeface="Calibri"/>
                        </a:rPr>
                        <a:t>that</a:t>
                      </a:r>
                      <a:r>
                        <a:rPr lang="en-US" sz="1000" spc="-45" dirty="0">
                          <a:latin typeface="+mn-lt"/>
                          <a:cs typeface="Calibri"/>
                        </a:rPr>
                        <a:t> </a:t>
                      </a:r>
                      <a:r>
                        <a:rPr lang="en-US" sz="1000" dirty="0">
                          <a:latin typeface="+mn-lt"/>
                          <a:cs typeface="Calibri"/>
                        </a:rPr>
                        <a:t>if</a:t>
                      </a:r>
                      <a:r>
                        <a:rPr lang="en-US" sz="1000" spc="-20" dirty="0">
                          <a:latin typeface="+mn-lt"/>
                          <a:cs typeface="Calibri"/>
                        </a:rPr>
                        <a:t> </a:t>
                      </a:r>
                      <a:r>
                        <a:rPr lang="en-US" sz="1000" dirty="0">
                          <a:latin typeface="+mn-lt"/>
                          <a:cs typeface="Calibri"/>
                        </a:rPr>
                        <a:t>combined</a:t>
                      </a:r>
                      <a:r>
                        <a:rPr lang="en-US" sz="1000" spc="-20" dirty="0">
                          <a:latin typeface="+mn-lt"/>
                          <a:cs typeface="Calibri"/>
                        </a:rPr>
                        <a:t> </a:t>
                      </a:r>
                      <a:r>
                        <a:rPr lang="en-US" sz="1000" dirty="0">
                          <a:latin typeface="+mn-lt"/>
                          <a:cs typeface="Calibri"/>
                        </a:rPr>
                        <a:t>into</a:t>
                      </a:r>
                      <a:r>
                        <a:rPr lang="en-US" sz="1000" spc="-30" dirty="0">
                          <a:latin typeface="+mn-lt"/>
                          <a:cs typeface="Calibri"/>
                        </a:rPr>
                        <a:t> </a:t>
                      </a:r>
                      <a:r>
                        <a:rPr lang="en-US" sz="1000" dirty="0">
                          <a:latin typeface="+mn-lt"/>
                          <a:cs typeface="Calibri"/>
                        </a:rPr>
                        <a:t>a</a:t>
                      </a:r>
                      <a:r>
                        <a:rPr lang="en-US" sz="1000" spc="-15" dirty="0">
                          <a:latin typeface="+mn-lt"/>
                          <a:cs typeface="Calibri"/>
                        </a:rPr>
                        <a:t> </a:t>
                      </a:r>
                      <a:r>
                        <a:rPr lang="en-US" sz="1000" dirty="0">
                          <a:latin typeface="+mn-lt"/>
                          <a:cs typeface="Calibri"/>
                        </a:rPr>
                        <a:t>single</a:t>
                      </a:r>
                      <a:r>
                        <a:rPr lang="en-US" sz="1000" spc="-25" dirty="0">
                          <a:latin typeface="+mn-lt"/>
                          <a:cs typeface="Calibri"/>
                        </a:rPr>
                        <a:t> </a:t>
                      </a:r>
                      <a:r>
                        <a:rPr lang="en-US" sz="1000" dirty="0">
                          <a:latin typeface="+mn-lt"/>
                          <a:cs typeface="Calibri"/>
                        </a:rPr>
                        <a:t>contract,</a:t>
                      </a:r>
                      <a:r>
                        <a:rPr lang="en-US" sz="1000" spc="-20" dirty="0">
                          <a:latin typeface="+mn-lt"/>
                          <a:cs typeface="Calibri"/>
                        </a:rPr>
                        <a:t> </a:t>
                      </a:r>
                      <a:r>
                        <a:rPr lang="en-US" sz="1000" spc="-10" dirty="0">
                          <a:latin typeface="+mn-lt"/>
                          <a:cs typeface="Calibri"/>
                        </a:rPr>
                        <a:t>would </a:t>
                      </a:r>
                      <a:r>
                        <a:rPr lang="en-US" sz="1000" dirty="0">
                          <a:latin typeface="+mn-lt"/>
                          <a:cs typeface="Calibri"/>
                        </a:rPr>
                        <a:t>require</a:t>
                      </a:r>
                      <a:r>
                        <a:rPr lang="en-US" sz="1000" spc="-45" dirty="0">
                          <a:latin typeface="+mn-lt"/>
                          <a:cs typeface="Calibri"/>
                        </a:rPr>
                        <a:t> </a:t>
                      </a:r>
                      <a:r>
                        <a:rPr lang="en-US" sz="1000" dirty="0">
                          <a:latin typeface="+mn-lt"/>
                          <a:cs typeface="Calibri"/>
                        </a:rPr>
                        <a:t>BOR</a:t>
                      </a:r>
                      <a:r>
                        <a:rPr lang="en-US" sz="1000" spc="5" dirty="0">
                          <a:latin typeface="+mn-lt"/>
                          <a:cs typeface="Calibri"/>
                        </a:rPr>
                        <a:t> </a:t>
                      </a:r>
                      <a:r>
                        <a:rPr lang="en-US" sz="1000" dirty="0">
                          <a:latin typeface="+mn-lt"/>
                          <a:cs typeface="Calibri"/>
                        </a:rPr>
                        <a:t>approval.</a:t>
                      </a:r>
                      <a:r>
                        <a:rPr lang="en-US" sz="1000" spc="229" dirty="0">
                          <a:latin typeface="+mn-lt"/>
                          <a:cs typeface="Calibri"/>
                        </a:rPr>
                        <a:t> </a:t>
                      </a:r>
                      <a:r>
                        <a:rPr lang="en-US" sz="1000" spc="-10" dirty="0">
                          <a:latin typeface="+mn-lt"/>
                          <a:cs typeface="Calibri"/>
                        </a:rPr>
                        <a:t>Contract</a:t>
                      </a:r>
                      <a:r>
                        <a:rPr lang="en-US" sz="1000" spc="-35" dirty="0">
                          <a:latin typeface="+mn-lt"/>
                          <a:cs typeface="Calibri"/>
                        </a:rPr>
                        <a:t> </a:t>
                      </a:r>
                      <a:r>
                        <a:rPr lang="en-US" sz="1000" dirty="0">
                          <a:latin typeface="+mn-lt"/>
                          <a:cs typeface="Calibri"/>
                        </a:rPr>
                        <a:t>value</a:t>
                      </a:r>
                      <a:r>
                        <a:rPr lang="en-US" sz="1000" spc="-15" dirty="0">
                          <a:latin typeface="+mn-lt"/>
                          <a:cs typeface="Calibri"/>
                        </a:rPr>
                        <a:t> </a:t>
                      </a:r>
                      <a:r>
                        <a:rPr lang="en-US" sz="1000" dirty="0">
                          <a:latin typeface="+mn-lt"/>
                          <a:cs typeface="Calibri"/>
                        </a:rPr>
                        <a:t>is</a:t>
                      </a:r>
                      <a:r>
                        <a:rPr lang="en-US" sz="1000" spc="-5" dirty="0">
                          <a:latin typeface="+mn-lt"/>
                          <a:cs typeface="Calibri"/>
                        </a:rPr>
                        <a:t> </a:t>
                      </a:r>
                      <a:r>
                        <a:rPr lang="en-US" sz="1000" dirty="0">
                          <a:latin typeface="+mn-lt"/>
                          <a:cs typeface="Calibri"/>
                        </a:rPr>
                        <a:t>based</a:t>
                      </a:r>
                      <a:r>
                        <a:rPr lang="en-US" sz="1000" spc="-10" dirty="0">
                          <a:latin typeface="+mn-lt"/>
                          <a:cs typeface="Calibri"/>
                        </a:rPr>
                        <a:t> </a:t>
                      </a:r>
                      <a:r>
                        <a:rPr lang="en-US" sz="1000" dirty="0">
                          <a:latin typeface="+mn-lt"/>
                          <a:cs typeface="Calibri"/>
                        </a:rPr>
                        <a:t>on</a:t>
                      </a:r>
                      <a:r>
                        <a:rPr lang="en-US" sz="1000" spc="-5" dirty="0">
                          <a:latin typeface="+mn-lt"/>
                          <a:cs typeface="Calibri"/>
                        </a:rPr>
                        <a:t> </a:t>
                      </a:r>
                      <a:r>
                        <a:rPr lang="en-US" sz="1000" spc="-25" dirty="0">
                          <a:latin typeface="+mn-lt"/>
                          <a:cs typeface="Calibri"/>
                        </a:rPr>
                        <a:t>the </a:t>
                      </a:r>
                      <a:r>
                        <a:rPr lang="en-US" sz="1000" dirty="0">
                          <a:latin typeface="+mn-lt"/>
                          <a:cs typeface="Calibri"/>
                        </a:rPr>
                        <a:t>lifetime</a:t>
                      </a:r>
                      <a:r>
                        <a:rPr lang="en-US" sz="1000" spc="-35" dirty="0">
                          <a:latin typeface="+mn-lt"/>
                          <a:cs typeface="Calibri"/>
                        </a:rPr>
                        <a:t> </a:t>
                      </a:r>
                      <a:r>
                        <a:rPr lang="en-US" sz="1000" dirty="0">
                          <a:latin typeface="+mn-lt"/>
                          <a:cs typeface="Calibri"/>
                        </a:rPr>
                        <a:t>value</a:t>
                      </a:r>
                      <a:r>
                        <a:rPr lang="en-US" sz="1000" spc="-15" dirty="0">
                          <a:latin typeface="+mn-lt"/>
                          <a:cs typeface="Calibri"/>
                        </a:rPr>
                        <a:t> </a:t>
                      </a:r>
                      <a:r>
                        <a:rPr lang="en-US" sz="1000" dirty="0">
                          <a:latin typeface="+mn-lt"/>
                          <a:cs typeface="Calibri"/>
                        </a:rPr>
                        <a:t>of</a:t>
                      </a:r>
                      <a:r>
                        <a:rPr lang="en-US" sz="1000" spc="-15" dirty="0">
                          <a:latin typeface="+mn-lt"/>
                          <a:cs typeface="Calibri"/>
                        </a:rPr>
                        <a:t> </a:t>
                      </a:r>
                      <a:r>
                        <a:rPr lang="en-US" sz="1000" dirty="0">
                          <a:latin typeface="+mn-lt"/>
                          <a:cs typeface="Calibri"/>
                        </a:rPr>
                        <a:t>each</a:t>
                      </a:r>
                      <a:r>
                        <a:rPr lang="en-US" sz="1000" spc="-15" dirty="0">
                          <a:latin typeface="+mn-lt"/>
                          <a:cs typeface="Calibri"/>
                        </a:rPr>
                        <a:t> </a:t>
                      </a:r>
                      <a:r>
                        <a:rPr lang="en-US" sz="1000" dirty="0">
                          <a:latin typeface="+mn-lt"/>
                          <a:cs typeface="Calibri"/>
                        </a:rPr>
                        <a:t>contract</a:t>
                      </a:r>
                      <a:r>
                        <a:rPr lang="en-US" sz="1000" spc="-20" dirty="0">
                          <a:latin typeface="+mn-lt"/>
                          <a:cs typeface="Calibri"/>
                        </a:rPr>
                        <a:t> </a:t>
                      </a:r>
                      <a:r>
                        <a:rPr lang="en-US" sz="1000" dirty="0">
                          <a:latin typeface="+mn-lt"/>
                          <a:cs typeface="Calibri"/>
                        </a:rPr>
                        <a:t>with</a:t>
                      </a:r>
                      <a:r>
                        <a:rPr lang="en-US" sz="1000" spc="-15" dirty="0">
                          <a:latin typeface="+mn-lt"/>
                          <a:cs typeface="Calibri"/>
                        </a:rPr>
                        <a:t> </a:t>
                      </a:r>
                      <a:r>
                        <a:rPr lang="en-US" sz="1000" dirty="0">
                          <a:latin typeface="+mn-lt"/>
                          <a:cs typeface="Calibri"/>
                        </a:rPr>
                        <a:t>the</a:t>
                      </a:r>
                      <a:r>
                        <a:rPr lang="en-US" sz="1000" spc="-15" dirty="0">
                          <a:latin typeface="+mn-lt"/>
                          <a:cs typeface="Calibri"/>
                        </a:rPr>
                        <a:t> </a:t>
                      </a:r>
                      <a:r>
                        <a:rPr lang="en-US" sz="1000" dirty="0">
                          <a:latin typeface="+mn-lt"/>
                          <a:cs typeface="Calibri"/>
                        </a:rPr>
                        <a:t>same</a:t>
                      </a:r>
                      <a:r>
                        <a:rPr lang="en-US" sz="1000" spc="-5" dirty="0">
                          <a:latin typeface="+mn-lt"/>
                          <a:cs typeface="Calibri"/>
                        </a:rPr>
                        <a:t> </a:t>
                      </a:r>
                      <a:r>
                        <a:rPr lang="en-US" sz="1000" dirty="0">
                          <a:latin typeface="+mn-lt"/>
                          <a:cs typeface="Calibri"/>
                        </a:rPr>
                        <a:t>vendor</a:t>
                      </a:r>
                      <a:r>
                        <a:rPr lang="en-US" sz="1000" spc="-30" dirty="0">
                          <a:latin typeface="+mn-lt"/>
                          <a:cs typeface="Calibri"/>
                        </a:rPr>
                        <a:t> </a:t>
                      </a:r>
                      <a:r>
                        <a:rPr lang="en-US" sz="1000" spc="-25" dirty="0">
                          <a:latin typeface="+mn-lt"/>
                          <a:cs typeface="Calibri"/>
                        </a:rPr>
                        <a:t>for </a:t>
                      </a:r>
                      <a:r>
                        <a:rPr lang="en-US" sz="1000" dirty="0">
                          <a:latin typeface="+mn-lt"/>
                          <a:cs typeface="Calibri"/>
                        </a:rPr>
                        <a:t>the</a:t>
                      </a:r>
                      <a:r>
                        <a:rPr lang="en-US" sz="1000" spc="-20" dirty="0">
                          <a:latin typeface="+mn-lt"/>
                          <a:cs typeface="Calibri"/>
                        </a:rPr>
                        <a:t> </a:t>
                      </a:r>
                      <a:r>
                        <a:rPr lang="en-US" sz="1000" dirty="0">
                          <a:latin typeface="+mn-lt"/>
                          <a:cs typeface="Calibri"/>
                        </a:rPr>
                        <a:t>same</a:t>
                      </a:r>
                      <a:r>
                        <a:rPr lang="en-US" sz="1000" spc="15" dirty="0">
                          <a:latin typeface="+mn-lt"/>
                          <a:cs typeface="Calibri"/>
                        </a:rPr>
                        <a:t> </a:t>
                      </a:r>
                      <a:r>
                        <a:rPr lang="en-US" sz="1000" dirty="0">
                          <a:latin typeface="+mn-lt"/>
                          <a:cs typeface="Calibri"/>
                        </a:rPr>
                        <a:t>goods and</a:t>
                      </a:r>
                      <a:r>
                        <a:rPr lang="en-US" sz="1000" spc="-15" dirty="0">
                          <a:latin typeface="+mn-lt"/>
                          <a:cs typeface="Calibri"/>
                        </a:rPr>
                        <a:t> </a:t>
                      </a:r>
                      <a:r>
                        <a:rPr lang="en-US" sz="1000" spc="-10" dirty="0">
                          <a:latin typeface="+mn-lt"/>
                          <a:cs typeface="Calibri"/>
                        </a:rPr>
                        <a:t>services.</a:t>
                      </a:r>
                      <a:endParaRPr lang="en-US" sz="1000" dirty="0">
                        <a:latin typeface="+mn-lt"/>
                        <a:cs typeface="Calibri"/>
                      </a:endParaRPr>
                    </a:p>
                    <a:p>
                      <a:pPr marL="90805" marR="127635">
                        <a:lnSpc>
                          <a:spcPct val="100000"/>
                        </a:lnSpc>
                        <a:spcBef>
                          <a:spcPts val="285"/>
                        </a:spcBef>
                      </a:pPr>
                      <a:endParaRPr sz="1000" dirty="0">
                        <a:latin typeface="+mn-lt"/>
                        <a:cs typeface="Calibri"/>
                      </a:endParaRP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173038" marR="337820" indent="-112713" algn="ctr">
                        <a:lnSpc>
                          <a:spcPct val="100000"/>
                        </a:lnSpc>
                      </a:pPr>
                      <a:r>
                        <a:rPr lang="en-US" sz="1000" dirty="0">
                          <a:latin typeface="+mn-lt"/>
                          <a:cs typeface="Calibri"/>
                        </a:rPr>
                        <a:t>      Yes</a:t>
                      </a:r>
                      <a:endParaRPr sz="1000" dirty="0">
                        <a:latin typeface="+mn-lt"/>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91440" marR="88265">
                        <a:lnSpc>
                          <a:spcPct val="100000"/>
                        </a:lnSpc>
                        <a:spcBef>
                          <a:spcPts val="285"/>
                        </a:spcBef>
                      </a:pPr>
                      <a:r>
                        <a:rPr lang="en-US" sz="1000" dirty="0">
                          <a:latin typeface="+mn-lt"/>
                          <a:cs typeface="Calibri"/>
                        </a:rPr>
                        <a:t>Prior</a:t>
                      </a:r>
                      <a:r>
                        <a:rPr lang="en-US" sz="1000" spc="-15" dirty="0">
                          <a:latin typeface="+mn-lt"/>
                          <a:cs typeface="Calibri"/>
                        </a:rPr>
                        <a:t> </a:t>
                      </a:r>
                      <a:r>
                        <a:rPr lang="en-US" sz="1000" dirty="0">
                          <a:latin typeface="+mn-lt"/>
                          <a:cs typeface="Calibri"/>
                        </a:rPr>
                        <a:t>to</a:t>
                      </a:r>
                      <a:r>
                        <a:rPr lang="en-US" sz="1000" spc="-10" dirty="0">
                          <a:latin typeface="+mn-lt"/>
                          <a:cs typeface="Calibri"/>
                        </a:rPr>
                        <a:t> </a:t>
                      </a:r>
                      <a:r>
                        <a:rPr lang="en-US" sz="1000" dirty="0">
                          <a:latin typeface="+mn-lt"/>
                          <a:cs typeface="Calibri"/>
                        </a:rPr>
                        <a:t>signing</a:t>
                      </a:r>
                      <a:r>
                        <a:rPr lang="en-US" sz="1000" spc="-25" dirty="0">
                          <a:latin typeface="+mn-lt"/>
                          <a:cs typeface="Calibri"/>
                        </a:rPr>
                        <a:t> the </a:t>
                      </a:r>
                      <a:r>
                        <a:rPr lang="en-US" sz="1000" dirty="0">
                          <a:latin typeface="+mn-lt"/>
                          <a:cs typeface="Calibri"/>
                        </a:rPr>
                        <a:t>contract</a:t>
                      </a:r>
                      <a:r>
                        <a:rPr lang="en-US" sz="1000" spc="-40" dirty="0">
                          <a:latin typeface="+mn-lt"/>
                          <a:cs typeface="Calibri"/>
                        </a:rPr>
                        <a:t> </a:t>
                      </a:r>
                      <a:r>
                        <a:rPr lang="en-US" sz="1000" dirty="0">
                          <a:latin typeface="+mn-lt"/>
                          <a:cs typeface="Calibri"/>
                        </a:rPr>
                        <a:t>that</a:t>
                      </a:r>
                      <a:r>
                        <a:rPr lang="en-US" sz="1000" spc="-55" dirty="0">
                          <a:latin typeface="+mn-lt"/>
                          <a:cs typeface="Calibri"/>
                        </a:rPr>
                        <a:t> </a:t>
                      </a:r>
                      <a:r>
                        <a:rPr lang="en-US" sz="1000" spc="-10" dirty="0">
                          <a:latin typeface="+mn-lt"/>
                          <a:cs typeface="Calibri"/>
                        </a:rPr>
                        <a:t>causes </a:t>
                      </a:r>
                      <a:r>
                        <a:rPr lang="en-US" sz="1000" dirty="0">
                          <a:latin typeface="+mn-lt"/>
                          <a:cs typeface="Calibri"/>
                        </a:rPr>
                        <a:t>the</a:t>
                      </a:r>
                      <a:r>
                        <a:rPr lang="en-US" sz="1000" spc="-25" dirty="0">
                          <a:latin typeface="+mn-lt"/>
                          <a:cs typeface="Calibri"/>
                        </a:rPr>
                        <a:t> </a:t>
                      </a:r>
                      <a:r>
                        <a:rPr lang="en-US" sz="1000" dirty="0">
                          <a:latin typeface="+mn-lt"/>
                          <a:cs typeface="Calibri"/>
                        </a:rPr>
                        <a:t>total</a:t>
                      </a:r>
                      <a:r>
                        <a:rPr lang="en-US" sz="1000" spc="-15" dirty="0">
                          <a:latin typeface="+mn-lt"/>
                          <a:cs typeface="Calibri"/>
                        </a:rPr>
                        <a:t> </a:t>
                      </a:r>
                      <a:r>
                        <a:rPr lang="en-US" sz="1000" spc="-10" dirty="0">
                          <a:latin typeface="+mn-lt"/>
                          <a:cs typeface="Calibri"/>
                        </a:rPr>
                        <a:t>contracts entered</a:t>
                      </a:r>
                      <a:r>
                        <a:rPr lang="en-US" sz="1000" spc="-35" dirty="0">
                          <a:latin typeface="+mn-lt"/>
                          <a:cs typeface="Calibri"/>
                        </a:rPr>
                        <a:t> </a:t>
                      </a:r>
                      <a:r>
                        <a:rPr lang="en-US" sz="1000" dirty="0">
                          <a:latin typeface="+mn-lt"/>
                          <a:cs typeface="Calibri"/>
                        </a:rPr>
                        <a:t>into</a:t>
                      </a:r>
                      <a:r>
                        <a:rPr lang="en-US" sz="1000" spc="5" dirty="0">
                          <a:latin typeface="+mn-lt"/>
                          <a:cs typeface="Calibri"/>
                        </a:rPr>
                        <a:t> </a:t>
                      </a:r>
                      <a:r>
                        <a:rPr lang="en-US" sz="1000" spc="-20" dirty="0">
                          <a:latin typeface="+mn-lt"/>
                          <a:cs typeface="Calibri"/>
                        </a:rPr>
                        <a:t>with </a:t>
                      </a:r>
                      <a:r>
                        <a:rPr lang="en-US" sz="1000" dirty="0">
                          <a:latin typeface="+mn-lt"/>
                          <a:cs typeface="Calibri"/>
                        </a:rPr>
                        <a:t>that</a:t>
                      </a:r>
                      <a:r>
                        <a:rPr lang="en-US" sz="1000" spc="-35" dirty="0">
                          <a:latin typeface="+mn-lt"/>
                          <a:cs typeface="Calibri"/>
                        </a:rPr>
                        <a:t> </a:t>
                      </a:r>
                      <a:r>
                        <a:rPr lang="en-US" sz="1000" dirty="0">
                          <a:latin typeface="+mn-lt"/>
                          <a:cs typeface="Calibri"/>
                        </a:rPr>
                        <a:t>vendor</a:t>
                      </a:r>
                      <a:r>
                        <a:rPr lang="en-US" sz="1000" spc="-30" dirty="0">
                          <a:latin typeface="+mn-lt"/>
                          <a:cs typeface="Calibri"/>
                        </a:rPr>
                        <a:t> </a:t>
                      </a:r>
                      <a:r>
                        <a:rPr lang="en-US" sz="1000" spc="-10" dirty="0">
                          <a:latin typeface="+mn-lt"/>
                          <a:cs typeface="Calibri"/>
                        </a:rPr>
                        <a:t>during </a:t>
                      </a:r>
                      <a:r>
                        <a:rPr lang="en-US" sz="1000" dirty="0">
                          <a:latin typeface="+mn-lt"/>
                          <a:cs typeface="Calibri"/>
                        </a:rPr>
                        <a:t>the</a:t>
                      </a:r>
                      <a:r>
                        <a:rPr lang="en-US" sz="1000" spc="-30" dirty="0">
                          <a:latin typeface="+mn-lt"/>
                          <a:cs typeface="Calibri"/>
                        </a:rPr>
                        <a:t> </a:t>
                      </a:r>
                      <a:r>
                        <a:rPr lang="en-US" sz="1000" dirty="0">
                          <a:latin typeface="+mn-lt"/>
                          <a:cs typeface="Calibri"/>
                        </a:rPr>
                        <a:t>fiscal year</a:t>
                      </a:r>
                      <a:r>
                        <a:rPr lang="en-US" sz="1000" spc="-25" dirty="0">
                          <a:latin typeface="+mn-lt"/>
                          <a:cs typeface="Calibri"/>
                        </a:rPr>
                        <a:t> for </a:t>
                      </a:r>
                      <a:r>
                        <a:rPr lang="en-US" sz="1000" dirty="0">
                          <a:latin typeface="+mn-lt"/>
                          <a:cs typeface="Calibri"/>
                        </a:rPr>
                        <a:t>the</a:t>
                      </a:r>
                      <a:r>
                        <a:rPr lang="en-US" sz="1000" spc="-35" dirty="0">
                          <a:latin typeface="+mn-lt"/>
                          <a:cs typeface="Calibri"/>
                        </a:rPr>
                        <a:t> </a:t>
                      </a:r>
                      <a:r>
                        <a:rPr lang="en-US" sz="1000" dirty="0">
                          <a:latin typeface="+mn-lt"/>
                          <a:cs typeface="Calibri"/>
                        </a:rPr>
                        <a:t>same</a:t>
                      </a:r>
                      <a:r>
                        <a:rPr lang="en-US" sz="1000" spc="15" dirty="0">
                          <a:latin typeface="+mn-lt"/>
                          <a:cs typeface="Calibri"/>
                        </a:rPr>
                        <a:t> </a:t>
                      </a:r>
                      <a:r>
                        <a:rPr lang="en-US" sz="1000" dirty="0">
                          <a:latin typeface="+mn-lt"/>
                          <a:cs typeface="Calibri"/>
                        </a:rPr>
                        <a:t>goods </a:t>
                      </a:r>
                      <a:r>
                        <a:rPr lang="en-US" sz="1000" spc="-25" dirty="0">
                          <a:latin typeface="+mn-lt"/>
                          <a:cs typeface="Calibri"/>
                        </a:rPr>
                        <a:t>or </a:t>
                      </a:r>
                      <a:r>
                        <a:rPr lang="en-US" sz="1000" dirty="0">
                          <a:latin typeface="+mn-lt"/>
                          <a:cs typeface="Calibri"/>
                        </a:rPr>
                        <a:t>services</a:t>
                      </a:r>
                      <a:r>
                        <a:rPr lang="en-US" sz="1000" spc="5" dirty="0">
                          <a:latin typeface="+mn-lt"/>
                          <a:cs typeface="Calibri"/>
                        </a:rPr>
                        <a:t> </a:t>
                      </a:r>
                      <a:r>
                        <a:rPr lang="en-US" sz="1000" dirty="0">
                          <a:latin typeface="+mn-lt"/>
                          <a:cs typeface="Calibri"/>
                        </a:rPr>
                        <a:t>to</a:t>
                      </a:r>
                      <a:r>
                        <a:rPr lang="en-US" sz="1000" spc="-10" dirty="0">
                          <a:latin typeface="+mn-lt"/>
                          <a:cs typeface="Calibri"/>
                        </a:rPr>
                        <a:t> exceed</a:t>
                      </a:r>
                      <a:endParaRPr lang="en-US" sz="1000" dirty="0">
                        <a:latin typeface="+mn-lt"/>
                        <a:cs typeface="Calibri"/>
                      </a:endParaRPr>
                    </a:p>
                    <a:p>
                      <a:pPr marL="91440">
                        <a:lnSpc>
                          <a:spcPct val="100000"/>
                        </a:lnSpc>
                      </a:pPr>
                      <a:r>
                        <a:rPr lang="en-US" sz="1000" spc="-20" dirty="0">
                          <a:latin typeface="+mn-lt"/>
                          <a:cs typeface="Calibri"/>
                        </a:rPr>
                        <a:t>$1M.</a:t>
                      </a:r>
                      <a:endParaRPr lang="en-US" sz="1000" dirty="0">
                        <a:latin typeface="+mn-lt"/>
                        <a:cs typeface="Calibri"/>
                      </a:endParaRPr>
                    </a:p>
                    <a:p>
                      <a:pPr marL="90805" marR="276225">
                        <a:lnSpc>
                          <a:spcPct val="100000"/>
                        </a:lnSpc>
                        <a:spcBef>
                          <a:spcPts val="285"/>
                        </a:spcBef>
                      </a:pPr>
                      <a:endParaRPr sz="1000" dirty="0">
                        <a:latin typeface="+mn-lt"/>
                        <a:cs typeface="Calibri"/>
                      </a:endParaRP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90805" marR="83185" lvl="0" indent="0" algn="l" defTabSz="914400" eaLnBrk="1" fontAlgn="auto" latinLnBrk="0" hangingPunct="1">
                        <a:lnSpc>
                          <a:spcPct val="100000"/>
                        </a:lnSpc>
                        <a:spcBef>
                          <a:spcPts val="285"/>
                        </a:spcBef>
                        <a:spcAft>
                          <a:spcPts val="0"/>
                        </a:spcAft>
                        <a:buClrTx/>
                        <a:buSzTx/>
                        <a:buFontTx/>
                        <a:buNone/>
                        <a:tabLst/>
                        <a:defRPr/>
                      </a:pPr>
                      <a:r>
                        <a:rPr lang="en-US" sz="1000" spc="0" dirty="0">
                          <a:latin typeface="+mn-lt"/>
                          <a:cs typeface="Calibri"/>
                        </a:rPr>
                        <a:t>Total expected revenue or expense for the life of  all  agreements  including  all  possible extensions contemplated in the text of the contract.</a:t>
                      </a:r>
                    </a:p>
                    <a:p>
                      <a:pPr marL="90805" marR="83185" algn="l">
                        <a:lnSpc>
                          <a:spcPct val="100000"/>
                        </a:lnSpc>
                        <a:spcBef>
                          <a:spcPts val="285"/>
                        </a:spcBef>
                      </a:pPr>
                      <a:endParaRPr sz="1000" spc="0" dirty="0">
                        <a:latin typeface="+mn-lt"/>
                        <a:cs typeface="Calibri"/>
                      </a:endParaRPr>
                    </a:p>
                  </a:txBody>
                  <a:tcPr marL="0" marR="0" marT="361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latin typeface="+mn-lt"/>
                          <a:cs typeface="Calibri"/>
                        </a:rPr>
                        <a:t>§TEC 51.9337.f; BOR Policy §55.01.1.c., §55.01.1.f., §55.01.1.g., §55.01.1.h. </a:t>
                      </a:r>
                      <a:endParaRPr lang="en-US" sz="1000" dirty="0">
                        <a:latin typeface="+mn-lt"/>
                      </a:endParaRPr>
                    </a:p>
                    <a:p>
                      <a:endParaRPr lang="en-US"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2590865125"/>
                  </a:ext>
                </a:extLst>
              </a:tr>
            </a:tbl>
          </a:graphicData>
        </a:graphic>
      </p:graphicFrame>
    </p:spTree>
    <p:extLst>
      <p:ext uri="{BB962C8B-B14F-4D97-AF65-F5344CB8AC3E}">
        <p14:creationId xmlns:p14="http://schemas.microsoft.com/office/powerpoint/2010/main" val="813425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AD0DD-ED6A-996C-66F7-DEE68E56F6E7}"/>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831ABB93-9735-1CF9-4368-1BD4412D6E20}"/>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Fund Types and Uses</a:t>
            </a:r>
          </a:p>
        </p:txBody>
      </p:sp>
      <p:graphicFrame>
        <p:nvGraphicFramePr>
          <p:cNvPr id="3" name="Table 2">
            <a:extLst>
              <a:ext uri="{FF2B5EF4-FFF2-40B4-BE49-F238E27FC236}">
                <a16:creationId xmlns:a16="http://schemas.microsoft.com/office/drawing/2014/main" id="{2C37D0F7-3AB2-1623-3133-F325DF387CAC}"/>
              </a:ext>
            </a:extLst>
          </p:cNvPr>
          <p:cNvGraphicFramePr>
            <a:graphicFrameLocks noGrp="1"/>
          </p:cNvGraphicFramePr>
          <p:nvPr>
            <p:extLst>
              <p:ext uri="{D42A27DB-BD31-4B8C-83A1-F6EECF244321}">
                <p14:modId xmlns:p14="http://schemas.microsoft.com/office/powerpoint/2010/main" val="3674883044"/>
              </p:ext>
            </p:extLst>
          </p:nvPr>
        </p:nvGraphicFramePr>
        <p:xfrm>
          <a:off x="1833635" y="1678362"/>
          <a:ext cx="7899837" cy="4946729"/>
        </p:xfrm>
        <a:graphic>
          <a:graphicData uri="http://schemas.openxmlformats.org/drawingml/2006/table">
            <a:tbl>
              <a:tblPr firstRow="1" bandRow="1">
                <a:tableStyleId>{5C22544A-7EE6-4342-B048-85BDC9FD1C3A}</a:tableStyleId>
              </a:tblPr>
              <a:tblGrid>
                <a:gridCol w="584637">
                  <a:extLst>
                    <a:ext uri="{9D8B030D-6E8A-4147-A177-3AD203B41FA5}">
                      <a16:colId xmlns:a16="http://schemas.microsoft.com/office/drawing/2014/main" val="2910312321"/>
                    </a:ext>
                  </a:extLst>
                </a:gridCol>
                <a:gridCol w="2286000">
                  <a:extLst>
                    <a:ext uri="{9D8B030D-6E8A-4147-A177-3AD203B41FA5}">
                      <a16:colId xmlns:a16="http://schemas.microsoft.com/office/drawing/2014/main" val="3827257575"/>
                    </a:ext>
                  </a:extLst>
                </a:gridCol>
                <a:gridCol w="2514600">
                  <a:extLst>
                    <a:ext uri="{9D8B030D-6E8A-4147-A177-3AD203B41FA5}">
                      <a16:colId xmlns:a16="http://schemas.microsoft.com/office/drawing/2014/main" val="1517258121"/>
                    </a:ext>
                  </a:extLst>
                </a:gridCol>
                <a:gridCol w="2514600">
                  <a:extLst>
                    <a:ext uri="{9D8B030D-6E8A-4147-A177-3AD203B41FA5}">
                      <a16:colId xmlns:a16="http://schemas.microsoft.com/office/drawing/2014/main" val="2840342746"/>
                    </a:ext>
                  </a:extLst>
                </a:gridCol>
              </a:tblGrid>
              <a:tr h="381524">
                <a:tc>
                  <a:txBody>
                    <a:bodyPr/>
                    <a:lstStyle/>
                    <a:p>
                      <a:r>
                        <a:rPr lang="en-US" sz="1400" dirty="0"/>
                        <a:t>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dirty="0"/>
                        <a:t>Fund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dirty="0"/>
                        <a:t>Source of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dirty="0"/>
                        <a:t>Use of Funds/ Restrictions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441744806"/>
                  </a:ext>
                </a:extLst>
              </a:tr>
              <a:tr h="785060">
                <a:tc>
                  <a:txBody>
                    <a:bodyPr/>
                    <a:lstStyle/>
                    <a:p>
                      <a:r>
                        <a:rPr lang="en-US" sz="1100" dirty="0"/>
                        <a:t>1xxx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48895">
                        <a:lnSpc>
                          <a:spcPts val="1290"/>
                        </a:lnSpc>
                      </a:pPr>
                      <a:r>
                        <a:rPr lang="en-US" sz="1100" dirty="0">
                          <a:latin typeface="+mn-lt"/>
                          <a:cs typeface="Calibri"/>
                        </a:rPr>
                        <a:t>Education</a:t>
                      </a:r>
                      <a:r>
                        <a:rPr lang="en-US" sz="1100" spc="-45" dirty="0">
                          <a:latin typeface="+mn-lt"/>
                          <a:cs typeface="Calibri"/>
                        </a:rPr>
                        <a:t> </a:t>
                      </a:r>
                      <a:r>
                        <a:rPr lang="en-US" sz="1100" dirty="0">
                          <a:latin typeface="+mn-lt"/>
                          <a:cs typeface="Calibri"/>
                        </a:rPr>
                        <a:t>and</a:t>
                      </a:r>
                      <a:r>
                        <a:rPr lang="en-US" sz="1100" spc="-25" dirty="0">
                          <a:latin typeface="+mn-lt"/>
                          <a:cs typeface="Calibri"/>
                        </a:rPr>
                        <a:t> </a:t>
                      </a:r>
                      <a:r>
                        <a:rPr lang="en-US" sz="1100" spc="-10" dirty="0">
                          <a:latin typeface="+mn-lt"/>
                          <a:cs typeface="Calibri"/>
                        </a:rPr>
                        <a:t>General Funds</a:t>
                      </a:r>
                      <a:endParaRPr lang="en-US" sz="1100" dirty="0">
                        <a:latin typeface="+mn-lt"/>
                        <a:cs typeface="Calibri"/>
                      </a:endParaRPr>
                    </a:p>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32384">
                        <a:lnSpc>
                          <a:spcPts val="1290"/>
                        </a:lnSpc>
                      </a:pPr>
                      <a:r>
                        <a:rPr lang="en-US" sz="1100" dirty="0">
                          <a:latin typeface="+mn-lt"/>
                          <a:cs typeface="Calibri"/>
                        </a:rPr>
                        <a:t>State</a:t>
                      </a:r>
                      <a:r>
                        <a:rPr lang="en-US" sz="1100" spc="-15" dirty="0">
                          <a:latin typeface="+mn-lt"/>
                          <a:cs typeface="Calibri"/>
                        </a:rPr>
                        <a:t> </a:t>
                      </a:r>
                      <a:r>
                        <a:rPr lang="en-US" sz="1100" spc="-10" dirty="0">
                          <a:latin typeface="+mn-lt"/>
                          <a:cs typeface="Calibri"/>
                        </a:rPr>
                        <a:t>appropriations,</a:t>
                      </a:r>
                      <a:r>
                        <a:rPr lang="en-US" sz="1100" spc="-25" dirty="0">
                          <a:latin typeface="+mn-lt"/>
                          <a:cs typeface="Calibri"/>
                        </a:rPr>
                        <a:t> </a:t>
                      </a:r>
                      <a:r>
                        <a:rPr lang="en-US" sz="1100" dirty="0">
                          <a:latin typeface="+mn-lt"/>
                          <a:cs typeface="Calibri"/>
                        </a:rPr>
                        <a:t>statutory</a:t>
                      </a:r>
                      <a:r>
                        <a:rPr lang="en-US" sz="1100" spc="-15" dirty="0">
                          <a:latin typeface="+mn-lt"/>
                          <a:cs typeface="Calibri"/>
                        </a:rPr>
                        <a:t> </a:t>
                      </a:r>
                      <a:r>
                        <a:rPr lang="en-US" sz="1100" spc="-10" dirty="0">
                          <a:latin typeface="+mn-lt"/>
                          <a:cs typeface="Calibri"/>
                        </a:rPr>
                        <a:t>tuition,</a:t>
                      </a:r>
                      <a:endParaRPr lang="en-US" sz="1100" dirty="0">
                        <a:latin typeface="+mn-lt"/>
                        <a:cs typeface="Calibri"/>
                      </a:endParaRPr>
                    </a:p>
                    <a:p>
                      <a:pPr marL="32384" marR="243840">
                        <a:lnSpc>
                          <a:spcPct val="100000"/>
                        </a:lnSpc>
                      </a:pPr>
                      <a:r>
                        <a:rPr lang="en-US" sz="1100" dirty="0">
                          <a:latin typeface="+mn-lt"/>
                          <a:cs typeface="Calibri"/>
                        </a:rPr>
                        <a:t>Higher</a:t>
                      </a:r>
                      <a:r>
                        <a:rPr lang="en-US" sz="1100" spc="-35" dirty="0">
                          <a:latin typeface="+mn-lt"/>
                          <a:cs typeface="Calibri"/>
                        </a:rPr>
                        <a:t> </a:t>
                      </a:r>
                      <a:r>
                        <a:rPr lang="en-US" sz="1100" dirty="0">
                          <a:latin typeface="+mn-lt"/>
                          <a:cs typeface="Calibri"/>
                        </a:rPr>
                        <a:t>Education</a:t>
                      </a:r>
                      <a:r>
                        <a:rPr lang="en-US" sz="1100" spc="-55" dirty="0">
                          <a:latin typeface="+mn-lt"/>
                          <a:cs typeface="Calibri"/>
                        </a:rPr>
                        <a:t> </a:t>
                      </a:r>
                      <a:r>
                        <a:rPr lang="en-US" sz="1100" dirty="0">
                          <a:latin typeface="+mn-lt"/>
                          <a:cs typeface="Calibri"/>
                        </a:rPr>
                        <a:t>Assistance</a:t>
                      </a:r>
                      <a:r>
                        <a:rPr lang="en-US" sz="1100" spc="-15" dirty="0">
                          <a:latin typeface="+mn-lt"/>
                          <a:cs typeface="Calibri"/>
                        </a:rPr>
                        <a:t> </a:t>
                      </a:r>
                      <a:r>
                        <a:rPr lang="en-US" sz="1100" spc="-10" dirty="0">
                          <a:latin typeface="+mn-lt"/>
                          <a:cs typeface="Calibri"/>
                        </a:rPr>
                        <a:t>Funds (HEAF)</a:t>
                      </a:r>
                      <a:endParaRPr lang="en-US" sz="1100" dirty="0">
                        <a:latin typeface="+mn-lt"/>
                        <a:cs typeface="Calibri"/>
                      </a:endParaRPr>
                    </a:p>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15875">
                        <a:lnSpc>
                          <a:spcPts val="1290"/>
                        </a:lnSpc>
                        <a:tabLst>
                          <a:tab pos="790575" algn="l"/>
                          <a:tab pos="1089025" algn="l"/>
                          <a:tab pos="1725930" algn="l"/>
                          <a:tab pos="2802255" algn="l"/>
                        </a:tabLst>
                      </a:pPr>
                      <a:r>
                        <a:rPr lang="en-US" sz="1100" spc="-10" dirty="0">
                          <a:latin typeface="+mn-lt"/>
                          <a:cs typeface="Calibri"/>
                        </a:rPr>
                        <a:t>Restricted </a:t>
                      </a:r>
                      <a:r>
                        <a:rPr lang="en-US" sz="1100" spc="-25" dirty="0">
                          <a:latin typeface="+mn-lt"/>
                          <a:cs typeface="Calibri"/>
                        </a:rPr>
                        <a:t>by </a:t>
                      </a:r>
                      <a:r>
                        <a:rPr lang="en-US" sz="1100" spc="-10" dirty="0">
                          <a:latin typeface="+mn-lt"/>
                          <a:cs typeface="Calibri"/>
                        </a:rPr>
                        <a:t>General Appropriations </a:t>
                      </a:r>
                      <a:r>
                        <a:rPr lang="en-US" sz="1100" spc="-20" dirty="0">
                          <a:latin typeface="+mn-lt"/>
                          <a:cs typeface="Calibri"/>
                        </a:rPr>
                        <a:t>Act,</a:t>
                      </a:r>
                      <a:endParaRPr lang="en-US" sz="1100" dirty="0">
                        <a:latin typeface="+mn-lt"/>
                        <a:cs typeface="Calibri"/>
                      </a:endParaRPr>
                    </a:p>
                    <a:p>
                      <a:pPr marL="15875" marR="24130">
                        <a:lnSpc>
                          <a:spcPct val="100000"/>
                        </a:lnSpc>
                        <a:tabLst>
                          <a:tab pos="1019175" algn="l"/>
                          <a:tab pos="1488440" algn="l"/>
                          <a:tab pos="1831339" algn="l"/>
                          <a:tab pos="2301875" algn="l"/>
                          <a:tab pos="2812415" algn="l"/>
                        </a:tabLst>
                      </a:pPr>
                      <a:r>
                        <a:rPr lang="en-US" sz="1100" spc="-10" dirty="0">
                          <a:latin typeface="+mn-lt"/>
                          <a:cs typeface="Calibri"/>
                        </a:rPr>
                        <a:t>Comptroller’s </a:t>
                      </a:r>
                      <a:r>
                        <a:rPr lang="en-US" sz="1100" spc="-20" dirty="0">
                          <a:latin typeface="+mn-lt"/>
                          <a:cs typeface="Calibri"/>
                        </a:rPr>
                        <a:t>rules </a:t>
                      </a:r>
                      <a:r>
                        <a:rPr lang="en-US" sz="1100" spc="-25" dirty="0">
                          <a:latin typeface="+mn-lt"/>
                          <a:cs typeface="Calibri"/>
                        </a:rPr>
                        <a:t>for </a:t>
                      </a:r>
                      <a:r>
                        <a:rPr lang="en-US" sz="1100" spc="-20" dirty="0">
                          <a:latin typeface="+mn-lt"/>
                          <a:cs typeface="Calibri"/>
                        </a:rPr>
                        <a:t>state </a:t>
                      </a:r>
                      <a:r>
                        <a:rPr lang="en-US" sz="1100" spc="-10" dirty="0">
                          <a:latin typeface="+mn-lt"/>
                          <a:cs typeface="Calibri"/>
                        </a:rPr>
                        <a:t>funds </a:t>
                      </a:r>
                      <a:r>
                        <a:rPr lang="en-US" sz="1100" spc="-25" dirty="0">
                          <a:latin typeface="+mn-lt"/>
                          <a:cs typeface="Calibri"/>
                        </a:rPr>
                        <a:t>and </a:t>
                      </a:r>
                      <a:r>
                        <a:rPr lang="en-US" sz="1100" dirty="0">
                          <a:latin typeface="+mn-lt"/>
                          <a:cs typeface="Calibri"/>
                        </a:rPr>
                        <a:t>Legislative</a:t>
                      </a:r>
                      <a:r>
                        <a:rPr lang="en-US" sz="1100" spc="-25" dirty="0">
                          <a:latin typeface="+mn-lt"/>
                          <a:cs typeface="Calibri"/>
                        </a:rPr>
                        <a:t> </a:t>
                      </a:r>
                      <a:r>
                        <a:rPr lang="en-US" sz="1100" dirty="0">
                          <a:latin typeface="+mn-lt"/>
                          <a:cs typeface="Calibri"/>
                        </a:rPr>
                        <a:t>Budget</a:t>
                      </a:r>
                      <a:r>
                        <a:rPr lang="en-US" sz="1100" spc="-35" dirty="0">
                          <a:latin typeface="+mn-lt"/>
                          <a:cs typeface="Calibri"/>
                        </a:rPr>
                        <a:t> </a:t>
                      </a:r>
                      <a:r>
                        <a:rPr lang="en-US" sz="1100" dirty="0">
                          <a:latin typeface="+mn-lt"/>
                          <a:cs typeface="Calibri"/>
                        </a:rPr>
                        <a:t>Board</a:t>
                      </a:r>
                      <a:r>
                        <a:rPr lang="en-US" sz="1100" spc="-35" dirty="0">
                          <a:latin typeface="+mn-lt"/>
                          <a:cs typeface="Calibri"/>
                        </a:rPr>
                        <a:t> </a:t>
                      </a:r>
                      <a:r>
                        <a:rPr lang="en-US" sz="1100" dirty="0">
                          <a:latin typeface="+mn-lt"/>
                          <a:cs typeface="Calibri"/>
                        </a:rPr>
                        <a:t>rules</a:t>
                      </a:r>
                      <a:r>
                        <a:rPr lang="en-US" sz="1100" spc="-30" dirty="0">
                          <a:latin typeface="+mn-lt"/>
                          <a:cs typeface="Calibri"/>
                        </a:rPr>
                        <a:t> </a:t>
                      </a:r>
                      <a:r>
                        <a:rPr lang="en-US" sz="1100" dirty="0">
                          <a:latin typeface="+mn-lt"/>
                          <a:cs typeface="Calibri"/>
                        </a:rPr>
                        <a:t>for</a:t>
                      </a:r>
                      <a:r>
                        <a:rPr lang="en-US" sz="1100" spc="-25" dirty="0">
                          <a:latin typeface="+mn-lt"/>
                          <a:cs typeface="Calibri"/>
                        </a:rPr>
                        <a:t> </a:t>
                      </a:r>
                      <a:r>
                        <a:rPr lang="en-US" sz="1100" spc="-20" dirty="0">
                          <a:latin typeface="+mn-lt"/>
                          <a:cs typeface="Calibri"/>
                        </a:rPr>
                        <a:t>HEAF</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265065828"/>
                  </a:ext>
                </a:extLst>
              </a:tr>
              <a:tr h="717224">
                <a:tc>
                  <a:txBody>
                    <a:bodyPr/>
                    <a:lstStyle/>
                    <a:p>
                      <a:r>
                        <a:rPr lang="en-US" sz="1100" dirty="0"/>
                        <a:t>2xxx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dirty="0">
                          <a:latin typeface="+mn-lt"/>
                          <a:cs typeface="Calibri"/>
                        </a:rPr>
                        <a:t>Designated Funds</a:t>
                      </a:r>
                    </a:p>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dirty="0"/>
                        <a:t>Sales and services, designated tuition, indirect cost revenue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dirty="0">
                          <a:latin typeface="+mn-lt"/>
                          <a:cs typeface="Calibri"/>
                        </a:rPr>
                        <a:t>University</a:t>
                      </a:r>
                      <a:r>
                        <a:rPr lang="en-US" sz="1100" spc="-20" dirty="0">
                          <a:latin typeface="+mn-lt"/>
                          <a:cs typeface="Calibri"/>
                        </a:rPr>
                        <a:t> </a:t>
                      </a:r>
                      <a:r>
                        <a:rPr lang="en-US" sz="1100" dirty="0">
                          <a:latin typeface="+mn-lt"/>
                          <a:cs typeface="Calibri"/>
                        </a:rPr>
                        <a:t>operations;</a:t>
                      </a:r>
                      <a:r>
                        <a:rPr lang="en-US" sz="1100" spc="-25" dirty="0">
                          <a:latin typeface="+mn-lt"/>
                          <a:cs typeface="Calibri"/>
                        </a:rPr>
                        <a:t> </a:t>
                      </a:r>
                      <a:r>
                        <a:rPr lang="en-US" sz="1100" dirty="0">
                          <a:latin typeface="+mn-lt"/>
                          <a:cs typeface="Calibri"/>
                        </a:rPr>
                        <a:t>restricted</a:t>
                      </a:r>
                      <a:r>
                        <a:rPr lang="en-US" sz="1100" spc="-25" dirty="0">
                          <a:latin typeface="+mn-lt"/>
                          <a:cs typeface="Calibri"/>
                        </a:rPr>
                        <a:t> </a:t>
                      </a:r>
                      <a:r>
                        <a:rPr lang="en-US" sz="1100" dirty="0">
                          <a:latin typeface="+mn-lt"/>
                          <a:cs typeface="Calibri"/>
                        </a:rPr>
                        <a:t>by</a:t>
                      </a:r>
                      <a:r>
                        <a:rPr lang="en-US" sz="1100" spc="-20" dirty="0">
                          <a:latin typeface="+mn-lt"/>
                          <a:cs typeface="Calibri"/>
                        </a:rPr>
                        <a:t> </a:t>
                      </a:r>
                      <a:r>
                        <a:rPr lang="en-US" sz="1100" dirty="0">
                          <a:latin typeface="+mn-lt"/>
                          <a:cs typeface="Calibri"/>
                        </a:rPr>
                        <a:t>UHS</a:t>
                      </a:r>
                      <a:r>
                        <a:rPr lang="en-US" sz="1100" spc="-15" dirty="0">
                          <a:latin typeface="+mn-lt"/>
                          <a:cs typeface="Calibri"/>
                        </a:rPr>
                        <a:t> </a:t>
                      </a:r>
                      <a:r>
                        <a:rPr lang="en-US" sz="1100" dirty="0">
                          <a:latin typeface="+mn-lt"/>
                          <a:cs typeface="Calibri"/>
                        </a:rPr>
                        <a:t>rules</a:t>
                      </a:r>
                      <a:r>
                        <a:rPr lang="en-US" sz="1100" spc="-15" dirty="0">
                          <a:latin typeface="+mn-lt"/>
                          <a:cs typeface="Calibri"/>
                        </a:rPr>
                        <a:t> </a:t>
                      </a:r>
                      <a:r>
                        <a:rPr lang="en-US" sz="1100" spc="-25" dirty="0">
                          <a:latin typeface="+mn-lt"/>
                          <a:cs typeface="Calibri"/>
                        </a:rPr>
                        <a:t>for </a:t>
                      </a:r>
                      <a:r>
                        <a:rPr lang="en-US" sz="1100" dirty="0">
                          <a:latin typeface="+mn-lt"/>
                          <a:cs typeface="Calibri"/>
                        </a:rPr>
                        <a:t>tuition</a:t>
                      </a:r>
                      <a:r>
                        <a:rPr lang="en-US" sz="1100" spc="-30" dirty="0">
                          <a:latin typeface="+mn-lt"/>
                          <a:cs typeface="Calibri"/>
                        </a:rPr>
                        <a:t> </a:t>
                      </a:r>
                      <a:r>
                        <a:rPr lang="en-US" sz="1100" dirty="0">
                          <a:latin typeface="+mn-lt"/>
                          <a:cs typeface="Calibri"/>
                        </a:rPr>
                        <a:t>and</a:t>
                      </a:r>
                      <a:r>
                        <a:rPr lang="en-US" sz="1100" spc="-10" dirty="0">
                          <a:latin typeface="+mn-lt"/>
                          <a:cs typeface="Calibri"/>
                        </a:rPr>
                        <a:t> federal</a:t>
                      </a:r>
                      <a:r>
                        <a:rPr lang="en-US" sz="1100" spc="-30" dirty="0">
                          <a:latin typeface="+mn-lt"/>
                          <a:cs typeface="Calibri"/>
                        </a:rPr>
                        <a:t> </a:t>
                      </a:r>
                      <a:r>
                        <a:rPr lang="en-US" sz="1100" dirty="0">
                          <a:latin typeface="+mn-lt"/>
                          <a:cs typeface="Calibri"/>
                        </a:rPr>
                        <a:t>rules</a:t>
                      </a:r>
                      <a:r>
                        <a:rPr lang="en-US" sz="1100" spc="-20" dirty="0">
                          <a:latin typeface="+mn-lt"/>
                          <a:cs typeface="Calibri"/>
                        </a:rPr>
                        <a:t> </a:t>
                      </a:r>
                      <a:r>
                        <a:rPr lang="en-US" sz="1100" dirty="0">
                          <a:latin typeface="+mn-lt"/>
                          <a:cs typeface="Calibri"/>
                        </a:rPr>
                        <a:t>for</a:t>
                      </a:r>
                      <a:r>
                        <a:rPr lang="en-US" sz="1100" spc="-5" dirty="0">
                          <a:latin typeface="+mn-lt"/>
                          <a:cs typeface="Calibri"/>
                        </a:rPr>
                        <a:t> </a:t>
                      </a:r>
                      <a:r>
                        <a:rPr lang="en-US" sz="1100" dirty="0">
                          <a:latin typeface="+mn-lt"/>
                          <a:cs typeface="Calibri"/>
                        </a:rPr>
                        <a:t>indirect</a:t>
                      </a:r>
                      <a:r>
                        <a:rPr lang="en-US" sz="1100" spc="-20" dirty="0">
                          <a:latin typeface="+mn-lt"/>
                          <a:cs typeface="Calibri"/>
                        </a:rPr>
                        <a:t> cost</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2546746974"/>
                  </a:ext>
                </a:extLst>
              </a:tr>
              <a:tr h="441104">
                <a:tc>
                  <a:txBody>
                    <a:bodyPr/>
                    <a:lstStyle/>
                    <a:p>
                      <a:r>
                        <a:rPr lang="en-US" sz="1100" dirty="0"/>
                        <a:t>3xxx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r>
                        <a:rPr lang="en-US" sz="1100" dirty="0"/>
                        <a:t>Auxiliary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dirty="0">
                          <a:latin typeface="+mn-lt"/>
                          <a:cs typeface="Calibri"/>
                        </a:rPr>
                        <a:t>Student</a:t>
                      </a:r>
                      <a:r>
                        <a:rPr lang="en-US" sz="1100" spc="-35" dirty="0">
                          <a:latin typeface="+mn-lt"/>
                          <a:cs typeface="Calibri"/>
                        </a:rPr>
                        <a:t> </a:t>
                      </a:r>
                      <a:r>
                        <a:rPr lang="en-US" sz="1100" dirty="0">
                          <a:latin typeface="+mn-lt"/>
                          <a:cs typeface="Calibri"/>
                        </a:rPr>
                        <a:t>fees,</a:t>
                      </a:r>
                      <a:r>
                        <a:rPr lang="en-US" sz="1100" spc="-15" dirty="0">
                          <a:latin typeface="+mn-lt"/>
                          <a:cs typeface="Calibri"/>
                        </a:rPr>
                        <a:t> </a:t>
                      </a:r>
                      <a:r>
                        <a:rPr lang="en-US" sz="1100" dirty="0">
                          <a:latin typeface="+mn-lt"/>
                          <a:cs typeface="Calibri"/>
                        </a:rPr>
                        <a:t>housing,</a:t>
                      </a:r>
                      <a:r>
                        <a:rPr lang="en-US" sz="1100" spc="-20" dirty="0">
                          <a:latin typeface="+mn-lt"/>
                          <a:cs typeface="Calibri"/>
                        </a:rPr>
                        <a:t> </a:t>
                      </a:r>
                      <a:r>
                        <a:rPr lang="en-US" sz="1100" spc="-10" dirty="0">
                          <a:latin typeface="+mn-lt"/>
                          <a:cs typeface="Calibri"/>
                        </a:rPr>
                        <a:t>parking, </a:t>
                      </a:r>
                      <a:r>
                        <a:rPr lang="en-US" sz="1100" dirty="0">
                          <a:latin typeface="+mn-lt"/>
                          <a:cs typeface="Calibri"/>
                        </a:rPr>
                        <a:t>athletics</a:t>
                      </a:r>
                      <a:r>
                        <a:rPr lang="en-US" sz="1100" spc="-45" dirty="0">
                          <a:latin typeface="+mn-lt"/>
                          <a:cs typeface="Calibri"/>
                        </a:rPr>
                        <a:t> </a:t>
                      </a:r>
                      <a:r>
                        <a:rPr lang="en-US" sz="1100" dirty="0">
                          <a:latin typeface="+mn-lt"/>
                          <a:cs typeface="Calibri"/>
                        </a:rPr>
                        <a:t>event</a:t>
                      </a:r>
                      <a:r>
                        <a:rPr lang="en-US" sz="1100" spc="-45" dirty="0">
                          <a:latin typeface="+mn-lt"/>
                          <a:cs typeface="Calibri"/>
                        </a:rPr>
                        <a:t> </a:t>
                      </a:r>
                      <a:r>
                        <a:rPr lang="en-US" sz="1100" dirty="0">
                          <a:latin typeface="+mn-lt"/>
                          <a:cs typeface="Calibri"/>
                        </a:rPr>
                        <a:t>tickets,</a:t>
                      </a:r>
                      <a:r>
                        <a:rPr lang="en-US" sz="1100" spc="-20" dirty="0">
                          <a:latin typeface="+mn-lt"/>
                          <a:cs typeface="Calibri"/>
                        </a:rPr>
                        <a:t> </a:t>
                      </a:r>
                      <a:r>
                        <a:rPr lang="en-US" sz="1100" spc="-10" dirty="0">
                          <a:latin typeface="+mn-lt"/>
                          <a:cs typeface="Calibri"/>
                        </a:rPr>
                        <a:t>etc.,</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dirty="0">
                          <a:latin typeface="+mn-lt"/>
                          <a:cs typeface="Calibri"/>
                        </a:rPr>
                        <a:t>Used</a:t>
                      </a:r>
                      <a:r>
                        <a:rPr lang="en-US" sz="1100" spc="-10" dirty="0">
                          <a:latin typeface="+mn-lt"/>
                          <a:cs typeface="Calibri"/>
                        </a:rPr>
                        <a:t> </a:t>
                      </a:r>
                      <a:r>
                        <a:rPr lang="en-US" sz="1100" dirty="0">
                          <a:latin typeface="+mn-lt"/>
                          <a:cs typeface="Calibri"/>
                        </a:rPr>
                        <a:t>for</a:t>
                      </a:r>
                      <a:r>
                        <a:rPr lang="en-US" sz="1100" spc="-15" dirty="0">
                          <a:latin typeface="+mn-lt"/>
                          <a:cs typeface="Calibri"/>
                        </a:rPr>
                        <a:t> </a:t>
                      </a:r>
                      <a:r>
                        <a:rPr lang="en-US" sz="1100" dirty="0">
                          <a:latin typeface="+mn-lt"/>
                          <a:cs typeface="Calibri"/>
                        </a:rPr>
                        <a:t>auxiliary</a:t>
                      </a:r>
                      <a:r>
                        <a:rPr lang="en-US" sz="1100" spc="-15" dirty="0">
                          <a:latin typeface="+mn-lt"/>
                          <a:cs typeface="Calibri"/>
                        </a:rPr>
                        <a:t> </a:t>
                      </a:r>
                      <a:r>
                        <a:rPr lang="en-US" sz="1100" dirty="0">
                          <a:latin typeface="+mn-lt"/>
                          <a:cs typeface="Calibri"/>
                        </a:rPr>
                        <a:t>operations;</a:t>
                      </a:r>
                      <a:r>
                        <a:rPr lang="en-US" sz="1100" spc="-15" dirty="0">
                          <a:latin typeface="+mn-lt"/>
                          <a:cs typeface="Calibri"/>
                        </a:rPr>
                        <a:t> </a:t>
                      </a:r>
                      <a:r>
                        <a:rPr lang="en-US" sz="1100" dirty="0">
                          <a:latin typeface="+mn-lt"/>
                          <a:cs typeface="Calibri"/>
                        </a:rPr>
                        <a:t>Athletics</a:t>
                      </a:r>
                      <a:r>
                        <a:rPr lang="en-US" sz="1100" spc="-15" dirty="0">
                          <a:latin typeface="+mn-lt"/>
                          <a:cs typeface="Calibri"/>
                        </a:rPr>
                        <a:t> </a:t>
                      </a:r>
                      <a:r>
                        <a:rPr lang="en-US" sz="1100" spc="-10" dirty="0">
                          <a:latin typeface="+mn-lt"/>
                          <a:cs typeface="Calibri"/>
                        </a:rPr>
                        <a:t>restricted </a:t>
                      </a:r>
                      <a:r>
                        <a:rPr lang="en-US" sz="1100" dirty="0">
                          <a:latin typeface="+mn-lt"/>
                          <a:cs typeface="Calibri"/>
                        </a:rPr>
                        <a:t>by</a:t>
                      </a:r>
                      <a:r>
                        <a:rPr lang="en-US" sz="1100" spc="-35" dirty="0">
                          <a:latin typeface="+mn-lt"/>
                          <a:cs typeface="Calibri"/>
                        </a:rPr>
                        <a:t> </a:t>
                      </a:r>
                      <a:r>
                        <a:rPr lang="en-US" sz="1100" dirty="0">
                          <a:latin typeface="+mn-lt"/>
                          <a:cs typeface="Calibri"/>
                        </a:rPr>
                        <a:t>NCC</a:t>
                      </a:r>
                      <a:r>
                        <a:rPr lang="en-US" sz="1100" spc="5" dirty="0">
                          <a:latin typeface="+mn-lt"/>
                          <a:cs typeface="Calibri"/>
                        </a:rPr>
                        <a:t> </a:t>
                      </a:r>
                      <a:r>
                        <a:rPr lang="en-US" sz="1100" spc="-10" dirty="0">
                          <a:latin typeface="+mn-lt"/>
                          <a:cs typeface="Calibri"/>
                        </a:rPr>
                        <a:t>requirements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3129136876"/>
                  </a:ext>
                </a:extLst>
              </a:tr>
              <a:tr h="350961">
                <a:tc>
                  <a:txBody>
                    <a:bodyPr/>
                    <a:lstStyle/>
                    <a:p>
                      <a:r>
                        <a:rPr lang="en-US" sz="1100" dirty="0"/>
                        <a:t>4xxx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spc="-10" dirty="0">
                          <a:latin typeface="+mn-lt"/>
                          <a:cs typeface="Calibri"/>
                        </a:rPr>
                        <a:t>Restricted</a:t>
                      </a:r>
                      <a:r>
                        <a:rPr lang="en-US" sz="1100" spc="20" dirty="0">
                          <a:latin typeface="+mn-lt"/>
                          <a:cs typeface="Calibri"/>
                        </a:rPr>
                        <a:t> </a:t>
                      </a:r>
                      <a:r>
                        <a:rPr lang="en-US" sz="1100" spc="-10" dirty="0">
                          <a:latin typeface="+mn-lt"/>
                          <a:cs typeface="Calibri"/>
                        </a:rPr>
                        <a:t>Funds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31750" indent="80963">
                        <a:lnSpc>
                          <a:spcPct val="100000"/>
                        </a:lnSpc>
                        <a:spcBef>
                          <a:spcPts val="355"/>
                        </a:spcBef>
                      </a:pPr>
                      <a:r>
                        <a:rPr sz="1100" dirty="0">
                          <a:latin typeface="+mn-lt"/>
                          <a:cs typeface="Calibri"/>
                        </a:rPr>
                        <a:t>Endowment</a:t>
                      </a:r>
                      <a:r>
                        <a:rPr sz="1100" spc="-40" dirty="0">
                          <a:latin typeface="+mn-lt"/>
                          <a:cs typeface="Calibri"/>
                        </a:rPr>
                        <a:t> </a:t>
                      </a:r>
                      <a:r>
                        <a:rPr sz="1100" dirty="0">
                          <a:latin typeface="+mn-lt"/>
                          <a:cs typeface="Calibri"/>
                        </a:rPr>
                        <a:t>income and</a:t>
                      </a:r>
                      <a:r>
                        <a:rPr sz="1100" spc="-20" dirty="0">
                          <a:latin typeface="+mn-lt"/>
                          <a:cs typeface="Calibri"/>
                        </a:rPr>
                        <a:t> </a:t>
                      </a:r>
                      <a:r>
                        <a:rPr sz="1100" spc="-10" dirty="0">
                          <a:latin typeface="+mn-lt"/>
                          <a:cs typeface="Calibri"/>
                        </a:rPr>
                        <a:t>gifts</a:t>
                      </a:r>
                      <a:endParaRPr sz="1100" dirty="0">
                        <a:latin typeface="+mn-lt"/>
                        <a:cs typeface="Calibri"/>
                      </a:endParaRPr>
                    </a:p>
                  </a:txBody>
                  <a:tcPr marL="0" marR="0" marT="450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112713" indent="0">
                        <a:lnSpc>
                          <a:spcPct val="100000"/>
                        </a:lnSpc>
                        <a:spcBef>
                          <a:spcPts val="355"/>
                        </a:spcBef>
                      </a:pPr>
                      <a:r>
                        <a:rPr sz="1100" spc="-10" dirty="0">
                          <a:latin typeface="+mn-lt"/>
                          <a:cs typeface="Calibri"/>
                        </a:rPr>
                        <a:t>Restricted</a:t>
                      </a:r>
                      <a:r>
                        <a:rPr sz="1100" spc="5" dirty="0">
                          <a:latin typeface="+mn-lt"/>
                          <a:cs typeface="Calibri"/>
                        </a:rPr>
                        <a:t> </a:t>
                      </a:r>
                      <a:r>
                        <a:rPr sz="1100" dirty="0">
                          <a:latin typeface="+mn-lt"/>
                          <a:cs typeface="Calibri"/>
                        </a:rPr>
                        <a:t>by</a:t>
                      </a:r>
                      <a:r>
                        <a:rPr sz="1100" spc="5" dirty="0">
                          <a:latin typeface="+mn-lt"/>
                          <a:cs typeface="Calibri"/>
                        </a:rPr>
                        <a:t> </a:t>
                      </a:r>
                      <a:r>
                        <a:rPr sz="1100" dirty="0">
                          <a:latin typeface="+mn-lt"/>
                          <a:cs typeface="Calibri"/>
                        </a:rPr>
                        <a:t>donor</a:t>
                      </a:r>
                      <a:r>
                        <a:rPr sz="1100" spc="-10" dirty="0">
                          <a:latin typeface="+mn-lt"/>
                          <a:cs typeface="Calibri"/>
                        </a:rPr>
                        <a:t> requirements</a:t>
                      </a:r>
                      <a:endParaRPr sz="1100" dirty="0">
                        <a:latin typeface="+mn-lt"/>
                        <a:cs typeface="Calibri"/>
                      </a:endParaRPr>
                    </a:p>
                  </a:txBody>
                  <a:tcPr marL="0" marR="0" marT="450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311650910"/>
                  </a:ext>
                </a:extLst>
              </a:tr>
              <a:tr h="540878">
                <a:tc>
                  <a:txBody>
                    <a:bodyPr/>
                    <a:lstStyle/>
                    <a:p>
                      <a:r>
                        <a:rPr lang="en-US" sz="1100" dirty="0"/>
                        <a:t>5xxx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dirty="0">
                          <a:latin typeface="+mn-lt"/>
                          <a:cs typeface="Calibri"/>
                        </a:rPr>
                        <a:t>Sponsored</a:t>
                      </a:r>
                      <a:r>
                        <a:rPr lang="en-US" sz="1100" spc="-60" dirty="0">
                          <a:latin typeface="+mn-lt"/>
                          <a:cs typeface="Calibri"/>
                        </a:rPr>
                        <a:t> </a:t>
                      </a:r>
                      <a:r>
                        <a:rPr lang="en-US" sz="1100" dirty="0">
                          <a:latin typeface="+mn-lt"/>
                          <a:cs typeface="Calibri"/>
                        </a:rPr>
                        <a:t>Project</a:t>
                      </a:r>
                      <a:r>
                        <a:rPr lang="en-US" sz="1100" spc="-10" dirty="0">
                          <a:latin typeface="+mn-lt"/>
                          <a:cs typeface="Calibri"/>
                        </a:rPr>
                        <a:t> Funds</a:t>
                      </a:r>
                      <a:endParaRPr lang="en-US" sz="1100" dirty="0">
                        <a:latin typeface="+mn-lt"/>
                        <a:cs typeface="Calibri"/>
                      </a:endParaRPr>
                    </a:p>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112713" marR="36195" indent="0">
                        <a:lnSpc>
                          <a:spcPct val="100000"/>
                        </a:lnSpc>
                        <a:spcBef>
                          <a:spcPts val="160"/>
                        </a:spcBef>
                      </a:pPr>
                      <a:r>
                        <a:rPr sz="1100" dirty="0">
                          <a:latin typeface="+mn-lt"/>
                          <a:cs typeface="Calibri"/>
                        </a:rPr>
                        <a:t>Federal,</a:t>
                      </a:r>
                      <a:r>
                        <a:rPr sz="1100" spc="-50" dirty="0">
                          <a:latin typeface="+mn-lt"/>
                          <a:cs typeface="Calibri"/>
                        </a:rPr>
                        <a:t> </a:t>
                      </a:r>
                      <a:r>
                        <a:rPr sz="1100" spc="-10" dirty="0">
                          <a:latin typeface="+mn-lt"/>
                          <a:cs typeface="Calibri"/>
                        </a:rPr>
                        <a:t>state,</a:t>
                      </a:r>
                      <a:r>
                        <a:rPr sz="1100" spc="-35" dirty="0">
                          <a:latin typeface="+mn-lt"/>
                          <a:cs typeface="Calibri"/>
                        </a:rPr>
                        <a:t> </a:t>
                      </a:r>
                      <a:r>
                        <a:rPr sz="1100" dirty="0">
                          <a:latin typeface="+mn-lt"/>
                          <a:cs typeface="Calibri"/>
                        </a:rPr>
                        <a:t>and</a:t>
                      </a:r>
                      <a:r>
                        <a:rPr sz="1100" spc="-30" dirty="0">
                          <a:latin typeface="+mn-lt"/>
                          <a:cs typeface="Calibri"/>
                        </a:rPr>
                        <a:t> </a:t>
                      </a:r>
                      <a:r>
                        <a:rPr sz="1100" dirty="0">
                          <a:latin typeface="+mn-lt"/>
                          <a:cs typeface="Calibri"/>
                        </a:rPr>
                        <a:t>private</a:t>
                      </a:r>
                      <a:r>
                        <a:rPr sz="1100" spc="-45" dirty="0">
                          <a:latin typeface="+mn-lt"/>
                          <a:cs typeface="Calibri"/>
                        </a:rPr>
                        <a:t> </a:t>
                      </a:r>
                      <a:r>
                        <a:rPr sz="1100" dirty="0">
                          <a:latin typeface="+mn-lt"/>
                          <a:cs typeface="Calibri"/>
                        </a:rPr>
                        <a:t>sponsors</a:t>
                      </a:r>
                      <a:r>
                        <a:rPr sz="1100" spc="-15" dirty="0">
                          <a:latin typeface="+mn-lt"/>
                          <a:cs typeface="Calibri"/>
                        </a:rPr>
                        <a:t> </a:t>
                      </a:r>
                      <a:r>
                        <a:rPr sz="1100" spc="-25" dirty="0">
                          <a:latin typeface="+mn-lt"/>
                          <a:cs typeface="Calibri"/>
                        </a:rPr>
                        <a:t>of </a:t>
                      </a:r>
                      <a:r>
                        <a:rPr sz="1100" dirty="0">
                          <a:latin typeface="+mn-lt"/>
                          <a:cs typeface="Calibri"/>
                        </a:rPr>
                        <a:t>contracts</a:t>
                      </a:r>
                      <a:r>
                        <a:rPr sz="1100" spc="-45" dirty="0">
                          <a:latin typeface="+mn-lt"/>
                          <a:cs typeface="Calibri"/>
                        </a:rPr>
                        <a:t> </a:t>
                      </a:r>
                      <a:r>
                        <a:rPr sz="1100" dirty="0">
                          <a:latin typeface="+mn-lt"/>
                          <a:cs typeface="Calibri"/>
                        </a:rPr>
                        <a:t>and</a:t>
                      </a:r>
                      <a:r>
                        <a:rPr sz="1100" spc="-35" dirty="0">
                          <a:latin typeface="+mn-lt"/>
                          <a:cs typeface="Calibri"/>
                        </a:rPr>
                        <a:t> </a:t>
                      </a:r>
                      <a:r>
                        <a:rPr sz="1100" spc="-10" dirty="0">
                          <a:latin typeface="+mn-lt"/>
                          <a:cs typeface="Calibri"/>
                        </a:rPr>
                        <a:t>grants</a:t>
                      </a:r>
                      <a:endParaRPr sz="1100" dirty="0">
                        <a:latin typeface="+mn-lt"/>
                        <a:cs typeface="Calibri"/>
                      </a:endParaRPr>
                    </a:p>
                  </a:txBody>
                  <a:tcPr marL="0" marR="0" marT="203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112713" marR="24765" indent="0">
                        <a:lnSpc>
                          <a:spcPct val="100000"/>
                        </a:lnSpc>
                        <a:spcBef>
                          <a:spcPts val="160"/>
                        </a:spcBef>
                      </a:pPr>
                      <a:r>
                        <a:rPr sz="1100" dirty="0">
                          <a:latin typeface="+mn-lt"/>
                          <a:cs typeface="Calibri"/>
                        </a:rPr>
                        <a:t>Used</a:t>
                      </a:r>
                      <a:r>
                        <a:rPr sz="1100" spc="-15" dirty="0">
                          <a:latin typeface="+mn-lt"/>
                          <a:cs typeface="Calibri"/>
                        </a:rPr>
                        <a:t> </a:t>
                      </a:r>
                      <a:r>
                        <a:rPr sz="1100" dirty="0">
                          <a:latin typeface="+mn-lt"/>
                          <a:cs typeface="Calibri"/>
                        </a:rPr>
                        <a:t>for</a:t>
                      </a:r>
                      <a:r>
                        <a:rPr sz="1100" spc="-25" dirty="0">
                          <a:latin typeface="+mn-lt"/>
                          <a:cs typeface="Calibri"/>
                        </a:rPr>
                        <a:t> </a:t>
                      </a:r>
                      <a:r>
                        <a:rPr sz="1100" dirty="0">
                          <a:latin typeface="+mn-lt"/>
                          <a:cs typeface="Calibri"/>
                        </a:rPr>
                        <a:t>research;</a:t>
                      </a:r>
                      <a:r>
                        <a:rPr sz="1100" spc="-20" dirty="0">
                          <a:latin typeface="+mn-lt"/>
                          <a:cs typeface="Calibri"/>
                        </a:rPr>
                        <a:t> </a:t>
                      </a:r>
                      <a:r>
                        <a:rPr sz="1100" dirty="0">
                          <a:latin typeface="+mn-lt"/>
                          <a:cs typeface="Calibri"/>
                        </a:rPr>
                        <a:t>restricted</a:t>
                      </a:r>
                      <a:r>
                        <a:rPr sz="1100" spc="-20" dirty="0">
                          <a:latin typeface="+mn-lt"/>
                          <a:cs typeface="Calibri"/>
                        </a:rPr>
                        <a:t> </a:t>
                      </a:r>
                      <a:r>
                        <a:rPr sz="1100" dirty="0">
                          <a:latin typeface="+mn-lt"/>
                          <a:cs typeface="Calibri"/>
                        </a:rPr>
                        <a:t>by</a:t>
                      </a:r>
                      <a:r>
                        <a:rPr sz="1100" spc="-20" dirty="0">
                          <a:latin typeface="+mn-lt"/>
                          <a:cs typeface="Calibri"/>
                        </a:rPr>
                        <a:t> </a:t>
                      </a:r>
                      <a:r>
                        <a:rPr sz="1100" dirty="0">
                          <a:latin typeface="+mn-lt"/>
                          <a:cs typeface="Calibri"/>
                        </a:rPr>
                        <a:t>contract</a:t>
                      </a:r>
                      <a:r>
                        <a:rPr sz="1100" spc="-15" dirty="0">
                          <a:latin typeface="+mn-lt"/>
                          <a:cs typeface="Calibri"/>
                        </a:rPr>
                        <a:t> </a:t>
                      </a:r>
                      <a:r>
                        <a:rPr sz="1100" dirty="0">
                          <a:latin typeface="+mn-lt"/>
                          <a:cs typeface="Calibri"/>
                        </a:rPr>
                        <a:t>or</a:t>
                      </a:r>
                      <a:r>
                        <a:rPr sz="1100" spc="-15" dirty="0">
                          <a:latin typeface="+mn-lt"/>
                          <a:cs typeface="Calibri"/>
                        </a:rPr>
                        <a:t> </a:t>
                      </a:r>
                      <a:r>
                        <a:rPr sz="1100" spc="-20" dirty="0">
                          <a:latin typeface="+mn-lt"/>
                          <a:cs typeface="Calibri"/>
                        </a:rPr>
                        <a:t>grant </a:t>
                      </a:r>
                      <a:r>
                        <a:rPr sz="1100" dirty="0">
                          <a:latin typeface="+mn-lt"/>
                          <a:cs typeface="Calibri"/>
                        </a:rPr>
                        <a:t>and</a:t>
                      </a:r>
                      <a:r>
                        <a:rPr sz="1100" spc="-15" dirty="0">
                          <a:latin typeface="+mn-lt"/>
                          <a:cs typeface="Calibri"/>
                        </a:rPr>
                        <a:t> </a:t>
                      </a:r>
                      <a:r>
                        <a:rPr sz="1100" dirty="0">
                          <a:latin typeface="+mn-lt"/>
                          <a:cs typeface="Calibri"/>
                        </a:rPr>
                        <a:t>Uniform</a:t>
                      </a:r>
                      <a:r>
                        <a:rPr sz="1100" spc="-20" dirty="0">
                          <a:latin typeface="+mn-lt"/>
                          <a:cs typeface="Calibri"/>
                        </a:rPr>
                        <a:t> </a:t>
                      </a:r>
                      <a:r>
                        <a:rPr sz="1100" dirty="0">
                          <a:latin typeface="+mn-lt"/>
                          <a:cs typeface="Calibri"/>
                        </a:rPr>
                        <a:t>Guidance</a:t>
                      </a:r>
                      <a:r>
                        <a:rPr sz="1100" spc="-5" dirty="0">
                          <a:latin typeface="+mn-lt"/>
                          <a:cs typeface="Calibri"/>
                        </a:rPr>
                        <a:t> </a:t>
                      </a:r>
                      <a:r>
                        <a:rPr sz="1100" dirty="0">
                          <a:latin typeface="+mn-lt"/>
                          <a:cs typeface="Calibri"/>
                        </a:rPr>
                        <a:t>for</a:t>
                      </a:r>
                      <a:r>
                        <a:rPr sz="1100" spc="-20" dirty="0">
                          <a:latin typeface="+mn-lt"/>
                          <a:cs typeface="Calibri"/>
                        </a:rPr>
                        <a:t> </a:t>
                      </a:r>
                      <a:r>
                        <a:rPr sz="1100" spc="-10" dirty="0">
                          <a:latin typeface="+mn-lt"/>
                          <a:cs typeface="Calibri"/>
                        </a:rPr>
                        <a:t>federal</a:t>
                      </a:r>
                      <a:r>
                        <a:rPr sz="1100" spc="-35" dirty="0">
                          <a:latin typeface="+mn-lt"/>
                          <a:cs typeface="Calibri"/>
                        </a:rPr>
                        <a:t> </a:t>
                      </a:r>
                      <a:r>
                        <a:rPr sz="1100" spc="-10" dirty="0">
                          <a:latin typeface="+mn-lt"/>
                          <a:cs typeface="Calibri"/>
                        </a:rPr>
                        <a:t>funds</a:t>
                      </a:r>
                      <a:endParaRPr sz="1100" dirty="0">
                        <a:latin typeface="+mn-lt"/>
                        <a:cs typeface="Calibri"/>
                      </a:endParaRPr>
                    </a:p>
                  </a:txBody>
                  <a:tcPr marL="0" marR="0" marT="203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2686434084"/>
                  </a:ext>
                </a:extLst>
              </a:tr>
              <a:tr h="498363">
                <a:tc>
                  <a:txBody>
                    <a:bodyPr/>
                    <a:lstStyle/>
                    <a:p>
                      <a:r>
                        <a:rPr lang="en-US" sz="1100" dirty="0"/>
                        <a:t>6xxx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dirty="0">
                          <a:latin typeface="+mn-lt"/>
                          <a:cs typeface="Calibri"/>
                        </a:rPr>
                        <a:t>Endowment</a:t>
                      </a:r>
                      <a:r>
                        <a:rPr lang="en-US" sz="1100" spc="-45" dirty="0">
                          <a:latin typeface="+mn-lt"/>
                          <a:cs typeface="Calibri"/>
                        </a:rPr>
                        <a:t> </a:t>
                      </a:r>
                      <a:r>
                        <a:rPr lang="en-US" sz="1100" dirty="0">
                          <a:latin typeface="+mn-lt"/>
                          <a:cs typeface="Calibri"/>
                        </a:rPr>
                        <a:t>and</a:t>
                      </a:r>
                      <a:r>
                        <a:rPr lang="en-US" sz="1100" spc="-15" dirty="0">
                          <a:latin typeface="+mn-lt"/>
                          <a:cs typeface="Calibri"/>
                        </a:rPr>
                        <a:t> </a:t>
                      </a:r>
                      <a:r>
                        <a:rPr lang="en-US" sz="1100" spc="-20" dirty="0">
                          <a:latin typeface="+mn-lt"/>
                          <a:cs typeface="Calibri"/>
                        </a:rPr>
                        <a:t>Loan </a:t>
                      </a:r>
                      <a:r>
                        <a:rPr lang="en-US" sz="1100" spc="-10" dirty="0">
                          <a:latin typeface="+mn-lt"/>
                          <a:cs typeface="Calibri"/>
                        </a:rPr>
                        <a:t>Funds</a:t>
                      </a:r>
                      <a:endParaRPr lang="en-US" sz="1100" dirty="0">
                        <a:latin typeface="+mn-lt"/>
                        <a:cs typeface="Calibri"/>
                      </a:endParaRPr>
                    </a:p>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112713" marR="427990" indent="0">
                        <a:lnSpc>
                          <a:spcPct val="100000"/>
                        </a:lnSpc>
                      </a:pPr>
                      <a:r>
                        <a:rPr sz="1100" dirty="0">
                          <a:latin typeface="+mn-lt"/>
                          <a:cs typeface="Calibri"/>
                        </a:rPr>
                        <a:t>Endowment</a:t>
                      </a:r>
                      <a:r>
                        <a:rPr sz="1100" spc="-35" dirty="0">
                          <a:latin typeface="+mn-lt"/>
                          <a:cs typeface="Calibri"/>
                        </a:rPr>
                        <a:t> </a:t>
                      </a:r>
                      <a:r>
                        <a:rPr sz="1100" dirty="0">
                          <a:latin typeface="+mn-lt"/>
                          <a:cs typeface="Calibri"/>
                        </a:rPr>
                        <a:t>assets</a:t>
                      </a:r>
                      <a:r>
                        <a:rPr sz="1100" spc="20" dirty="0">
                          <a:latin typeface="+mn-lt"/>
                          <a:cs typeface="Calibri"/>
                        </a:rPr>
                        <a:t> </a:t>
                      </a:r>
                      <a:r>
                        <a:rPr sz="1100" dirty="0">
                          <a:latin typeface="+mn-lt"/>
                          <a:cs typeface="Calibri"/>
                        </a:rPr>
                        <a:t>and</a:t>
                      </a:r>
                      <a:r>
                        <a:rPr sz="1100" spc="-20" dirty="0">
                          <a:latin typeface="+mn-lt"/>
                          <a:cs typeface="Calibri"/>
                        </a:rPr>
                        <a:t> </a:t>
                      </a:r>
                      <a:r>
                        <a:rPr sz="1100" dirty="0">
                          <a:latin typeface="+mn-lt"/>
                          <a:cs typeface="Calibri"/>
                        </a:rPr>
                        <a:t>loans</a:t>
                      </a:r>
                      <a:r>
                        <a:rPr sz="1100" spc="-10" dirty="0">
                          <a:latin typeface="+mn-lt"/>
                          <a:cs typeface="Calibri"/>
                        </a:rPr>
                        <a:t> </a:t>
                      </a:r>
                      <a:r>
                        <a:rPr sz="1100" spc="-25" dirty="0">
                          <a:latin typeface="+mn-lt"/>
                          <a:cs typeface="Calibri"/>
                        </a:rPr>
                        <a:t>to </a:t>
                      </a:r>
                      <a:r>
                        <a:rPr sz="1100" spc="-10" dirty="0">
                          <a:latin typeface="+mn-lt"/>
                          <a:cs typeface="Calibri"/>
                        </a:rPr>
                        <a:t>students</a:t>
                      </a:r>
                      <a:endParaRPr sz="1100" dirty="0">
                        <a:latin typeface="+mn-lt"/>
                        <a:cs typeface="Calibri"/>
                      </a:endParaRPr>
                    </a:p>
                  </a:txBody>
                  <a:tcPr marL="0" marR="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112713" marR="25400" indent="0">
                        <a:lnSpc>
                          <a:spcPct val="100000"/>
                        </a:lnSpc>
                      </a:pPr>
                      <a:r>
                        <a:rPr sz="1100" dirty="0">
                          <a:latin typeface="+mn-lt"/>
                          <a:cs typeface="Calibri"/>
                        </a:rPr>
                        <a:t>Restricted</a:t>
                      </a:r>
                      <a:r>
                        <a:rPr sz="1100" spc="30" dirty="0">
                          <a:latin typeface="+mn-lt"/>
                          <a:cs typeface="Calibri"/>
                        </a:rPr>
                        <a:t> </a:t>
                      </a:r>
                      <a:r>
                        <a:rPr sz="1100" dirty="0">
                          <a:latin typeface="+mn-lt"/>
                          <a:cs typeface="Calibri"/>
                        </a:rPr>
                        <a:t>by</a:t>
                      </a:r>
                      <a:r>
                        <a:rPr sz="1100" spc="35" dirty="0">
                          <a:latin typeface="+mn-lt"/>
                          <a:cs typeface="Calibri"/>
                        </a:rPr>
                        <a:t> </a:t>
                      </a:r>
                      <a:r>
                        <a:rPr sz="1100" dirty="0">
                          <a:latin typeface="+mn-lt"/>
                          <a:cs typeface="Calibri"/>
                        </a:rPr>
                        <a:t>donor</a:t>
                      </a:r>
                      <a:r>
                        <a:rPr sz="1100" spc="45" dirty="0">
                          <a:latin typeface="+mn-lt"/>
                          <a:cs typeface="Calibri"/>
                        </a:rPr>
                        <a:t> </a:t>
                      </a:r>
                      <a:r>
                        <a:rPr sz="1100" dirty="0">
                          <a:latin typeface="+mn-lt"/>
                          <a:cs typeface="Calibri"/>
                        </a:rPr>
                        <a:t>and</a:t>
                      </a:r>
                      <a:r>
                        <a:rPr sz="1100" spc="40" dirty="0">
                          <a:latin typeface="+mn-lt"/>
                          <a:cs typeface="Calibri"/>
                        </a:rPr>
                        <a:t> </a:t>
                      </a:r>
                      <a:r>
                        <a:rPr sz="1100" dirty="0">
                          <a:latin typeface="+mn-lt"/>
                          <a:cs typeface="Calibri"/>
                        </a:rPr>
                        <a:t>bank</a:t>
                      </a:r>
                      <a:r>
                        <a:rPr sz="1100" spc="45" dirty="0">
                          <a:latin typeface="+mn-lt"/>
                          <a:cs typeface="Calibri"/>
                        </a:rPr>
                        <a:t> </a:t>
                      </a:r>
                      <a:r>
                        <a:rPr sz="1100" dirty="0">
                          <a:latin typeface="+mn-lt"/>
                          <a:cs typeface="Calibri"/>
                        </a:rPr>
                        <a:t>requirements;</a:t>
                      </a:r>
                      <a:r>
                        <a:rPr sz="1100" spc="45" dirty="0">
                          <a:latin typeface="+mn-lt"/>
                          <a:cs typeface="Calibri"/>
                        </a:rPr>
                        <a:t> </a:t>
                      </a:r>
                      <a:r>
                        <a:rPr sz="1100" spc="-25" dirty="0">
                          <a:latin typeface="+mn-lt"/>
                          <a:cs typeface="Calibri"/>
                        </a:rPr>
                        <a:t>not </a:t>
                      </a:r>
                      <a:r>
                        <a:rPr sz="1100" dirty="0">
                          <a:latin typeface="+mn-lt"/>
                          <a:cs typeface="Calibri"/>
                        </a:rPr>
                        <a:t>used</a:t>
                      </a:r>
                      <a:r>
                        <a:rPr sz="1100" spc="-20" dirty="0">
                          <a:latin typeface="+mn-lt"/>
                          <a:cs typeface="Calibri"/>
                        </a:rPr>
                        <a:t> </a:t>
                      </a:r>
                      <a:r>
                        <a:rPr sz="1100" dirty="0">
                          <a:latin typeface="+mn-lt"/>
                          <a:cs typeface="Calibri"/>
                        </a:rPr>
                        <a:t>for</a:t>
                      </a:r>
                      <a:r>
                        <a:rPr sz="1100" spc="-25" dirty="0">
                          <a:latin typeface="+mn-lt"/>
                          <a:cs typeface="Calibri"/>
                        </a:rPr>
                        <a:t> </a:t>
                      </a:r>
                      <a:r>
                        <a:rPr sz="1100" spc="-10" dirty="0">
                          <a:latin typeface="+mn-lt"/>
                          <a:cs typeface="Calibri"/>
                        </a:rPr>
                        <a:t>operations</a:t>
                      </a:r>
                      <a:endParaRPr sz="1100" dirty="0">
                        <a:latin typeface="+mn-lt"/>
                        <a:cs typeface="Calibri"/>
                      </a:endParaRPr>
                    </a:p>
                  </a:txBody>
                  <a:tcPr marL="0" marR="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3108278402"/>
                  </a:ext>
                </a:extLst>
              </a:tr>
              <a:tr h="536268">
                <a:tc>
                  <a:txBody>
                    <a:bodyPr/>
                    <a:lstStyle/>
                    <a:p>
                      <a:r>
                        <a:rPr lang="en-US" sz="1100" dirty="0"/>
                        <a:t>7xxx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32384" marR="490220">
                        <a:lnSpc>
                          <a:spcPct val="100000"/>
                        </a:lnSpc>
                        <a:spcBef>
                          <a:spcPts val="355"/>
                        </a:spcBef>
                      </a:pPr>
                      <a:r>
                        <a:rPr lang="en-US" sz="1100" dirty="0">
                          <a:latin typeface="Calibri"/>
                          <a:cs typeface="Calibri"/>
                        </a:rPr>
                        <a:t>Plant Funds</a:t>
                      </a:r>
                      <a:endParaRPr sz="1100" dirty="0">
                        <a:latin typeface="Calibri"/>
                        <a:cs typeface="Calibri"/>
                      </a:endParaRPr>
                    </a:p>
                  </a:txBody>
                  <a:tcPr marL="0" marR="0" marT="450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112713" marR="490220" indent="0">
                        <a:lnSpc>
                          <a:spcPct val="100000"/>
                        </a:lnSpc>
                        <a:spcBef>
                          <a:spcPts val="355"/>
                        </a:spcBef>
                      </a:pPr>
                      <a:r>
                        <a:rPr sz="1100" dirty="0">
                          <a:latin typeface="+mn-lt"/>
                          <a:cs typeface="Calibri"/>
                        </a:rPr>
                        <a:t>Bond</a:t>
                      </a:r>
                      <a:r>
                        <a:rPr sz="1100" spc="-35" dirty="0">
                          <a:latin typeface="+mn-lt"/>
                          <a:cs typeface="Calibri"/>
                        </a:rPr>
                        <a:t> </a:t>
                      </a:r>
                      <a:r>
                        <a:rPr sz="1100" dirty="0">
                          <a:latin typeface="+mn-lt"/>
                          <a:cs typeface="Calibri"/>
                        </a:rPr>
                        <a:t>Proceeds, </a:t>
                      </a:r>
                      <a:r>
                        <a:rPr sz="1100" spc="-20" dirty="0">
                          <a:latin typeface="+mn-lt"/>
                          <a:cs typeface="Calibri"/>
                        </a:rPr>
                        <a:t>HEAF,</a:t>
                      </a:r>
                      <a:r>
                        <a:rPr sz="1100" spc="-10" dirty="0">
                          <a:latin typeface="+mn-lt"/>
                          <a:cs typeface="Calibri"/>
                        </a:rPr>
                        <a:t> </a:t>
                      </a:r>
                      <a:r>
                        <a:rPr sz="1100" dirty="0">
                          <a:latin typeface="+mn-lt"/>
                          <a:cs typeface="Calibri"/>
                        </a:rPr>
                        <a:t>or</a:t>
                      </a:r>
                      <a:r>
                        <a:rPr sz="1100" spc="-10" dirty="0">
                          <a:latin typeface="+mn-lt"/>
                          <a:cs typeface="Calibri"/>
                        </a:rPr>
                        <a:t> </a:t>
                      </a:r>
                      <a:r>
                        <a:rPr sz="1100" spc="-20" dirty="0">
                          <a:latin typeface="+mn-lt"/>
                          <a:cs typeface="Calibri"/>
                        </a:rPr>
                        <a:t>funds </a:t>
                      </a:r>
                      <a:r>
                        <a:rPr sz="1100" spc="-10" dirty="0">
                          <a:latin typeface="+mn-lt"/>
                          <a:cs typeface="Calibri"/>
                        </a:rPr>
                        <a:t>transferred</a:t>
                      </a:r>
                      <a:r>
                        <a:rPr sz="1100" spc="-40" dirty="0">
                          <a:latin typeface="+mn-lt"/>
                          <a:cs typeface="Calibri"/>
                        </a:rPr>
                        <a:t> </a:t>
                      </a:r>
                      <a:r>
                        <a:rPr sz="1100" dirty="0">
                          <a:latin typeface="+mn-lt"/>
                          <a:cs typeface="Calibri"/>
                        </a:rPr>
                        <a:t>to</a:t>
                      </a:r>
                      <a:r>
                        <a:rPr sz="1100" spc="5" dirty="0">
                          <a:latin typeface="+mn-lt"/>
                          <a:cs typeface="Calibri"/>
                        </a:rPr>
                        <a:t> </a:t>
                      </a:r>
                      <a:r>
                        <a:rPr sz="1100" dirty="0">
                          <a:latin typeface="+mn-lt"/>
                          <a:cs typeface="Calibri"/>
                        </a:rPr>
                        <a:t>Plant</a:t>
                      </a:r>
                      <a:r>
                        <a:rPr sz="1100" spc="-15" dirty="0">
                          <a:latin typeface="+mn-lt"/>
                          <a:cs typeface="Calibri"/>
                        </a:rPr>
                        <a:t> </a:t>
                      </a:r>
                      <a:r>
                        <a:rPr sz="1100" spc="-20" dirty="0">
                          <a:latin typeface="+mn-lt"/>
                          <a:cs typeface="Calibri"/>
                        </a:rPr>
                        <a:t>Funds</a:t>
                      </a:r>
                      <a:endParaRPr sz="1100" dirty="0">
                        <a:latin typeface="+mn-lt"/>
                        <a:cs typeface="Calibri"/>
                      </a:endParaRPr>
                    </a:p>
                  </a:txBody>
                  <a:tcPr marL="0" marR="0" marT="450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112713" marR="24130" indent="0">
                        <a:lnSpc>
                          <a:spcPct val="100000"/>
                        </a:lnSpc>
                        <a:spcBef>
                          <a:spcPts val="355"/>
                        </a:spcBef>
                        <a:tabLst>
                          <a:tab pos="112713" algn="l"/>
                          <a:tab pos="2811463" algn="l"/>
                        </a:tabLst>
                      </a:pPr>
                      <a:r>
                        <a:rPr sz="1100" spc="-10" dirty="0">
                          <a:latin typeface="+mn-lt"/>
                          <a:cs typeface="Calibri"/>
                        </a:rPr>
                        <a:t>Buildi</a:t>
                      </a:r>
                      <a:r>
                        <a:rPr lang="en-US" sz="1100" spc="-10" dirty="0">
                          <a:latin typeface="+mn-lt"/>
                          <a:cs typeface="Calibri"/>
                        </a:rPr>
                        <a:t>ng </a:t>
                      </a:r>
                      <a:r>
                        <a:rPr sz="1100" spc="-10" dirty="0">
                          <a:latin typeface="+mn-lt"/>
                          <a:cs typeface="Calibri"/>
                        </a:rPr>
                        <a:t>construction/renovation/</a:t>
                      </a:r>
                      <a:r>
                        <a:rPr lang="en-US" sz="1100" spc="-10" dirty="0">
                          <a:latin typeface="+mn-lt"/>
                          <a:cs typeface="Calibri"/>
                        </a:rPr>
                        <a:t> </a:t>
                      </a:r>
                      <a:r>
                        <a:rPr sz="1100" spc="-10" dirty="0">
                          <a:latin typeface="+mn-lt"/>
                          <a:cs typeface="Calibri"/>
                        </a:rPr>
                        <a:t>repair</a:t>
                      </a:r>
                      <a:r>
                        <a:rPr lang="en-US" sz="1100" spc="-10" dirty="0">
                          <a:latin typeface="+mn-lt"/>
                          <a:cs typeface="Calibri"/>
                        </a:rPr>
                        <a:t> </a:t>
                      </a:r>
                      <a:r>
                        <a:rPr sz="1100" spc="-25" dirty="0">
                          <a:latin typeface="+mn-lt"/>
                          <a:cs typeface="Calibri"/>
                        </a:rPr>
                        <a:t>and </a:t>
                      </a:r>
                      <a:r>
                        <a:rPr sz="1100" spc="-10" dirty="0">
                          <a:latin typeface="+mn-lt"/>
                          <a:cs typeface="Calibri"/>
                        </a:rPr>
                        <a:t>recording</a:t>
                      </a:r>
                      <a:r>
                        <a:rPr sz="1100" spc="-45" dirty="0">
                          <a:latin typeface="+mn-lt"/>
                          <a:cs typeface="Calibri"/>
                        </a:rPr>
                        <a:t> </a:t>
                      </a:r>
                      <a:r>
                        <a:rPr sz="1100" dirty="0">
                          <a:latin typeface="+mn-lt"/>
                          <a:cs typeface="Calibri"/>
                        </a:rPr>
                        <a:t>assets</a:t>
                      </a:r>
                      <a:r>
                        <a:rPr sz="1100" spc="25" dirty="0">
                          <a:latin typeface="+mn-lt"/>
                          <a:cs typeface="Calibri"/>
                        </a:rPr>
                        <a:t> </a:t>
                      </a:r>
                      <a:r>
                        <a:rPr sz="1100" dirty="0">
                          <a:latin typeface="+mn-lt"/>
                          <a:cs typeface="Calibri"/>
                        </a:rPr>
                        <a:t>and</a:t>
                      </a:r>
                      <a:r>
                        <a:rPr sz="1100" spc="-10" dirty="0">
                          <a:latin typeface="+mn-lt"/>
                          <a:cs typeface="Calibri"/>
                        </a:rPr>
                        <a:t> </a:t>
                      </a:r>
                      <a:r>
                        <a:rPr sz="1100" dirty="0">
                          <a:latin typeface="+mn-lt"/>
                          <a:cs typeface="Calibri"/>
                        </a:rPr>
                        <a:t>library</a:t>
                      </a:r>
                      <a:r>
                        <a:rPr sz="1100" spc="-20" dirty="0">
                          <a:latin typeface="+mn-lt"/>
                          <a:cs typeface="Calibri"/>
                        </a:rPr>
                        <a:t> </a:t>
                      </a:r>
                      <a:r>
                        <a:rPr sz="1100" spc="-10" dirty="0">
                          <a:latin typeface="+mn-lt"/>
                          <a:cs typeface="Calibri"/>
                        </a:rPr>
                        <a:t>items</a:t>
                      </a:r>
                      <a:endParaRPr sz="1100" dirty="0">
                        <a:latin typeface="+mn-lt"/>
                        <a:cs typeface="Calibri"/>
                      </a:endParaRPr>
                    </a:p>
                  </a:txBody>
                  <a:tcPr marL="0" marR="0" marT="450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1347828123"/>
                  </a:ext>
                </a:extLst>
              </a:tr>
              <a:tr h="695347">
                <a:tc>
                  <a:txBody>
                    <a:bodyPr/>
                    <a:lstStyle/>
                    <a:p>
                      <a:r>
                        <a:rPr lang="en-US" sz="1100" dirty="0"/>
                        <a:t>9xxx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32384" marR="302260">
                        <a:lnSpc>
                          <a:spcPct val="100000"/>
                        </a:lnSpc>
                        <a:spcBef>
                          <a:spcPts val="315"/>
                        </a:spcBef>
                      </a:pPr>
                      <a:r>
                        <a:rPr lang="en-US" sz="1100" dirty="0">
                          <a:latin typeface="Calibri"/>
                          <a:cs typeface="Calibri"/>
                        </a:rPr>
                        <a:t>Agency Funds</a:t>
                      </a:r>
                      <a:endParaRPr sz="1100" dirty="0">
                        <a:latin typeface="Calibri"/>
                        <a:cs typeface="Calibri"/>
                      </a:endParaRPr>
                    </a:p>
                  </a:txBody>
                  <a:tcPr marL="0" marR="0" marT="400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112713" marR="302260" indent="0">
                        <a:lnSpc>
                          <a:spcPct val="100000"/>
                        </a:lnSpc>
                        <a:spcBef>
                          <a:spcPts val="315"/>
                        </a:spcBef>
                      </a:pPr>
                      <a:r>
                        <a:rPr sz="1100" dirty="0">
                          <a:latin typeface="+mn-lt"/>
                          <a:cs typeface="Calibri"/>
                        </a:rPr>
                        <a:t>Funds</a:t>
                      </a:r>
                      <a:r>
                        <a:rPr sz="1100" spc="-35" dirty="0">
                          <a:latin typeface="+mn-lt"/>
                          <a:cs typeface="Calibri"/>
                        </a:rPr>
                        <a:t> </a:t>
                      </a:r>
                      <a:r>
                        <a:rPr sz="1100" dirty="0">
                          <a:latin typeface="+mn-lt"/>
                          <a:cs typeface="Calibri"/>
                        </a:rPr>
                        <a:t>provided</a:t>
                      </a:r>
                      <a:r>
                        <a:rPr sz="1100" spc="-40" dirty="0">
                          <a:latin typeface="+mn-lt"/>
                          <a:cs typeface="Calibri"/>
                        </a:rPr>
                        <a:t> </a:t>
                      </a:r>
                      <a:r>
                        <a:rPr sz="1100" dirty="0">
                          <a:latin typeface="+mn-lt"/>
                          <a:cs typeface="Calibri"/>
                        </a:rPr>
                        <a:t>by</a:t>
                      </a:r>
                      <a:r>
                        <a:rPr sz="1100" spc="-25" dirty="0">
                          <a:latin typeface="+mn-lt"/>
                          <a:cs typeface="Calibri"/>
                        </a:rPr>
                        <a:t> </a:t>
                      </a:r>
                      <a:r>
                        <a:rPr sz="1100" dirty="0">
                          <a:latin typeface="+mn-lt"/>
                          <a:cs typeface="Calibri"/>
                        </a:rPr>
                        <a:t>third</a:t>
                      </a:r>
                      <a:r>
                        <a:rPr sz="1100" spc="-40" dirty="0">
                          <a:latin typeface="+mn-lt"/>
                          <a:cs typeface="Calibri"/>
                        </a:rPr>
                        <a:t> </a:t>
                      </a:r>
                      <a:r>
                        <a:rPr sz="1100" dirty="0">
                          <a:latin typeface="+mn-lt"/>
                          <a:cs typeface="Calibri"/>
                        </a:rPr>
                        <a:t>party</a:t>
                      </a:r>
                      <a:r>
                        <a:rPr sz="1100" spc="-20" dirty="0">
                          <a:latin typeface="+mn-lt"/>
                          <a:cs typeface="Calibri"/>
                        </a:rPr>
                        <a:t> </a:t>
                      </a:r>
                      <a:r>
                        <a:rPr sz="1100" spc="-25" dirty="0">
                          <a:latin typeface="+mn-lt"/>
                          <a:cs typeface="Calibri"/>
                        </a:rPr>
                        <a:t>or </a:t>
                      </a:r>
                      <a:r>
                        <a:rPr sz="1100" dirty="0">
                          <a:latin typeface="+mn-lt"/>
                          <a:cs typeface="Calibri"/>
                        </a:rPr>
                        <a:t>collected</a:t>
                      </a:r>
                      <a:r>
                        <a:rPr sz="1100" spc="-10" dirty="0">
                          <a:latin typeface="+mn-lt"/>
                          <a:cs typeface="Calibri"/>
                        </a:rPr>
                        <a:t> </a:t>
                      </a:r>
                      <a:r>
                        <a:rPr sz="1100" dirty="0">
                          <a:latin typeface="+mn-lt"/>
                          <a:cs typeface="Calibri"/>
                        </a:rPr>
                        <a:t>as</a:t>
                      </a:r>
                      <a:r>
                        <a:rPr sz="1100" spc="-10" dirty="0">
                          <a:latin typeface="+mn-lt"/>
                          <a:cs typeface="Calibri"/>
                        </a:rPr>
                        <a:t> </a:t>
                      </a:r>
                      <a:r>
                        <a:rPr sz="1100" dirty="0">
                          <a:latin typeface="+mn-lt"/>
                          <a:cs typeface="Calibri"/>
                        </a:rPr>
                        <a:t>a</a:t>
                      </a:r>
                      <a:r>
                        <a:rPr sz="1100" spc="-5" dirty="0">
                          <a:latin typeface="+mn-lt"/>
                          <a:cs typeface="Calibri"/>
                        </a:rPr>
                        <a:t> </a:t>
                      </a:r>
                      <a:r>
                        <a:rPr sz="1100" dirty="0">
                          <a:latin typeface="+mn-lt"/>
                          <a:cs typeface="Calibri"/>
                        </a:rPr>
                        <a:t>fee</a:t>
                      </a:r>
                      <a:r>
                        <a:rPr sz="1100" spc="-15" dirty="0">
                          <a:latin typeface="+mn-lt"/>
                          <a:cs typeface="Calibri"/>
                        </a:rPr>
                        <a:t> </a:t>
                      </a:r>
                      <a:r>
                        <a:rPr sz="1100" dirty="0">
                          <a:latin typeface="+mn-lt"/>
                          <a:cs typeface="Calibri"/>
                        </a:rPr>
                        <a:t>(not</a:t>
                      </a:r>
                      <a:r>
                        <a:rPr sz="1100" spc="-25" dirty="0">
                          <a:latin typeface="+mn-lt"/>
                          <a:cs typeface="Calibri"/>
                        </a:rPr>
                        <a:t> </a:t>
                      </a:r>
                      <a:r>
                        <a:rPr sz="1100" dirty="0">
                          <a:latin typeface="+mn-lt"/>
                          <a:cs typeface="Calibri"/>
                        </a:rPr>
                        <a:t>UHS</a:t>
                      </a:r>
                      <a:r>
                        <a:rPr sz="1100" spc="5" dirty="0">
                          <a:latin typeface="+mn-lt"/>
                          <a:cs typeface="Calibri"/>
                        </a:rPr>
                        <a:t> </a:t>
                      </a:r>
                      <a:r>
                        <a:rPr sz="1100" spc="-10" dirty="0">
                          <a:latin typeface="+mn-lt"/>
                          <a:cs typeface="Calibri"/>
                        </a:rPr>
                        <a:t>funds)</a:t>
                      </a:r>
                      <a:endParaRPr sz="1100" dirty="0">
                        <a:latin typeface="+mn-lt"/>
                        <a:cs typeface="Calibri"/>
                      </a:endParaRPr>
                    </a:p>
                  </a:txBody>
                  <a:tcPr marL="0" marR="0" marT="400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112713" marR="24130" indent="0">
                        <a:lnSpc>
                          <a:spcPct val="100000"/>
                        </a:lnSpc>
                        <a:spcBef>
                          <a:spcPts val="315"/>
                        </a:spcBef>
                      </a:pPr>
                      <a:r>
                        <a:rPr sz="1100" dirty="0">
                          <a:latin typeface="+mn-lt"/>
                          <a:cs typeface="Calibri"/>
                        </a:rPr>
                        <a:t>Used</a:t>
                      </a:r>
                      <a:r>
                        <a:rPr sz="1100" spc="130" dirty="0">
                          <a:latin typeface="+mn-lt"/>
                          <a:cs typeface="Calibri"/>
                        </a:rPr>
                        <a:t> </a:t>
                      </a:r>
                      <a:r>
                        <a:rPr sz="1100" dirty="0">
                          <a:latin typeface="+mn-lt"/>
                          <a:cs typeface="Calibri"/>
                        </a:rPr>
                        <a:t>for</a:t>
                      </a:r>
                      <a:r>
                        <a:rPr sz="1100" spc="120" dirty="0">
                          <a:latin typeface="+mn-lt"/>
                          <a:cs typeface="Calibri"/>
                        </a:rPr>
                        <a:t> </a:t>
                      </a:r>
                      <a:r>
                        <a:rPr sz="1100" dirty="0">
                          <a:latin typeface="+mn-lt"/>
                          <a:cs typeface="Calibri"/>
                        </a:rPr>
                        <a:t>conferences,</a:t>
                      </a:r>
                      <a:r>
                        <a:rPr sz="1100" spc="130" dirty="0">
                          <a:latin typeface="+mn-lt"/>
                          <a:cs typeface="Calibri"/>
                        </a:rPr>
                        <a:t> </a:t>
                      </a:r>
                      <a:r>
                        <a:rPr sz="1100" dirty="0">
                          <a:latin typeface="+mn-lt"/>
                          <a:cs typeface="Calibri"/>
                        </a:rPr>
                        <a:t>summer</a:t>
                      </a:r>
                      <a:r>
                        <a:rPr sz="1100" spc="135" dirty="0">
                          <a:latin typeface="+mn-lt"/>
                          <a:cs typeface="Calibri"/>
                        </a:rPr>
                        <a:t> </a:t>
                      </a:r>
                      <a:r>
                        <a:rPr sz="1100" dirty="0">
                          <a:latin typeface="+mn-lt"/>
                          <a:cs typeface="Calibri"/>
                        </a:rPr>
                        <a:t>camps,</a:t>
                      </a:r>
                      <a:r>
                        <a:rPr sz="1100" spc="130" dirty="0">
                          <a:latin typeface="+mn-lt"/>
                          <a:cs typeface="Calibri"/>
                        </a:rPr>
                        <a:t> </a:t>
                      </a:r>
                      <a:r>
                        <a:rPr sz="1100" dirty="0">
                          <a:latin typeface="+mn-lt"/>
                          <a:cs typeface="Calibri"/>
                        </a:rPr>
                        <a:t>or</a:t>
                      </a:r>
                      <a:r>
                        <a:rPr sz="1100" spc="135" dirty="0">
                          <a:latin typeface="+mn-lt"/>
                          <a:cs typeface="Calibri"/>
                        </a:rPr>
                        <a:t> </a:t>
                      </a:r>
                      <a:r>
                        <a:rPr sz="1100" spc="-20" dirty="0">
                          <a:latin typeface="+mn-lt"/>
                          <a:cs typeface="Calibri"/>
                        </a:rPr>
                        <a:t>other </a:t>
                      </a:r>
                      <a:r>
                        <a:rPr sz="1100" dirty="0">
                          <a:latin typeface="+mn-lt"/>
                          <a:cs typeface="Calibri"/>
                        </a:rPr>
                        <a:t>purposes</a:t>
                      </a:r>
                      <a:r>
                        <a:rPr sz="1100" spc="-20" dirty="0">
                          <a:latin typeface="+mn-lt"/>
                          <a:cs typeface="Calibri"/>
                        </a:rPr>
                        <a:t> </a:t>
                      </a:r>
                      <a:r>
                        <a:rPr sz="1100" dirty="0">
                          <a:latin typeface="+mn-lt"/>
                          <a:cs typeface="Calibri"/>
                        </a:rPr>
                        <a:t>indicated</a:t>
                      </a:r>
                      <a:r>
                        <a:rPr sz="1100" spc="-25" dirty="0">
                          <a:latin typeface="+mn-lt"/>
                          <a:cs typeface="Calibri"/>
                        </a:rPr>
                        <a:t> </a:t>
                      </a:r>
                      <a:r>
                        <a:rPr sz="1100" dirty="0">
                          <a:latin typeface="+mn-lt"/>
                          <a:cs typeface="Calibri"/>
                        </a:rPr>
                        <a:t>by</a:t>
                      </a:r>
                      <a:r>
                        <a:rPr sz="1100" spc="-25" dirty="0">
                          <a:latin typeface="+mn-lt"/>
                          <a:cs typeface="Calibri"/>
                        </a:rPr>
                        <a:t> </a:t>
                      </a:r>
                      <a:r>
                        <a:rPr sz="1100" dirty="0">
                          <a:latin typeface="+mn-lt"/>
                          <a:cs typeface="Calibri"/>
                        </a:rPr>
                        <a:t>third</a:t>
                      </a:r>
                      <a:r>
                        <a:rPr lang="en-US" sz="1100" dirty="0">
                          <a:latin typeface="+mn-lt"/>
                          <a:cs typeface="Calibri"/>
                        </a:rPr>
                        <a:t>-</a:t>
                      </a:r>
                      <a:r>
                        <a:rPr sz="1100" dirty="0">
                          <a:latin typeface="+mn-lt"/>
                          <a:cs typeface="Calibri"/>
                        </a:rPr>
                        <a:t>party</a:t>
                      </a:r>
                      <a:r>
                        <a:rPr sz="1100" spc="-35" dirty="0">
                          <a:latin typeface="+mn-lt"/>
                          <a:cs typeface="Calibri"/>
                        </a:rPr>
                        <a:t> </a:t>
                      </a:r>
                      <a:r>
                        <a:rPr sz="1100" dirty="0">
                          <a:latin typeface="+mn-lt"/>
                          <a:cs typeface="Calibri"/>
                        </a:rPr>
                        <a:t>fund</a:t>
                      </a:r>
                      <a:r>
                        <a:rPr sz="1100" spc="-40" dirty="0">
                          <a:latin typeface="+mn-lt"/>
                          <a:cs typeface="Calibri"/>
                        </a:rPr>
                        <a:t> </a:t>
                      </a:r>
                      <a:r>
                        <a:rPr sz="1100" spc="-20" dirty="0">
                          <a:latin typeface="+mn-lt"/>
                          <a:cs typeface="Calibri"/>
                        </a:rPr>
                        <a:t>owner</a:t>
                      </a:r>
                      <a:endParaRPr sz="1100" dirty="0">
                        <a:latin typeface="+mn-lt"/>
                        <a:cs typeface="Calibri"/>
                      </a:endParaRPr>
                    </a:p>
                  </a:txBody>
                  <a:tcPr marL="0" marR="0" marT="400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304522055"/>
                  </a:ext>
                </a:extLst>
              </a:tr>
            </a:tbl>
          </a:graphicData>
        </a:graphic>
      </p:graphicFrame>
    </p:spTree>
    <p:extLst>
      <p:ext uri="{BB962C8B-B14F-4D97-AF65-F5344CB8AC3E}">
        <p14:creationId xmlns:p14="http://schemas.microsoft.com/office/powerpoint/2010/main" val="2033330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E485B-DFFD-16D0-B665-01D6C5769B3A}"/>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0E0EE05C-E542-079C-C096-420B62FB470F}"/>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Contacts</a:t>
            </a:r>
          </a:p>
        </p:txBody>
      </p:sp>
      <p:graphicFrame>
        <p:nvGraphicFramePr>
          <p:cNvPr id="2" name="Table 1">
            <a:extLst>
              <a:ext uri="{FF2B5EF4-FFF2-40B4-BE49-F238E27FC236}">
                <a16:creationId xmlns:a16="http://schemas.microsoft.com/office/drawing/2014/main" id="{2921150A-35B8-A49D-E2D3-CBE8CBB5FCD8}"/>
              </a:ext>
            </a:extLst>
          </p:cNvPr>
          <p:cNvGraphicFramePr>
            <a:graphicFrameLocks noGrp="1"/>
          </p:cNvGraphicFramePr>
          <p:nvPr>
            <p:extLst>
              <p:ext uri="{D42A27DB-BD31-4B8C-83A1-F6EECF244321}">
                <p14:modId xmlns:p14="http://schemas.microsoft.com/office/powerpoint/2010/main" val="1883971124"/>
              </p:ext>
            </p:extLst>
          </p:nvPr>
        </p:nvGraphicFramePr>
        <p:xfrm>
          <a:off x="1526874" y="2048134"/>
          <a:ext cx="9618452" cy="3134360"/>
        </p:xfrm>
        <a:graphic>
          <a:graphicData uri="http://schemas.openxmlformats.org/drawingml/2006/table">
            <a:tbl>
              <a:tblPr firstRow="1" bandRow="1">
                <a:tableStyleId>{5C22544A-7EE6-4342-B048-85BDC9FD1C3A}</a:tableStyleId>
              </a:tblPr>
              <a:tblGrid>
                <a:gridCol w="3183149">
                  <a:extLst>
                    <a:ext uri="{9D8B030D-6E8A-4147-A177-3AD203B41FA5}">
                      <a16:colId xmlns:a16="http://schemas.microsoft.com/office/drawing/2014/main" val="82520274"/>
                    </a:ext>
                  </a:extLst>
                </a:gridCol>
                <a:gridCol w="1069675">
                  <a:extLst>
                    <a:ext uri="{9D8B030D-6E8A-4147-A177-3AD203B41FA5}">
                      <a16:colId xmlns:a16="http://schemas.microsoft.com/office/drawing/2014/main" val="998879157"/>
                    </a:ext>
                  </a:extLst>
                </a:gridCol>
                <a:gridCol w="2961015">
                  <a:extLst>
                    <a:ext uri="{9D8B030D-6E8A-4147-A177-3AD203B41FA5}">
                      <a16:colId xmlns:a16="http://schemas.microsoft.com/office/drawing/2014/main" val="2154395607"/>
                    </a:ext>
                  </a:extLst>
                </a:gridCol>
                <a:gridCol w="2404613">
                  <a:extLst>
                    <a:ext uri="{9D8B030D-6E8A-4147-A177-3AD203B41FA5}">
                      <a16:colId xmlns:a16="http://schemas.microsoft.com/office/drawing/2014/main" val="2252626375"/>
                    </a:ext>
                  </a:extLst>
                </a:gridCol>
              </a:tblGrid>
              <a:tr h="370840">
                <a:tc>
                  <a:txBody>
                    <a:bodyPr/>
                    <a:lstStyle/>
                    <a:p>
                      <a:pPr algn="ctr"/>
                      <a:r>
                        <a:rPr lang="en-US" dirty="0"/>
                        <a:t>Type of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t>Campus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t>Contact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dirty="0"/>
                        <a:t>Phone or 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806989861"/>
                  </a:ext>
                </a:extLst>
              </a:tr>
              <a:tr h="141250">
                <a:tc>
                  <a:txBody>
                    <a:bodyPr/>
                    <a:lstStyle/>
                    <a:p>
                      <a:pPr algn="ctr"/>
                      <a:r>
                        <a:rPr lang="en-US" dirty="0"/>
                        <a:t>Conflict of Interest - General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Jeff Palmer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713-743-0836</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95809766"/>
                  </a:ext>
                </a:extLst>
              </a:tr>
              <a:tr h="370840">
                <a:tc>
                  <a:txBody>
                    <a:bodyPr/>
                    <a:lstStyle/>
                    <a:p>
                      <a:pPr algn="ctr"/>
                      <a:r>
                        <a:rPr lang="en-US" dirty="0"/>
                        <a:t>Conflict of Interest -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UH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Laura Gutierrez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hlinkClick r:id="rId2"/>
                        </a:rPr>
                        <a:t>coi@central.uh.edu</a:t>
                      </a:r>
                      <a:endParaRPr lang="en-US" dirty="0"/>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999420345"/>
                  </a:ext>
                </a:extLst>
              </a:tr>
              <a:tr h="370840">
                <a:tc>
                  <a:txBody>
                    <a:bodyPr/>
                    <a:lstStyle/>
                    <a:p>
                      <a:pPr algn="ctr"/>
                      <a:r>
                        <a:rPr lang="en-US" dirty="0"/>
                        <a:t>Procurement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UH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Robert Adkins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713-743-7488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4203535396"/>
                  </a:ext>
                </a:extLst>
              </a:tr>
              <a:tr h="370840">
                <a:tc>
                  <a:txBody>
                    <a:bodyPr/>
                    <a:lstStyle/>
                    <a:p>
                      <a:pPr algn="ctr"/>
                      <a:r>
                        <a:rPr lang="en-US" dirty="0"/>
                        <a:t>Procurement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UHCL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Debra Carpenter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281-283-2152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661369480"/>
                  </a:ext>
                </a:extLst>
              </a:tr>
              <a:tr h="370840">
                <a:tc>
                  <a:txBody>
                    <a:bodyPr/>
                    <a:lstStyle/>
                    <a:p>
                      <a:pPr algn="ctr"/>
                      <a:r>
                        <a:rPr lang="en-US" dirty="0"/>
                        <a:t>Procurement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UHD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Lorena Sanchez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713-221-8561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3975848411"/>
                  </a:ext>
                </a:extLst>
              </a:tr>
              <a:tr h="370840">
                <a:tc>
                  <a:txBody>
                    <a:bodyPr/>
                    <a:lstStyle/>
                    <a:p>
                      <a:pPr algn="ctr"/>
                      <a:r>
                        <a:rPr lang="en-US" dirty="0"/>
                        <a:t>Contracts – Non-Research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t>Gillian Bautista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dirty="0">
                          <a:hlinkClick r:id="rId3"/>
                        </a:rPr>
                        <a:t>contractadmin@uh.edu</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4113661751"/>
                  </a:ext>
                </a:extLst>
              </a:tr>
            </a:tbl>
          </a:graphicData>
        </a:graphic>
      </p:graphicFrame>
    </p:spTree>
    <p:extLst>
      <p:ext uri="{BB962C8B-B14F-4D97-AF65-F5344CB8AC3E}">
        <p14:creationId xmlns:p14="http://schemas.microsoft.com/office/powerpoint/2010/main" val="803041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0990B-638E-1D61-5AFF-4137743A763F}"/>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3347D1A1-7824-8114-0B87-0CBD0A12C31F}"/>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Conclusions/Summary</a:t>
            </a:r>
          </a:p>
        </p:txBody>
      </p:sp>
      <p:sp>
        <p:nvSpPr>
          <p:cNvPr id="7170" name="Text Placeholder 2">
            <a:extLst>
              <a:ext uri="{FF2B5EF4-FFF2-40B4-BE49-F238E27FC236}">
                <a16:creationId xmlns:a16="http://schemas.microsoft.com/office/drawing/2014/main" id="{D903BC63-F3AD-F800-71FE-23DEB23E73A7}"/>
              </a:ext>
            </a:extLst>
          </p:cNvPr>
          <p:cNvSpPr>
            <a:spLocks noGrp="1" noChangeArrowheads="1"/>
          </p:cNvSpPr>
          <p:nvPr>
            <p:ph type="body" sz="quarter" idx="11"/>
          </p:nvPr>
        </p:nvSpPr>
        <p:spPr>
          <a:xfrm>
            <a:off x="347663" y="1760538"/>
            <a:ext cx="11487150" cy="4441825"/>
          </a:xfrm>
        </p:spPr>
        <p:txBody>
          <a:bodyPr/>
          <a:lstStyle/>
          <a:p>
            <a:pPr marL="354965" indent="-342265">
              <a:lnSpc>
                <a:spcPct val="150000"/>
              </a:lnSpc>
              <a:spcBef>
                <a:spcPts val="105"/>
              </a:spcBef>
              <a:buFont typeface="Arial"/>
              <a:buChar char="•"/>
              <a:tabLst>
                <a:tab pos="354965" algn="l"/>
                <a:tab pos="355600" algn="l"/>
              </a:tabLst>
            </a:pPr>
            <a:r>
              <a:rPr lang="en-US" sz="2000" dirty="0">
                <a:latin typeface="+mn-lt"/>
              </a:rPr>
              <a:t>Actual</a:t>
            </a:r>
            <a:r>
              <a:rPr lang="en-US" sz="2000" spc="-50" dirty="0">
                <a:latin typeface="+mn-lt"/>
              </a:rPr>
              <a:t> </a:t>
            </a:r>
            <a:r>
              <a:rPr lang="en-US" sz="2000" dirty="0">
                <a:latin typeface="+mn-lt"/>
              </a:rPr>
              <a:t>and</a:t>
            </a:r>
            <a:r>
              <a:rPr lang="en-US" sz="2000" spc="-55" dirty="0">
                <a:latin typeface="+mn-lt"/>
              </a:rPr>
              <a:t> </a:t>
            </a:r>
            <a:r>
              <a:rPr lang="en-US" sz="2000" dirty="0">
                <a:latin typeface="+mn-lt"/>
              </a:rPr>
              <a:t>apparent</a:t>
            </a:r>
            <a:r>
              <a:rPr lang="en-US" sz="2000" spc="-30" dirty="0">
                <a:latin typeface="+mn-lt"/>
              </a:rPr>
              <a:t> </a:t>
            </a:r>
            <a:r>
              <a:rPr lang="en-US" sz="2000" dirty="0">
                <a:latin typeface="+mn-lt"/>
              </a:rPr>
              <a:t>conflicts</a:t>
            </a:r>
            <a:r>
              <a:rPr lang="en-US" sz="2000" spc="-35" dirty="0">
                <a:latin typeface="+mn-lt"/>
              </a:rPr>
              <a:t> </a:t>
            </a:r>
            <a:r>
              <a:rPr lang="en-US" sz="2000" dirty="0">
                <a:latin typeface="+mn-lt"/>
              </a:rPr>
              <a:t>of</a:t>
            </a:r>
            <a:r>
              <a:rPr lang="en-US" sz="2000" spc="-45" dirty="0">
                <a:latin typeface="+mn-lt"/>
              </a:rPr>
              <a:t> </a:t>
            </a:r>
            <a:r>
              <a:rPr lang="en-US" sz="2000" dirty="0">
                <a:latin typeface="+mn-lt"/>
              </a:rPr>
              <a:t>interest</a:t>
            </a:r>
            <a:r>
              <a:rPr lang="en-US" sz="2000" spc="-10" dirty="0">
                <a:latin typeface="+mn-lt"/>
              </a:rPr>
              <a:t> </a:t>
            </a:r>
            <a:r>
              <a:rPr lang="en-US" sz="2000" dirty="0">
                <a:latin typeface="+mn-lt"/>
              </a:rPr>
              <a:t>must</a:t>
            </a:r>
            <a:r>
              <a:rPr lang="en-US" sz="2000" spc="-35" dirty="0">
                <a:latin typeface="+mn-lt"/>
              </a:rPr>
              <a:t> </a:t>
            </a:r>
            <a:r>
              <a:rPr lang="en-US" sz="2000" dirty="0">
                <a:latin typeface="+mn-lt"/>
              </a:rPr>
              <a:t>be</a:t>
            </a:r>
            <a:r>
              <a:rPr lang="en-US" sz="2000" spc="-30" dirty="0">
                <a:latin typeface="+mn-lt"/>
              </a:rPr>
              <a:t> </a:t>
            </a:r>
            <a:r>
              <a:rPr lang="en-US" sz="2000" spc="-10" dirty="0">
                <a:latin typeface="+mn-lt"/>
              </a:rPr>
              <a:t>reported.</a:t>
            </a:r>
          </a:p>
          <a:p>
            <a:pPr marL="354965" indent="-342265">
              <a:lnSpc>
                <a:spcPct val="150000"/>
              </a:lnSpc>
              <a:spcBef>
                <a:spcPts val="105"/>
              </a:spcBef>
              <a:buFont typeface="Arial"/>
              <a:buChar char="•"/>
              <a:tabLst>
                <a:tab pos="354965" algn="l"/>
                <a:tab pos="355600" algn="l"/>
              </a:tabLst>
            </a:pPr>
            <a:r>
              <a:rPr lang="en-US" sz="2000" dirty="0">
                <a:latin typeface="+mn-lt"/>
              </a:rPr>
              <a:t>Some</a:t>
            </a:r>
            <a:r>
              <a:rPr lang="en-US" sz="2000" spc="-50" dirty="0">
                <a:latin typeface="+mn-lt"/>
              </a:rPr>
              <a:t> </a:t>
            </a:r>
            <a:r>
              <a:rPr lang="en-US" sz="2000" dirty="0">
                <a:latin typeface="+mn-lt"/>
              </a:rPr>
              <a:t>contracts</a:t>
            </a:r>
            <a:r>
              <a:rPr lang="en-US" sz="2000" spc="-50" dirty="0">
                <a:latin typeface="+mn-lt"/>
              </a:rPr>
              <a:t> </a:t>
            </a:r>
            <a:r>
              <a:rPr lang="en-US" sz="2000" dirty="0">
                <a:latin typeface="+mn-lt"/>
              </a:rPr>
              <a:t>with</a:t>
            </a:r>
            <a:r>
              <a:rPr lang="en-US" sz="2000" spc="-35" dirty="0">
                <a:latin typeface="+mn-lt"/>
              </a:rPr>
              <a:t> </a:t>
            </a:r>
            <a:r>
              <a:rPr lang="en-US" sz="2000" dirty="0">
                <a:latin typeface="+mn-lt"/>
              </a:rPr>
              <a:t>certain</a:t>
            </a:r>
            <a:r>
              <a:rPr lang="en-US" sz="2000" spc="-35" dirty="0">
                <a:latin typeface="+mn-lt"/>
              </a:rPr>
              <a:t> </a:t>
            </a:r>
            <a:r>
              <a:rPr lang="en-US" sz="2000" dirty="0">
                <a:latin typeface="+mn-lt"/>
              </a:rPr>
              <a:t>related</a:t>
            </a:r>
            <a:r>
              <a:rPr lang="en-US" sz="2000" spc="-10" dirty="0">
                <a:latin typeface="+mn-lt"/>
              </a:rPr>
              <a:t> </a:t>
            </a:r>
            <a:r>
              <a:rPr lang="en-US" sz="2000" dirty="0">
                <a:latin typeface="+mn-lt"/>
              </a:rPr>
              <a:t>party</a:t>
            </a:r>
            <a:r>
              <a:rPr lang="en-US" sz="2000" spc="-45" dirty="0">
                <a:latin typeface="+mn-lt"/>
              </a:rPr>
              <a:t> </a:t>
            </a:r>
            <a:r>
              <a:rPr lang="en-US" sz="2000" dirty="0">
                <a:latin typeface="+mn-lt"/>
              </a:rPr>
              <a:t>entities</a:t>
            </a:r>
            <a:r>
              <a:rPr lang="en-US" sz="2000" spc="-15" dirty="0">
                <a:latin typeface="+mn-lt"/>
              </a:rPr>
              <a:t> </a:t>
            </a:r>
            <a:r>
              <a:rPr lang="en-US" sz="2000" dirty="0">
                <a:latin typeface="+mn-lt"/>
              </a:rPr>
              <a:t>are</a:t>
            </a:r>
            <a:r>
              <a:rPr lang="en-US" sz="2000" spc="-35" dirty="0">
                <a:latin typeface="+mn-lt"/>
              </a:rPr>
              <a:t> </a:t>
            </a:r>
            <a:r>
              <a:rPr lang="en-US" sz="2000" spc="-10" dirty="0">
                <a:latin typeface="+mn-lt"/>
              </a:rPr>
              <a:t>prohibited.</a:t>
            </a:r>
          </a:p>
          <a:p>
            <a:pPr marL="354965" indent="-342265">
              <a:lnSpc>
                <a:spcPct val="150000"/>
              </a:lnSpc>
              <a:spcBef>
                <a:spcPts val="105"/>
              </a:spcBef>
              <a:buFont typeface="Arial"/>
              <a:buChar char="•"/>
              <a:tabLst>
                <a:tab pos="354965" algn="l"/>
                <a:tab pos="355600" algn="l"/>
              </a:tabLst>
            </a:pPr>
            <a:r>
              <a:rPr lang="en-US" sz="2000" dirty="0">
                <a:latin typeface="+mn-lt"/>
              </a:rPr>
              <a:t>Contracting</a:t>
            </a:r>
            <a:r>
              <a:rPr lang="en-US" sz="2000" spc="-70" dirty="0">
                <a:latin typeface="+mn-lt"/>
              </a:rPr>
              <a:t> </a:t>
            </a:r>
            <a:r>
              <a:rPr lang="en-US" sz="2000" dirty="0">
                <a:latin typeface="+mn-lt"/>
              </a:rPr>
              <a:t>and</a:t>
            </a:r>
            <a:r>
              <a:rPr lang="en-US" sz="2000" spc="-45" dirty="0">
                <a:latin typeface="+mn-lt"/>
              </a:rPr>
              <a:t> </a:t>
            </a:r>
            <a:r>
              <a:rPr lang="en-US" sz="2000" spc="-10" dirty="0">
                <a:latin typeface="+mn-lt"/>
              </a:rPr>
              <a:t>procurement</a:t>
            </a:r>
            <a:r>
              <a:rPr lang="en-US" sz="2000" spc="-35" dirty="0">
                <a:latin typeface="+mn-lt"/>
              </a:rPr>
              <a:t> </a:t>
            </a:r>
            <a:r>
              <a:rPr lang="en-US" sz="2000" dirty="0">
                <a:latin typeface="+mn-lt"/>
              </a:rPr>
              <a:t>rules</a:t>
            </a:r>
            <a:r>
              <a:rPr lang="en-US" sz="2000" spc="-30" dirty="0">
                <a:latin typeface="+mn-lt"/>
              </a:rPr>
              <a:t> </a:t>
            </a:r>
            <a:r>
              <a:rPr lang="en-US" sz="2000" dirty="0">
                <a:latin typeface="+mn-lt"/>
              </a:rPr>
              <a:t>and</a:t>
            </a:r>
            <a:r>
              <a:rPr lang="en-US" sz="2000" spc="-55" dirty="0">
                <a:latin typeface="+mn-lt"/>
              </a:rPr>
              <a:t> </a:t>
            </a:r>
            <a:r>
              <a:rPr lang="en-US" sz="2000" dirty="0">
                <a:latin typeface="+mn-lt"/>
              </a:rPr>
              <a:t>required</a:t>
            </a:r>
            <a:r>
              <a:rPr lang="en-US" sz="2000" spc="-30" dirty="0">
                <a:latin typeface="+mn-lt"/>
              </a:rPr>
              <a:t> </a:t>
            </a:r>
            <a:r>
              <a:rPr lang="en-US" sz="2000" dirty="0">
                <a:latin typeface="+mn-lt"/>
              </a:rPr>
              <a:t>approvals</a:t>
            </a:r>
            <a:r>
              <a:rPr lang="en-US" sz="2000" spc="-45" dirty="0">
                <a:latin typeface="+mn-lt"/>
              </a:rPr>
              <a:t> </a:t>
            </a:r>
            <a:r>
              <a:rPr lang="en-US" sz="2000" dirty="0">
                <a:latin typeface="+mn-lt"/>
              </a:rPr>
              <a:t>are</a:t>
            </a:r>
            <a:r>
              <a:rPr lang="en-US" sz="2000" spc="-35" dirty="0">
                <a:latin typeface="+mn-lt"/>
              </a:rPr>
              <a:t> </a:t>
            </a:r>
            <a:r>
              <a:rPr lang="en-US" sz="2000" spc="-10" dirty="0">
                <a:latin typeface="+mn-lt"/>
              </a:rPr>
              <a:t>complex.</a:t>
            </a:r>
          </a:p>
          <a:p>
            <a:pPr marL="354965" indent="-342265">
              <a:lnSpc>
                <a:spcPct val="150000"/>
              </a:lnSpc>
              <a:spcBef>
                <a:spcPts val="105"/>
              </a:spcBef>
              <a:buFont typeface="Arial"/>
              <a:buChar char="•"/>
              <a:tabLst>
                <a:tab pos="354965" algn="l"/>
                <a:tab pos="355600" algn="l"/>
              </a:tabLst>
            </a:pPr>
            <a:r>
              <a:rPr lang="en-US" sz="2000" dirty="0">
                <a:latin typeface="+mn-lt"/>
              </a:rPr>
              <a:t>The</a:t>
            </a:r>
            <a:r>
              <a:rPr lang="en-US" sz="2000" spc="140" dirty="0">
                <a:latin typeface="+mn-lt"/>
              </a:rPr>
              <a:t> </a:t>
            </a:r>
            <a:r>
              <a:rPr lang="en-US" sz="2000" dirty="0">
                <a:latin typeface="+mn-lt"/>
              </a:rPr>
              <a:t>type</a:t>
            </a:r>
            <a:r>
              <a:rPr lang="en-US" sz="2000" spc="155" dirty="0">
                <a:latin typeface="+mn-lt"/>
              </a:rPr>
              <a:t> </a:t>
            </a:r>
            <a:r>
              <a:rPr lang="en-US" sz="2000" dirty="0">
                <a:latin typeface="+mn-lt"/>
              </a:rPr>
              <a:t>of</a:t>
            </a:r>
            <a:r>
              <a:rPr lang="en-US" sz="2000" spc="150" dirty="0">
                <a:latin typeface="+mn-lt"/>
              </a:rPr>
              <a:t> </a:t>
            </a:r>
            <a:r>
              <a:rPr lang="en-US" sz="2000" dirty="0">
                <a:latin typeface="+mn-lt"/>
              </a:rPr>
              <a:t>funds</a:t>
            </a:r>
            <a:r>
              <a:rPr lang="en-US" sz="2000" spc="155" dirty="0">
                <a:latin typeface="+mn-lt"/>
              </a:rPr>
              <a:t> </a:t>
            </a:r>
            <a:r>
              <a:rPr lang="en-US" sz="2000" dirty="0">
                <a:latin typeface="+mn-lt"/>
              </a:rPr>
              <a:t>used</a:t>
            </a:r>
            <a:r>
              <a:rPr lang="en-US" sz="2000" spc="155" dirty="0">
                <a:latin typeface="+mn-lt"/>
              </a:rPr>
              <a:t> </a:t>
            </a:r>
            <a:r>
              <a:rPr lang="en-US" sz="2000" dirty="0">
                <a:latin typeface="+mn-lt"/>
              </a:rPr>
              <a:t>can</a:t>
            </a:r>
            <a:r>
              <a:rPr lang="en-US" sz="2000" spc="150" dirty="0">
                <a:latin typeface="+mn-lt"/>
              </a:rPr>
              <a:t> </a:t>
            </a:r>
            <a:r>
              <a:rPr lang="en-US" sz="2000" dirty="0">
                <a:latin typeface="+mn-lt"/>
              </a:rPr>
              <a:t>affect</a:t>
            </a:r>
            <a:r>
              <a:rPr lang="en-US" sz="2000" spc="165" dirty="0">
                <a:latin typeface="+mn-lt"/>
              </a:rPr>
              <a:t> </a:t>
            </a:r>
            <a:r>
              <a:rPr lang="en-US" sz="2000" dirty="0">
                <a:latin typeface="+mn-lt"/>
              </a:rPr>
              <a:t>the</a:t>
            </a:r>
            <a:r>
              <a:rPr lang="en-US" sz="2000" spc="170" dirty="0">
                <a:latin typeface="+mn-lt"/>
              </a:rPr>
              <a:t> </a:t>
            </a:r>
            <a:r>
              <a:rPr lang="en-US" sz="2000" dirty="0">
                <a:latin typeface="+mn-lt"/>
              </a:rPr>
              <a:t>requirements</a:t>
            </a:r>
            <a:r>
              <a:rPr lang="en-US" sz="2000" spc="155" dirty="0">
                <a:latin typeface="+mn-lt"/>
              </a:rPr>
              <a:t> </a:t>
            </a:r>
            <a:r>
              <a:rPr lang="en-US" sz="2000" dirty="0">
                <a:latin typeface="+mn-lt"/>
              </a:rPr>
              <a:t>for</a:t>
            </a:r>
            <a:r>
              <a:rPr lang="en-US" sz="2000" spc="140" dirty="0">
                <a:latin typeface="+mn-lt"/>
              </a:rPr>
              <a:t> </a:t>
            </a:r>
            <a:r>
              <a:rPr lang="en-US" sz="2000" dirty="0">
                <a:latin typeface="+mn-lt"/>
              </a:rPr>
              <a:t>the</a:t>
            </a:r>
            <a:r>
              <a:rPr lang="en-US" sz="2000" spc="170" dirty="0">
                <a:latin typeface="+mn-lt"/>
              </a:rPr>
              <a:t> </a:t>
            </a:r>
            <a:r>
              <a:rPr lang="en-US" sz="2000" spc="-10" dirty="0">
                <a:latin typeface="+mn-lt"/>
              </a:rPr>
              <a:t>procurement </a:t>
            </a:r>
            <a:r>
              <a:rPr lang="en-US" sz="2000" dirty="0">
                <a:latin typeface="+mn-lt"/>
              </a:rPr>
              <a:t>or</a:t>
            </a:r>
            <a:r>
              <a:rPr lang="en-US" sz="2000" spc="-20" dirty="0">
                <a:latin typeface="+mn-lt"/>
              </a:rPr>
              <a:t> </a:t>
            </a:r>
            <a:r>
              <a:rPr lang="en-US" sz="2000" spc="-10" dirty="0">
                <a:latin typeface="+mn-lt"/>
              </a:rPr>
              <a:t>contract.</a:t>
            </a:r>
            <a:endParaRPr lang="en-US" sz="2000" dirty="0">
              <a:latin typeface="+mn-lt"/>
            </a:endParaRPr>
          </a:p>
        </p:txBody>
      </p:sp>
    </p:spTree>
    <p:extLst>
      <p:ext uri="{BB962C8B-B14F-4D97-AF65-F5344CB8AC3E}">
        <p14:creationId xmlns:p14="http://schemas.microsoft.com/office/powerpoint/2010/main" val="4231878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50ACB-9434-02CE-8C66-087C20939D03}"/>
            </a:ext>
          </a:extLst>
        </p:cNvPr>
        <p:cNvGrpSpPr/>
        <p:nvPr/>
      </p:nvGrpSpPr>
      <p:grpSpPr>
        <a:xfrm>
          <a:off x="0" y="0"/>
          <a:ext cx="0" cy="0"/>
          <a:chOff x="0" y="0"/>
          <a:chExt cx="0" cy="0"/>
        </a:xfrm>
      </p:grpSpPr>
      <p:sp>
        <p:nvSpPr>
          <p:cNvPr id="7170" name="Text Placeholder 2">
            <a:extLst>
              <a:ext uri="{FF2B5EF4-FFF2-40B4-BE49-F238E27FC236}">
                <a16:creationId xmlns:a16="http://schemas.microsoft.com/office/drawing/2014/main" id="{4C796184-8AC7-6AED-7879-4392D2C6F364}"/>
              </a:ext>
            </a:extLst>
          </p:cNvPr>
          <p:cNvSpPr>
            <a:spLocks noGrp="1" noChangeArrowheads="1"/>
          </p:cNvSpPr>
          <p:nvPr>
            <p:ph type="title" idx="4294967295"/>
          </p:nvPr>
        </p:nvSpPr>
        <p:spPr bwMode="auto">
          <a:xfrm>
            <a:off x="239508" y="2800350"/>
            <a:ext cx="11487150" cy="12573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3600" b="0" i="0" u="none" strike="noStrike" kern="1200" cap="none" spc="0" normalizeH="0" baseline="0" noProof="0" dirty="0">
                <a:ln>
                  <a:noFill/>
                </a:ln>
                <a:solidFill>
                  <a:schemeClr val="tx1"/>
                </a:solidFill>
                <a:effectLst/>
                <a:uLnTx/>
                <a:uFillTx/>
                <a:latin typeface="+mn-lt"/>
                <a:ea typeface="+mn-ea"/>
                <a:cs typeface="+mn-cs"/>
              </a:rPr>
              <a:t>Conflict of Interest and Procurement Training</a:t>
            </a:r>
          </a:p>
        </p:txBody>
      </p:sp>
      <p:sp>
        <p:nvSpPr>
          <p:cNvPr id="2" name="Text Placeholder 1">
            <a:extLst>
              <a:ext uri="{FF2B5EF4-FFF2-40B4-BE49-F238E27FC236}">
                <a16:creationId xmlns:a16="http://schemas.microsoft.com/office/drawing/2014/main" id="{9552D043-2FDD-7262-B3F7-84FBA3F8A2D6}"/>
              </a:ext>
            </a:extLst>
          </p:cNvPr>
          <p:cNvSpPr>
            <a:spLocks noGrp="1"/>
          </p:cNvSpPr>
          <p:nvPr>
            <p:ph type="body" sz="quarter" idx="10"/>
          </p:nvPr>
        </p:nvSpPr>
        <p:spPr>
          <a:xfrm>
            <a:off x="590101" y="1250831"/>
            <a:ext cx="11487150" cy="1423358"/>
          </a:xfrm>
        </p:spPr>
        <p:txBody>
          <a:bodyPr/>
          <a:lstStyle/>
          <a:p>
            <a:pPr algn="ctr"/>
            <a:r>
              <a:rPr lang="en-US" sz="3200" dirty="0"/>
              <a:t>Thank you for completing</a:t>
            </a:r>
          </a:p>
        </p:txBody>
      </p:sp>
    </p:spTree>
    <p:extLst>
      <p:ext uri="{BB962C8B-B14F-4D97-AF65-F5344CB8AC3E}">
        <p14:creationId xmlns:p14="http://schemas.microsoft.com/office/powerpoint/2010/main" val="46228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14674-76E7-4735-EF02-00181C5E8B6A}"/>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EF6D80D6-309B-B647-8DE0-B15B49F64EAD}"/>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Accepting Gifts</a:t>
            </a:r>
          </a:p>
        </p:txBody>
      </p:sp>
      <p:sp>
        <p:nvSpPr>
          <p:cNvPr id="7170" name="Text Placeholder 2">
            <a:extLst>
              <a:ext uri="{FF2B5EF4-FFF2-40B4-BE49-F238E27FC236}">
                <a16:creationId xmlns:a16="http://schemas.microsoft.com/office/drawing/2014/main" id="{226329C1-9D83-9A3A-3AF3-0303E3D7D103}"/>
              </a:ext>
            </a:extLst>
          </p:cNvPr>
          <p:cNvSpPr>
            <a:spLocks noGrp="1" noChangeArrowheads="1"/>
          </p:cNvSpPr>
          <p:nvPr>
            <p:ph type="body" sz="quarter" idx="11"/>
          </p:nvPr>
        </p:nvSpPr>
        <p:spPr>
          <a:xfrm>
            <a:off x="347663" y="1760538"/>
            <a:ext cx="11487150" cy="4441825"/>
          </a:xfrm>
        </p:spPr>
        <p:txBody>
          <a:bodyPr/>
          <a:lstStyle/>
          <a:p>
            <a:pPr marL="354965" marR="5080" indent="-342900">
              <a:spcBef>
                <a:spcPts val="95"/>
              </a:spcBef>
              <a:buFont typeface="Arial"/>
              <a:buChar char="•"/>
              <a:tabLst>
                <a:tab pos="356235" algn="l"/>
              </a:tabLst>
            </a:pPr>
            <a:r>
              <a:rPr lang="en-US" sz="2000" dirty="0">
                <a:latin typeface="+mn-lt"/>
                <a:cs typeface="Arial" panose="020B0604020202020204" pitchFamily="34" charset="0"/>
              </a:rPr>
              <a:t>Employees may not</a:t>
            </a:r>
            <a:r>
              <a:rPr lang="en-US" sz="2000" spc="240" dirty="0">
                <a:latin typeface="+mn-lt"/>
                <a:cs typeface="Arial" panose="020B0604020202020204" pitchFamily="34" charset="0"/>
              </a:rPr>
              <a:t> </a:t>
            </a:r>
            <a:r>
              <a:rPr lang="en-US" sz="2000" dirty="0">
                <a:latin typeface="+mn-lt"/>
                <a:cs typeface="Arial" panose="020B0604020202020204" pitchFamily="34" charset="0"/>
              </a:rPr>
              <a:t>accept</a:t>
            </a:r>
            <a:r>
              <a:rPr lang="en-US" sz="2000" spc="254" dirty="0">
                <a:latin typeface="+mn-lt"/>
                <a:cs typeface="Arial" panose="020B0604020202020204" pitchFamily="34" charset="0"/>
              </a:rPr>
              <a:t> </a:t>
            </a:r>
            <a:r>
              <a:rPr lang="en-US" sz="2000" dirty="0">
                <a:latin typeface="+mn-lt"/>
                <a:cs typeface="Arial" panose="020B0604020202020204" pitchFamily="34" charset="0"/>
              </a:rPr>
              <a:t>gifts</a:t>
            </a:r>
            <a:r>
              <a:rPr lang="en-US" sz="2000" spc="235" dirty="0">
                <a:latin typeface="+mn-lt"/>
                <a:cs typeface="Arial" panose="020B0604020202020204" pitchFamily="34" charset="0"/>
              </a:rPr>
              <a:t> </a:t>
            </a:r>
            <a:r>
              <a:rPr lang="en-US" sz="2000" dirty="0">
                <a:latin typeface="+mn-lt"/>
                <a:cs typeface="Arial" panose="020B0604020202020204" pitchFamily="34" charset="0"/>
              </a:rPr>
              <a:t>from</a:t>
            </a:r>
            <a:r>
              <a:rPr lang="en-US" sz="2000" spc="204" dirty="0">
                <a:latin typeface="+mn-lt"/>
                <a:cs typeface="Arial" panose="020B0604020202020204" pitchFamily="34" charset="0"/>
              </a:rPr>
              <a:t> </a:t>
            </a:r>
            <a:r>
              <a:rPr lang="en-US" sz="2000" dirty="0">
                <a:latin typeface="+mn-lt"/>
                <a:cs typeface="Arial" panose="020B0604020202020204" pitchFamily="34" charset="0"/>
              </a:rPr>
              <a:t>companies</a:t>
            </a:r>
            <a:r>
              <a:rPr lang="en-US" sz="2000" spc="240" dirty="0">
                <a:latin typeface="+mn-lt"/>
                <a:cs typeface="Arial" panose="020B0604020202020204" pitchFamily="34" charset="0"/>
              </a:rPr>
              <a:t> </a:t>
            </a:r>
            <a:r>
              <a:rPr lang="en-US" sz="2000" spc="-25" dirty="0">
                <a:latin typeface="+mn-lt"/>
                <a:cs typeface="Arial" panose="020B0604020202020204" pitchFamily="34" charset="0"/>
              </a:rPr>
              <a:t>or </a:t>
            </a:r>
            <a:r>
              <a:rPr lang="en-US" sz="2000" dirty="0">
                <a:latin typeface="+mn-lt"/>
                <a:cs typeface="Arial" panose="020B0604020202020204" pitchFamily="34" charset="0"/>
              </a:rPr>
              <a:t>individuals</a:t>
            </a:r>
            <a:r>
              <a:rPr lang="en-US" sz="2000" spc="45" dirty="0">
                <a:latin typeface="+mn-lt"/>
                <a:cs typeface="Arial" panose="020B0604020202020204" pitchFamily="34" charset="0"/>
              </a:rPr>
              <a:t>  </a:t>
            </a:r>
            <a:r>
              <a:rPr lang="en-US" sz="2000" dirty="0">
                <a:latin typeface="+mn-lt"/>
                <a:cs typeface="Arial" panose="020B0604020202020204" pitchFamily="34" charset="0"/>
              </a:rPr>
              <a:t>interested</a:t>
            </a:r>
            <a:r>
              <a:rPr lang="en-US" sz="2000" spc="40" dirty="0">
                <a:latin typeface="+mn-lt"/>
                <a:cs typeface="Arial" panose="020B0604020202020204" pitchFamily="34" charset="0"/>
              </a:rPr>
              <a:t>  </a:t>
            </a:r>
            <a:r>
              <a:rPr lang="en-US" sz="2000" dirty="0">
                <a:latin typeface="+mn-lt"/>
                <a:cs typeface="Arial" panose="020B0604020202020204" pitchFamily="34" charset="0"/>
              </a:rPr>
              <a:t>in</a:t>
            </a:r>
            <a:r>
              <a:rPr lang="en-US" sz="2000" spc="45" dirty="0">
                <a:latin typeface="+mn-lt"/>
                <a:cs typeface="Arial" panose="020B0604020202020204" pitchFamily="34" charset="0"/>
              </a:rPr>
              <a:t>  </a:t>
            </a:r>
            <a:r>
              <a:rPr lang="en-US" sz="2000" dirty="0">
                <a:latin typeface="+mn-lt"/>
                <a:cs typeface="Arial" panose="020B0604020202020204" pitchFamily="34" charset="0"/>
              </a:rPr>
              <a:t>doing</a:t>
            </a:r>
            <a:r>
              <a:rPr lang="en-US" sz="2000" spc="35" dirty="0">
                <a:latin typeface="+mn-lt"/>
                <a:cs typeface="Arial" panose="020B0604020202020204" pitchFamily="34" charset="0"/>
              </a:rPr>
              <a:t>  </a:t>
            </a:r>
            <a:r>
              <a:rPr lang="en-US" sz="2000" dirty="0">
                <a:latin typeface="+mn-lt"/>
                <a:cs typeface="Arial" panose="020B0604020202020204" pitchFamily="34" charset="0"/>
              </a:rPr>
              <a:t>business</a:t>
            </a:r>
            <a:r>
              <a:rPr lang="en-US" sz="2000" spc="35" dirty="0">
                <a:latin typeface="+mn-lt"/>
                <a:cs typeface="Arial" panose="020B0604020202020204" pitchFamily="34" charset="0"/>
              </a:rPr>
              <a:t>  </a:t>
            </a:r>
            <a:r>
              <a:rPr lang="en-US" sz="2000" dirty="0">
                <a:latin typeface="+mn-lt"/>
                <a:cs typeface="Arial" panose="020B0604020202020204" pitchFamily="34" charset="0"/>
              </a:rPr>
              <a:t>with</a:t>
            </a:r>
            <a:r>
              <a:rPr lang="en-US" sz="2000" spc="40" dirty="0">
                <a:latin typeface="+mn-lt"/>
                <a:cs typeface="Arial" panose="020B0604020202020204" pitchFamily="34" charset="0"/>
              </a:rPr>
              <a:t>  </a:t>
            </a:r>
            <a:r>
              <a:rPr lang="en-US" sz="2000" spc="-25" dirty="0">
                <a:latin typeface="+mn-lt"/>
                <a:cs typeface="Arial" panose="020B0604020202020204" pitchFamily="34" charset="0"/>
              </a:rPr>
              <a:t>UHS </a:t>
            </a:r>
            <a:r>
              <a:rPr lang="en-US" sz="2000" spc="-10" dirty="0">
                <a:latin typeface="+mn-lt"/>
                <a:cs typeface="Arial" panose="020B0604020202020204" pitchFamily="34" charset="0"/>
              </a:rPr>
              <a:t>including:</a:t>
            </a:r>
            <a:endParaRPr lang="en-US" sz="2000" dirty="0">
              <a:latin typeface="+mn-lt"/>
              <a:cs typeface="Arial" panose="020B0604020202020204" pitchFamily="34" charset="0"/>
            </a:endParaRPr>
          </a:p>
          <a:p>
            <a:pPr marL="756285" lvl="1" indent="-287020">
              <a:lnSpc>
                <a:spcPct val="100000"/>
              </a:lnSpc>
              <a:spcBef>
                <a:spcPts val="605"/>
              </a:spcBef>
              <a:buFont typeface="Arial"/>
              <a:buChar char="–"/>
              <a:tabLst>
                <a:tab pos="756920" algn="l"/>
              </a:tabLst>
            </a:pPr>
            <a:r>
              <a:rPr lang="en-US" sz="2000" dirty="0">
                <a:cs typeface="Arial" panose="020B0604020202020204" pitchFamily="34" charset="0"/>
              </a:rPr>
              <a:t>cash,</a:t>
            </a:r>
            <a:r>
              <a:rPr lang="en-US" sz="2000" spc="-70" dirty="0">
                <a:cs typeface="Arial" panose="020B0604020202020204" pitchFamily="34" charset="0"/>
              </a:rPr>
              <a:t> </a:t>
            </a:r>
            <a:r>
              <a:rPr lang="en-US" sz="2000" dirty="0">
                <a:cs typeface="Arial" panose="020B0604020202020204" pitchFamily="34" charset="0"/>
              </a:rPr>
              <a:t>checks</a:t>
            </a:r>
            <a:r>
              <a:rPr lang="en-US" sz="2000" spc="-60" dirty="0">
                <a:cs typeface="Arial" panose="020B0604020202020204" pitchFamily="34" charset="0"/>
              </a:rPr>
              <a:t> </a:t>
            </a:r>
            <a:r>
              <a:rPr lang="en-US" sz="2000" dirty="0">
                <a:cs typeface="Arial" panose="020B0604020202020204" pitchFamily="34" charset="0"/>
              </a:rPr>
              <a:t>or</a:t>
            </a:r>
            <a:r>
              <a:rPr lang="en-US" sz="2000" spc="-35" dirty="0">
                <a:cs typeface="Arial" panose="020B0604020202020204" pitchFamily="34" charset="0"/>
              </a:rPr>
              <a:t> </a:t>
            </a:r>
            <a:r>
              <a:rPr lang="en-US" sz="2000" dirty="0">
                <a:cs typeface="Arial" panose="020B0604020202020204" pitchFamily="34" charset="0"/>
              </a:rPr>
              <a:t>gift</a:t>
            </a:r>
            <a:r>
              <a:rPr lang="en-US" sz="2000" spc="-35" dirty="0">
                <a:cs typeface="Arial" panose="020B0604020202020204" pitchFamily="34" charset="0"/>
              </a:rPr>
              <a:t> </a:t>
            </a:r>
            <a:r>
              <a:rPr lang="en-US" sz="2000" spc="-20" dirty="0">
                <a:cs typeface="Arial" panose="020B0604020202020204" pitchFamily="34" charset="0"/>
              </a:rPr>
              <a:t>cards</a:t>
            </a:r>
            <a:r>
              <a:rPr lang="en-US" sz="2000" spc="-80" dirty="0">
                <a:cs typeface="Arial" panose="020B0604020202020204" pitchFamily="34" charset="0"/>
              </a:rPr>
              <a:t> </a:t>
            </a:r>
            <a:r>
              <a:rPr lang="en-US" sz="2000" dirty="0">
                <a:cs typeface="Arial" panose="020B0604020202020204" pitchFamily="34" charset="0"/>
              </a:rPr>
              <a:t>of</a:t>
            </a:r>
            <a:r>
              <a:rPr lang="en-US" sz="2000" spc="-25" dirty="0">
                <a:cs typeface="Arial" panose="020B0604020202020204" pitchFamily="34" charset="0"/>
              </a:rPr>
              <a:t> </a:t>
            </a:r>
            <a:r>
              <a:rPr lang="en-US" sz="2000" spc="-10" dirty="0">
                <a:cs typeface="Arial" panose="020B0604020202020204" pitchFamily="34" charset="0"/>
              </a:rPr>
              <a:t>any</a:t>
            </a:r>
            <a:r>
              <a:rPr lang="en-US" sz="2000" spc="-75" dirty="0">
                <a:cs typeface="Arial" panose="020B0604020202020204" pitchFamily="34" charset="0"/>
              </a:rPr>
              <a:t> </a:t>
            </a:r>
            <a:r>
              <a:rPr lang="en-US" sz="2000" spc="-10" dirty="0">
                <a:cs typeface="Arial" panose="020B0604020202020204" pitchFamily="34" charset="0"/>
              </a:rPr>
              <a:t>amount</a:t>
            </a:r>
            <a:endParaRPr lang="en-US" sz="2000" dirty="0">
              <a:cs typeface="Arial" panose="020B0604020202020204" pitchFamily="34" charset="0"/>
            </a:endParaRPr>
          </a:p>
          <a:p>
            <a:pPr marL="756285" lvl="1" indent="-287020">
              <a:lnSpc>
                <a:spcPct val="100000"/>
              </a:lnSpc>
              <a:spcBef>
                <a:spcPts val="575"/>
              </a:spcBef>
              <a:buFont typeface="Arial"/>
              <a:buChar char="–"/>
              <a:tabLst>
                <a:tab pos="756920" algn="l"/>
              </a:tabLst>
            </a:pPr>
            <a:r>
              <a:rPr lang="en-US" sz="2000" spc="-10" dirty="0">
                <a:cs typeface="Arial" panose="020B0604020202020204" pitchFamily="34" charset="0"/>
              </a:rPr>
              <a:t>non-</a:t>
            </a:r>
            <a:r>
              <a:rPr lang="en-US" sz="2000" dirty="0">
                <a:cs typeface="Arial" panose="020B0604020202020204" pitchFamily="34" charset="0"/>
              </a:rPr>
              <a:t>cash</a:t>
            </a:r>
            <a:r>
              <a:rPr lang="en-US" sz="2000" spc="-60" dirty="0">
                <a:cs typeface="Arial" panose="020B0604020202020204" pitchFamily="34" charset="0"/>
              </a:rPr>
              <a:t> </a:t>
            </a:r>
            <a:r>
              <a:rPr lang="en-US" sz="2000" dirty="0">
                <a:cs typeface="Arial" panose="020B0604020202020204" pitchFamily="34" charset="0"/>
              </a:rPr>
              <a:t>gifts</a:t>
            </a:r>
            <a:r>
              <a:rPr lang="en-US" sz="2000" spc="-55" dirty="0">
                <a:cs typeface="Arial" panose="020B0604020202020204" pitchFamily="34" charset="0"/>
              </a:rPr>
              <a:t> </a:t>
            </a:r>
            <a:r>
              <a:rPr lang="en-US" sz="2000" dirty="0">
                <a:cs typeface="Arial" panose="020B0604020202020204" pitchFamily="34" charset="0"/>
              </a:rPr>
              <a:t>worth</a:t>
            </a:r>
            <a:r>
              <a:rPr lang="en-US" sz="2000" spc="-60" dirty="0">
                <a:cs typeface="Arial" panose="020B0604020202020204" pitchFamily="34" charset="0"/>
              </a:rPr>
              <a:t> </a:t>
            </a:r>
            <a:r>
              <a:rPr lang="en-US" sz="2000" dirty="0">
                <a:cs typeface="Arial" panose="020B0604020202020204" pitchFamily="34" charset="0"/>
              </a:rPr>
              <a:t>$50</a:t>
            </a:r>
            <a:r>
              <a:rPr lang="en-US" sz="2000" spc="-45" dirty="0">
                <a:cs typeface="Arial" panose="020B0604020202020204" pitchFamily="34" charset="0"/>
              </a:rPr>
              <a:t> </a:t>
            </a:r>
            <a:r>
              <a:rPr lang="en-US" sz="2000" dirty="0">
                <a:cs typeface="Arial" panose="020B0604020202020204" pitchFamily="34" charset="0"/>
              </a:rPr>
              <a:t>or</a:t>
            </a:r>
            <a:r>
              <a:rPr lang="en-US" sz="2000" spc="-45" dirty="0">
                <a:cs typeface="Arial" panose="020B0604020202020204" pitchFamily="34" charset="0"/>
              </a:rPr>
              <a:t> </a:t>
            </a:r>
            <a:r>
              <a:rPr lang="en-US" sz="2000" spc="-10" dirty="0">
                <a:cs typeface="Arial" panose="020B0604020202020204" pitchFamily="34" charset="0"/>
              </a:rPr>
              <a:t>more.</a:t>
            </a:r>
            <a:endParaRPr lang="en-US" sz="2000" dirty="0">
              <a:cs typeface="Arial" panose="020B0604020202020204" pitchFamily="34" charset="0"/>
            </a:endParaRPr>
          </a:p>
          <a:p>
            <a:pPr marL="756285" marR="36830" lvl="1" indent="-287020">
              <a:lnSpc>
                <a:spcPct val="100000"/>
              </a:lnSpc>
              <a:spcBef>
                <a:spcPts val="575"/>
              </a:spcBef>
              <a:buFont typeface="Arial"/>
              <a:buChar char="–"/>
              <a:tabLst>
                <a:tab pos="756920" algn="l"/>
                <a:tab pos="1395730" algn="l"/>
                <a:tab pos="2092325" algn="l"/>
                <a:tab pos="2959735" algn="l"/>
                <a:tab pos="3439160" algn="l"/>
                <a:tab pos="4716145" algn="l"/>
                <a:tab pos="5438775" algn="l"/>
                <a:tab pos="6354445" algn="l"/>
                <a:tab pos="7713980" algn="l"/>
              </a:tabLst>
            </a:pPr>
            <a:r>
              <a:rPr lang="en-US" sz="2000" spc="-25" dirty="0">
                <a:cs typeface="Arial" panose="020B0604020202020204" pitchFamily="34" charset="0"/>
              </a:rPr>
              <a:t>Any </a:t>
            </a:r>
            <a:r>
              <a:rPr lang="en-US" sz="2000" spc="-10" dirty="0">
                <a:cs typeface="Arial" panose="020B0604020202020204" pitchFamily="34" charset="0"/>
              </a:rPr>
              <a:t>gift, favor, </a:t>
            </a:r>
            <a:r>
              <a:rPr lang="en-US" sz="2000" spc="-25" dirty="0">
                <a:cs typeface="Arial" panose="020B0604020202020204" pitchFamily="34" charset="0"/>
              </a:rPr>
              <a:t>or </a:t>
            </a:r>
            <a:r>
              <a:rPr lang="en-US" sz="2000" spc="-10" dirty="0">
                <a:cs typeface="Arial" panose="020B0604020202020204" pitchFamily="34" charset="0"/>
              </a:rPr>
              <a:t>privilege </a:t>
            </a:r>
            <a:r>
              <a:rPr lang="en-US" sz="2000" spc="-20" dirty="0">
                <a:cs typeface="Arial" panose="020B0604020202020204" pitchFamily="34" charset="0"/>
              </a:rPr>
              <a:t>that </a:t>
            </a:r>
            <a:r>
              <a:rPr lang="en-US" sz="2000" spc="-10" dirty="0">
                <a:cs typeface="Arial" panose="020B0604020202020204" pitchFamily="34" charset="0"/>
              </a:rPr>
              <a:t>might influence </a:t>
            </a:r>
            <a:r>
              <a:rPr lang="en-US" sz="2000" spc="-35" dirty="0">
                <a:cs typeface="Arial" panose="020B0604020202020204" pitchFamily="34" charset="0"/>
              </a:rPr>
              <a:t>an </a:t>
            </a:r>
            <a:r>
              <a:rPr lang="en-US" sz="2000" spc="-10" dirty="0">
                <a:cs typeface="Arial" panose="020B0604020202020204" pitchFamily="34" charset="0"/>
              </a:rPr>
              <a:t>employee’s</a:t>
            </a:r>
            <a:r>
              <a:rPr lang="en-US" sz="2000" spc="-50" dirty="0">
                <a:cs typeface="Arial" panose="020B0604020202020204" pitchFamily="34" charset="0"/>
              </a:rPr>
              <a:t> </a:t>
            </a:r>
            <a:r>
              <a:rPr lang="en-US" sz="2000" dirty="0">
                <a:cs typeface="Arial" panose="020B0604020202020204" pitchFamily="34" charset="0"/>
              </a:rPr>
              <a:t>decision</a:t>
            </a:r>
            <a:r>
              <a:rPr lang="en-US" sz="2000" spc="-10" dirty="0">
                <a:cs typeface="Arial" panose="020B0604020202020204" pitchFamily="34" charset="0"/>
              </a:rPr>
              <a:t> </a:t>
            </a:r>
            <a:r>
              <a:rPr lang="en-US" sz="2000" dirty="0">
                <a:cs typeface="Arial" panose="020B0604020202020204" pitchFamily="34" charset="0"/>
              </a:rPr>
              <a:t>to</a:t>
            </a:r>
            <a:r>
              <a:rPr lang="en-US" sz="2000" spc="-45" dirty="0">
                <a:cs typeface="Arial" panose="020B0604020202020204" pitchFamily="34" charset="0"/>
              </a:rPr>
              <a:t> </a:t>
            </a:r>
            <a:r>
              <a:rPr lang="en-US" sz="2000" dirty="0">
                <a:cs typeface="Arial" panose="020B0604020202020204" pitchFamily="34" charset="0"/>
              </a:rPr>
              <a:t>perform</a:t>
            </a:r>
            <a:r>
              <a:rPr lang="en-US" sz="2000" spc="-25" dirty="0">
                <a:cs typeface="Arial" panose="020B0604020202020204" pitchFamily="34" charset="0"/>
              </a:rPr>
              <a:t> </a:t>
            </a:r>
            <a:r>
              <a:rPr lang="en-US" sz="2000" dirty="0">
                <a:cs typeface="Arial" panose="020B0604020202020204" pitchFamily="34" charset="0"/>
              </a:rPr>
              <a:t>his</a:t>
            </a:r>
            <a:r>
              <a:rPr lang="en-US" sz="2000" spc="-15" dirty="0">
                <a:cs typeface="Arial" panose="020B0604020202020204" pitchFamily="34" charset="0"/>
              </a:rPr>
              <a:t> </a:t>
            </a:r>
            <a:r>
              <a:rPr lang="en-US" sz="2000" dirty="0">
                <a:cs typeface="Arial" panose="020B0604020202020204" pitchFamily="34" charset="0"/>
              </a:rPr>
              <a:t>or</a:t>
            </a:r>
            <a:r>
              <a:rPr lang="en-US" sz="2000" spc="-20" dirty="0">
                <a:cs typeface="Arial" panose="020B0604020202020204" pitchFamily="34" charset="0"/>
              </a:rPr>
              <a:t> </a:t>
            </a:r>
            <a:r>
              <a:rPr lang="en-US" sz="2000" dirty="0">
                <a:cs typeface="Arial" panose="020B0604020202020204" pitchFamily="34" charset="0"/>
              </a:rPr>
              <a:t>her</a:t>
            </a:r>
            <a:r>
              <a:rPr lang="en-US" sz="2000" spc="-10" dirty="0">
                <a:cs typeface="Arial" panose="020B0604020202020204" pitchFamily="34" charset="0"/>
              </a:rPr>
              <a:t> </a:t>
            </a:r>
            <a:r>
              <a:rPr lang="en-US" sz="2000" dirty="0">
                <a:cs typeface="Arial" panose="020B0604020202020204" pitchFamily="34" charset="0"/>
              </a:rPr>
              <a:t>job</a:t>
            </a:r>
            <a:r>
              <a:rPr lang="en-US" sz="2000" spc="-20" dirty="0">
                <a:cs typeface="Arial" panose="020B0604020202020204" pitchFamily="34" charset="0"/>
              </a:rPr>
              <a:t> </a:t>
            </a:r>
            <a:r>
              <a:rPr lang="en-US" sz="2000" spc="-10" dirty="0">
                <a:cs typeface="Arial" panose="020B0604020202020204" pitchFamily="34" charset="0"/>
              </a:rPr>
              <a:t>different</a:t>
            </a:r>
            <a:endParaRPr lang="en-US" sz="2000" dirty="0">
              <a:cs typeface="Arial" panose="020B0604020202020204" pitchFamily="34" charset="0"/>
            </a:endParaRPr>
          </a:p>
          <a:p>
            <a:pPr marL="354965" marR="30480" indent="-342900">
              <a:spcBef>
                <a:spcPts val="530"/>
              </a:spcBef>
              <a:buFont typeface="Arial"/>
              <a:buChar char="•"/>
              <a:tabLst>
                <a:tab pos="354965" algn="l"/>
                <a:tab pos="356235" algn="l"/>
              </a:tabLst>
            </a:pPr>
            <a:r>
              <a:rPr lang="en-US" sz="2000" dirty="0">
                <a:latin typeface="+mn-lt"/>
                <a:cs typeface="Arial" panose="020B0604020202020204" pitchFamily="34" charset="0"/>
              </a:rPr>
              <a:t>Employees participating in a procurement process may not accept gifts </a:t>
            </a:r>
            <a:r>
              <a:rPr lang="en-US" sz="2000" u="sng" dirty="0">
                <a:latin typeface="+mn-lt"/>
                <a:cs typeface="Arial" panose="020B0604020202020204" pitchFamily="34" charset="0"/>
              </a:rPr>
              <a:t>of any value</a:t>
            </a:r>
            <a:r>
              <a:rPr lang="en-US" sz="2000" dirty="0">
                <a:latin typeface="+mn-lt"/>
                <a:cs typeface="Arial" panose="020B0604020202020204" pitchFamily="34" charset="0"/>
              </a:rPr>
              <a:t> from a party who may be awarded a contract.  </a:t>
            </a:r>
          </a:p>
          <a:p>
            <a:pPr marL="354965" marR="30480" indent="-342900">
              <a:spcBef>
                <a:spcPts val="530"/>
              </a:spcBef>
              <a:buFont typeface="Arial"/>
              <a:buChar char="•"/>
              <a:tabLst>
                <a:tab pos="354965" algn="l"/>
                <a:tab pos="356235" algn="l"/>
              </a:tabLst>
            </a:pPr>
            <a:r>
              <a:rPr lang="en-US" sz="2000" dirty="0">
                <a:latin typeface="+mn-lt"/>
                <a:cs typeface="Arial" panose="020B0604020202020204" pitchFamily="34" charset="0"/>
              </a:rPr>
              <a:t>If</a:t>
            </a:r>
            <a:r>
              <a:rPr lang="en-US" sz="2000" spc="-35" dirty="0">
                <a:latin typeface="+mn-lt"/>
                <a:cs typeface="Arial" panose="020B0604020202020204" pitchFamily="34" charset="0"/>
              </a:rPr>
              <a:t> </a:t>
            </a:r>
            <a:r>
              <a:rPr lang="en-US" sz="2000" dirty="0">
                <a:latin typeface="+mn-lt"/>
                <a:cs typeface="Arial" panose="020B0604020202020204" pitchFamily="34" charset="0"/>
              </a:rPr>
              <a:t>you</a:t>
            </a:r>
            <a:r>
              <a:rPr lang="en-US" sz="2000" spc="-75" dirty="0">
                <a:latin typeface="+mn-lt"/>
                <a:cs typeface="Arial" panose="020B0604020202020204" pitchFamily="34" charset="0"/>
              </a:rPr>
              <a:t> </a:t>
            </a:r>
            <a:r>
              <a:rPr lang="en-US" sz="2000" dirty="0">
                <a:latin typeface="+mn-lt"/>
                <a:cs typeface="Arial" panose="020B0604020202020204" pitchFamily="34" charset="0"/>
              </a:rPr>
              <a:t>are</a:t>
            </a:r>
            <a:r>
              <a:rPr lang="en-US" sz="2000" spc="-90" dirty="0">
                <a:latin typeface="+mn-lt"/>
                <a:cs typeface="Arial" panose="020B0604020202020204" pitchFamily="34" charset="0"/>
              </a:rPr>
              <a:t> </a:t>
            </a:r>
            <a:r>
              <a:rPr lang="en-US" sz="2000" dirty="0">
                <a:latin typeface="+mn-lt"/>
                <a:cs typeface="Arial" panose="020B0604020202020204" pitchFamily="34" charset="0"/>
              </a:rPr>
              <a:t>not</a:t>
            </a:r>
            <a:r>
              <a:rPr lang="en-US" sz="2000" spc="-35" dirty="0">
                <a:latin typeface="+mn-lt"/>
                <a:cs typeface="Arial" panose="020B0604020202020204" pitchFamily="34" charset="0"/>
              </a:rPr>
              <a:t> </a:t>
            </a:r>
            <a:r>
              <a:rPr lang="en-US" sz="2000" spc="-10" dirty="0">
                <a:latin typeface="+mn-lt"/>
                <a:cs typeface="Arial" panose="020B0604020202020204" pitchFamily="34" charset="0"/>
              </a:rPr>
              <a:t>sure</a:t>
            </a:r>
            <a:r>
              <a:rPr lang="en-US" sz="2000" spc="-70" dirty="0">
                <a:latin typeface="+mn-lt"/>
                <a:cs typeface="Arial" panose="020B0604020202020204" pitchFamily="34" charset="0"/>
              </a:rPr>
              <a:t> </a:t>
            </a:r>
            <a:r>
              <a:rPr lang="en-US" sz="2000" dirty="0">
                <a:latin typeface="+mn-lt"/>
                <a:cs typeface="Arial" panose="020B0604020202020204" pitchFamily="34" charset="0"/>
              </a:rPr>
              <a:t>if</a:t>
            </a:r>
            <a:r>
              <a:rPr lang="en-US" sz="2000" spc="-30" dirty="0">
                <a:latin typeface="+mn-lt"/>
                <a:cs typeface="Arial" panose="020B0604020202020204" pitchFamily="34" charset="0"/>
              </a:rPr>
              <a:t> </a:t>
            </a:r>
            <a:r>
              <a:rPr lang="en-US" sz="2000" dirty="0">
                <a:latin typeface="+mn-lt"/>
                <a:cs typeface="Arial" panose="020B0604020202020204" pitchFamily="34" charset="0"/>
              </a:rPr>
              <a:t>accepting</a:t>
            </a:r>
            <a:r>
              <a:rPr lang="en-US" sz="2000" spc="-30" dirty="0">
                <a:latin typeface="+mn-lt"/>
                <a:cs typeface="Arial" panose="020B0604020202020204" pitchFamily="34" charset="0"/>
              </a:rPr>
              <a:t> </a:t>
            </a:r>
            <a:r>
              <a:rPr lang="en-US" sz="2000" dirty="0">
                <a:latin typeface="+mn-lt"/>
                <a:cs typeface="Arial" panose="020B0604020202020204" pitchFamily="34" charset="0"/>
              </a:rPr>
              <a:t>the</a:t>
            </a:r>
            <a:r>
              <a:rPr lang="en-US" sz="2000" spc="-35" dirty="0">
                <a:latin typeface="+mn-lt"/>
                <a:cs typeface="Arial" panose="020B0604020202020204" pitchFamily="34" charset="0"/>
              </a:rPr>
              <a:t> </a:t>
            </a:r>
            <a:r>
              <a:rPr lang="en-US" sz="2000" dirty="0">
                <a:latin typeface="+mn-lt"/>
                <a:cs typeface="Arial" panose="020B0604020202020204" pitchFamily="34" charset="0"/>
              </a:rPr>
              <a:t>gift</a:t>
            </a:r>
            <a:r>
              <a:rPr lang="en-US" sz="2000" spc="-40" dirty="0">
                <a:latin typeface="+mn-lt"/>
                <a:cs typeface="Arial" panose="020B0604020202020204" pitchFamily="34" charset="0"/>
              </a:rPr>
              <a:t> </a:t>
            </a:r>
            <a:r>
              <a:rPr lang="en-US" sz="2000" dirty="0">
                <a:latin typeface="+mn-lt"/>
                <a:cs typeface="Arial" panose="020B0604020202020204" pitchFamily="34" charset="0"/>
              </a:rPr>
              <a:t>is</a:t>
            </a:r>
            <a:r>
              <a:rPr lang="en-US" sz="2000" spc="-45" dirty="0">
                <a:latin typeface="+mn-lt"/>
                <a:cs typeface="Arial" panose="020B0604020202020204" pitchFamily="34" charset="0"/>
              </a:rPr>
              <a:t> </a:t>
            </a:r>
            <a:r>
              <a:rPr lang="en-US" sz="2000" spc="-10" dirty="0">
                <a:latin typeface="+mn-lt"/>
                <a:cs typeface="Arial" panose="020B0604020202020204" pitchFamily="34" charset="0"/>
              </a:rPr>
              <a:t>appropriate, </a:t>
            </a:r>
            <a:r>
              <a:rPr lang="en-US" sz="2000" dirty="0">
                <a:latin typeface="+mn-lt"/>
                <a:cs typeface="Arial" panose="020B0604020202020204" pitchFamily="34" charset="0"/>
              </a:rPr>
              <a:t>do</a:t>
            </a:r>
            <a:r>
              <a:rPr lang="en-US" sz="2000" spc="-45" dirty="0">
                <a:latin typeface="+mn-lt"/>
                <a:cs typeface="Arial" panose="020B0604020202020204" pitchFamily="34" charset="0"/>
              </a:rPr>
              <a:t> </a:t>
            </a:r>
            <a:r>
              <a:rPr lang="en-US" sz="2000" dirty="0">
                <a:latin typeface="+mn-lt"/>
                <a:cs typeface="Arial" panose="020B0604020202020204" pitchFamily="34" charset="0"/>
              </a:rPr>
              <a:t>not</a:t>
            </a:r>
            <a:r>
              <a:rPr lang="en-US" sz="2000" spc="-45" dirty="0">
                <a:latin typeface="+mn-lt"/>
                <a:cs typeface="Arial" panose="020B0604020202020204" pitchFamily="34" charset="0"/>
              </a:rPr>
              <a:t> </a:t>
            </a:r>
            <a:r>
              <a:rPr lang="en-US" sz="2000" dirty="0">
                <a:latin typeface="+mn-lt"/>
                <a:cs typeface="Arial" panose="020B0604020202020204" pitchFamily="34" charset="0"/>
              </a:rPr>
              <a:t>accept</a:t>
            </a:r>
            <a:r>
              <a:rPr lang="en-US" sz="2000" spc="-45" dirty="0">
                <a:latin typeface="+mn-lt"/>
                <a:cs typeface="Arial" panose="020B0604020202020204" pitchFamily="34" charset="0"/>
              </a:rPr>
              <a:t> </a:t>
            </a:r>
            <a:r>
              <a:rPr lang="en-US" sz="2000" dirty="0">
                <a:latin typeface="+mn-lt"/>
                <a:cs typeface="Arial" panose="020B0604020202020204" pitchFamily="34" charset="0"/>
              </a:rPr>
              <a:t>the</a:t>
            </a:r>
            <a:r>
              <a:rPr lang="en-US" sz="2000" spc="-50" dirty="0">
                <a:latin typeface="+mn-lt"/>
                <a:cs typeface="Arial" panose="020B0604020202020204" pitchFamily="34" charset="0"/>
              </a:rPr>
              <a:t> </a:t>
            </a:r>
            <a:r>
              <a:rPr lang="en-US" sz="2000" spc="-20" dirty="0">
                <a:latin typeface="+mn-lt"/>
                <a:cs typeface="Arial" panose="020B0604020202020204" pitchFamily="34" charset="0"/>
              </a:rPr>
              <a:t>gift.</a:t>
            </a:r>
            <a:endParaRPr lang="en-US" sz="2000" dirty="0">
              <a:latin typeface="+mn-lt"/>
              <a:cs typeface="Arial" panose="020B0604020202020204" pitchFamily="34" charset="0"/>
            </a:endParaRPr>
          </a:p>
        </p:txBody>
      </p:sp>
    </p:spTree>
    <p:extLst>
      <p:ext uri="{BB962C8B-B14F-4D97-AF65-F5344CB8AC3E}">
        <p14:creationId xmlns:p14="http://schemas.microsoft.com/office/powerpoint/2010/main" val="185318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A9F08-28B9-0662-B6CA-B41950E5DF5D}"/>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B4C910C0-297A-756A-94C3-B0101BC4DF39}"/>
              </a:ext>
            </a:extLst>
          </p:cNvPr>
          <p:cNvSpPr>
            <a:spLocks noGrp="1" noChangeArrowheads="1"/>
          </p:cNvSpPr>
          <p:nvPr>
            <p:ph type="title" idx="4294967295"/>
          </p:nvPr>
        </p:nvSpPr>
        <p:spPr bwMode="auto">
          <a:xfrm>
            <a:off x="357188" y="908050"/>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Prohibited Contracts</a:t>
            </a:r>
          </a:p>
        </p:txBody>
      </p:sp>
      <p:graphicFrame>
        <p:nvGraphicFramePr>
          <p:cNvPr id="7" name="Table 6">
            <a:extLst>
              <a:ext uri="{FF2B5EF4-FFF2-40B4-BE49-F238E27FC236}">
                <a16:creationId xmlns:a16="http://schemas.microsoft.com/office/drawing/2014/main" id="{CA18B72A-7274-9AC1-E429-2581A31B21EA}"/>
              </a:ext>
            </a:extLst>
          </p:cNvPr>
          <p:cNvGraphicFramePr>
            <a:graphicFrameLocks noGrp="1"/>
          </p:cNvGraphicFramePr>
          <p:nvPr>
            <p:extLst>
              <p:ext uri="{D42A27DB-BD31-4B8C-83A1-F6EECF244321}">
                <p14:modId xmlns:p14="http://schemas.microsoft.com/office/powerpoint/2010/main" val="3153771715"/>
              </p:ext>
            </p:extLst>
          </p:nvPr>
        </p:nvGraphicFramePr>
        <p:xfrm>
          <a:off x="2448232" y="1265182"/>
          <a:ext cx="7592355" cy="5184140"/>
        </p:xfrm>
        <a:graphic>
          <a:graphicData uri="http://schemas.openxmlformats.org/drawingml/2006/table">
            <a:tbl>
              <a:tblPr firstRow="1" bandRow="1">
                <a:tableStyleId>{5C22544A-7EE6-4342-B048-85BDC9FD1C3A}</a:tableStyleId>
              </a:tblPr>
              <a:tblGrid>
                <a:gridCol w="3677265">
                  <a:extLst>
                    <a:ext uri="{9D8B030D-6E8A-4147-A177-3AD203B41FA5}">
                      <a16:colId xmlns:a16="http://schemas.microsoft.com/office/drawing/2014/main" val="2673319665"/>
                    </a:ext>
                  </a:extLst>
                </a:gridCol>
                <a:gridCol w="3915090">
                  <a:extLst>
                    <a:ext uri="{9D8B030D-6E8A-4147-A177-3AD203B41FA5}">
                      <a16:colId xmlns:a16="http://schemas.microsoft.com/office/drawing/2014/main" val="1339315585"/>
                    </a:ext>
                  </a:extLst>
                </a:gridCol>
              </a:tblGrid>
              <a:tr h="331308">
                <a:tc>
                  <a:txBody>
                    <a:bodyPr/>
                    <a:lstStyle/>
                    <a:p>
                      <a:pPr algn="ctr"/>
                      <a:r>
                        <a:rPr lang="en-US" sz="1600" dirty="0"/>
                        <a:t>UHS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600" dirty="0"/>
                        <a:t>Prohibited Contracts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186002537"/>
                  </a:ext>
                </a:extLst>
              </a:tr>
              <a:tr h="1995379">
                <a:tc>
                  <a:txBody>
                    <a:bodyPr/>
                    <a:lstStyle/>
                    <a:p>
                      <a:pPr marL="317500" indent="-285750">
                        <a:lnSpc>
                          <a:spcPts val="1505"/>
                        </a:lnSpc>
                        <a:buFont typeface="Arial" panose="020B0604020202020204" pitchFamily="34" charset="0"/>
                        <a:buChar char="•"/>
                      </a:pPr>
                      <a:r>
                        <a:rPr lang="en-US" sz="1400" dirty="0">
                          <a:latin typeface="+mn-lt"/>
                          <a:cs typeface="Calibri"/>
                        </a:rPr>
                        <a:t>Board</a:t>
                      </a:r>
                      <a:r>
                        <a:rPr lang="en-US" sz="1400" spc="-65" dirty="0">
                          <a:latin typeface="+mn-lt"/>
                          <a:cs typeface="Calibri"/>
                        </a:rPr>
                        <a:t> </a:t>
                      </a:r>
                      <a:r>
                        <a:rPr lang="en-US" sz="1400" dirty="0">
                          <a:latin typeface="+mn-lt"/>
                          <a:cs typeface="Calibri"/>
                        </a:rPr>
                        <a:t>of</a:t>
                      </a:r>
                      <a:r>
                        <a:rPr lang="en-US" sz="1400" spc="-60" dirty="0">
                          <a:latin typeface="+mn-lt"/>
                          <a:cs typeface="Calibri"/>
                        </a:rPr>
                        <a:t> </a:t>
                      </a:r>
                      <a:r>
                        <a:rPr lang="en-US" sz="1400" dirty="0">
                          <a:latin typeface="+mn-lt"/>
                          <a:cs typeface="Calibri"/>
                        </a:rPr>
                        <a:t>Regents</a:t>
                      </a:r>
                      <a:r>
                        <a:rPr lang="en-US" sz="1400" spc="-45" dirty="0">
                          <a:latin typeface="+mn-lt"/>
                          <a:cs typeface="Calibri"/>
                        </a:rPr>
                        <a:t> member who has </a:t>
                      </a:r>
                      <a:r>
                        <a:rPr lang="en-US" sz="1400" dirty="0">
                          <a:latin typeface="+mn-lt"/>
                          <a:cs typeface="Calibri"/>
                        </a:rPr>
                        <a:t>substantial</a:t>
                      </a:r>
                      <a:r>
                        <a:rPr lang="en-US" sz="1400" spc="-20" dirty="0">
                          <a:latin typeface="+mn-lt"/>
                          <a:cs typeface="Calibri"/>
                        </a:rPr>
                        <a:t> </a:t>
                      </a:r>
                      <a:r>
                        <a:rPr lang="en-US" sz="1400" spc="-10" dirty="0">
                          <a:latin typeface="+mn-lt"/>
                          <a:cs typeface="Calibri"/>
                        </a:rPr>
                        <a:t>interest in a business entity.</a:t>
                      </a:r>
                      <a:endParaRPr lang="en-US" sz="1400" dirty="0">
                        <a:latin typeface="+mn-lt"/>
                        <a:cs typeface="Calibri"/>
                      </a:endParaRPr>
                    </a:p>
                    <a:p>
                      <a:pPr marL="317500" marR="79375" indent="-285750">
                        <a:lnSpc>
                          <a:spcPct val="100000"/>
                        </a:lnSpc>
                        <a:buFont typeface="Arial" panose="020B0604020202020204" pitchFamily="34" charset="0"/>
                        <a:buChar char="•"/>
                      </a:pPr>
                      <a:r>
                        <a:rPr lang="en-US" sz="1400" dirty="0">
                          <a:latin typeface="+mn-lt"/>
                          <a:cs typeface="Calibri"/>
                        </a:rPr>
                        <a:t>Certain employees</a:t>
                      </a:r>
                      <a:r>
                        <a:rPr lang="en-US" sz="1400" spc="-45" dirty="0">
                          <a:latin typeface="+mn-lt"/>
                          <a:cs typeface="Calibri"/>
                        </a:rPr>
                        <a:t> or their family </a:t>
                      </a:r>
                      <a:r>
                        <a:rPr lang="en-US" sz="1400" spc="-50" dirty="0">
                          <a:latin typeface="+mn-lt"/>
                          <a:cs typeface="Calibri"/>
                        </a:rPr>
                        <a:t> (</a:t>
                      </a:r>
                      <a:r>
                        <a:rPr lang="en-US" sz="1400" spc="-10" dirty="0">
                          <a:latin typeface="+mn-lt"/>
                          <a:cs typeface="Calibri"/>
                        </a:rPr>
                        <a:t>Chancellor, </a:t>
                      </a:r>
                      <a:r>
                        <a:rPr lang="en-US" sz="1400" dirty="0">
                          <a:latin typeface="+mn-lt"/>
                          <a:cs typeface="Calibri"/>
                        </a:rPr>
                        <a:t>President,</a:t>
                      </a:r>
                      <a:r>
                        <a:rPr lang="en-US" sz="1400" spc="-35" dirty="0">
                          <a:latin typeface="+mn-lt"/>
                          <a:cs typeface="Calibri"/>
                        </a:rPr>
                        <a:t> </a:t>
                      </a:r>
                      <a:r>
                        <a:rPr lang="en-US" sz="1400" dirty="0">
                          <a:latin typeface="+mn-lt"/>
                          <a:cs typeface="Calibri"/>
                        </a:rPr>
                        <a:t>General</a:t>
                      </a:r>
                      <a:r>
                        <a:rPr lang="en-US" sz="1400" spc="-60" dirty="0">
                          <a:latin typeface="+mn-lt"/>
                          <a:cs typeface="Calibri"/>
                        </a:rPr>
                        <a:t> </a:t>
                      </a:r>
                      <a:r>
                        <a:rPr lang="en-US" sz="1400" dirty="0">
                          <a:latin typeface="+mn-lt"/>
                          <a:cs typeface="Calibri"/>
                        </a:rPr>
                        <a:t>Counsel,</a:t>
                      </a:r>
                      <a:r>
                        <a:rPr lang="en-US" sz="1400" spc="-40" dirty="0">
                          <a:latin typeface="+mn-lt"/>
                          <a:cs typeface="Calibri"/>
                        </a:rPr>
                        <a:t> </a:t>
                      </a:r>
                      <a:r>
                        <a:rPr lang="en-US" sz="1400" dirty="0">
                          <a:latin typeface="+mn-lt"/>
                          <a:cs typeface="Calibri"/>
                        </a:rPr>
                        <a:t>CFO,</a:t>
                      </a:r>
                      <a:r>
                        <a:rPr lang="en-US" sz="1400" spc="-60" dirty="0">
                          <a:latin typeface="+mn-lt"/>
                          <a:cs typeface="Calibri"/>
                        </a:rPr>
                        <a:t> </a:t>
                      </a:r>
                      <a:r>
                        <a:rPr lang="en-US" sz="1400" spc="-10" dirty="0">
                          <a:latin typeface="+mn-lt"/>
                          <a:cs typeface="Calibri"/>
                        </a:rPr>
                        <a:t>Purchasing </a:t>
                      </a:r>
                      <a:r>
                        <a:rPr lang="en-US" sz="1400" spc="-20" dirty="0">
                          <a:latin typeface="+mn-lt"/>
                          <a:cs typeface="Calibri"/>
                        </a:rPr>
                        <a:t>Director,</a:t>
                      </a:r>
                      <a:r>
                        <a:rPr lang="en-US" sz="1400" spc="-40" dirty="0">
                          <a:latin typeface="+mn-lt"/>
                          <a:cs typeface="Calibri"/>
                        </a:rPr>
                        <a:t> </a:t>
                      </a:r>
                      <a:r>
                        <a:rPr lang="en-US" sz="1400" dirty="0">
                          <a:latin typeface="+mn-lt"/>
                          <a:cs typeface="Calibri"/>
                        </a:rPr>
                        <a:t>and</a:t>
                      </a:r>
                      <a:r>
                        <a:rPr lang="en-US" sz="1400" spc="-25" dirty="0">
                          <a:latin typeface="+mn-lt"/>
                          <a:cs typeface="Calibri"/>
                        </a:rPr>
                        <a:t> </a:t>
                      </a:r>
                      <a:r>
                        <a:rPr lang="en-US" sz="1400" dirty="0">
                          <a:latin typeface="+mn-lt"/>
                          <a:cs typeface="Calibri"/>
                        </a:rPr>
                        <a:t>everyone</a:t>
                      </a:r>
                      <a:r>
                        <a:rPr lang="en-US" sz="1400" spc="-25" dirty="0">
                          <a:latin typeface="+mn-lt"/>
                          <a:cs typeface="Calibri"/>
                        </a:rPr>
                        <a:t> </a:t>
                      </a:r>
                      <a:r>
                        <a:rPr lang="en-US" sz="1400" dirty="0">
                          <a:latin typeface="+mn-lt"/>
                          <a:cs typeface="Calibri"/>
                        </a:rPr>
                        <a:t>between</a:t>
                      </a:r>
                      <a:r>
                        <a:rPr lang="en-US" sz="1400" spc="-15" dirty="0">
                          <a:latin typeface="+mn-lt"/>
                          <a:cs typeface="Calibri"/>
                        </a:rPr>
                        <a:t> </a:t>
                      </a:r>
                      <a:r>
                        <a:rPr lang="en-US" sz="1400" dirty="0">
                          <a:latin typeface="+mn-lt"/>
                          <a:cs typeface="Calibri"/>
                        </a:rPr>
                        <a:t>CFO</a:t>
                      </a:r>
                      <a:r>
                        <a:rPr lang="en-US" sz="1400" spc="-40" dirty="0">
                          <a:latin typeface="+mn-lt"/>
                          <a:cs typeface="Calibri"/>
                        </a:rPr>
                        <a:t> </a:t>
                      </a:r>
                      <a:r>
                        <a:rPr lang="en-US" sz="1400" spc="-25" dirty="0">
                          <a:latin typeface="+mn-lt"/>
                          <a:cs typeface="Calibri"/>
                        </a:rPr>
                        <a:t>and </a:t>
                      </a:r>
                      <a:r>
                        <a:rPr lang="en-US" sz="1400" dirty="0">
                          <a:latin typeface="+mn-lt"/>
                          <a:cs typeface="Calibri"/>
                        </a:rPr>
                        <a:t>Purchasing</a:t>
                      </a:r>
                      <a:r>
                        <a:rPr lang="en-US" sz="1400" spc="-30" dirty="0">
                          <a:latin typeface="+mn-lt"/>
                          <a:cs typeface="Calibri"/>
                        </a:rPr>
                        <a:t> </a:t>
                      </a:r>
                      <a:r>
                        <a:rPr lang="en-US" sz="1400" dirty="0">
                          <a:latin typeface="+mn-lt"/>
                          <a:cs typeface="Calibri"/>
                        </a:rPr>
                        <a:t>Director</a:t>
                      </a:r>
                      <a:r>
                        <a:rPr lang="en-US" sz="1400" spc="-35" dirty="0">
                          <a:latin typeface="+mn-lt"/>
                          <a:cs typeface="Calibri"/>
                        </a:rPr>
                        <a:t>) </a:t>
                      </a:r>
                      <a:r>
                        <a:rPr lang="en-US" sz="1400" dirty="0">
                          <a:latin typeface="+mn-lt"/>
                          <a:cs typeface="Calibri"/>
                        </a:rPr>
                        <a:t>who</a:t>
                      </a:r>
                      <a:r>
                        <a:rPr lang="en-US" sz="1400" spc="-45" dirty="0">
                          <a:latin typeface="+mn-lt"/>
                          <a:cs typeface="Calibri"/>
                        </a:rPr>
                        <a:t> </a:t>
                      </a:r>
                      <a:r>
                        <a:rPr lang="en-US" sz="1400" dirty="0">
                          <a:latin typeface="+mn-lt"/>
                          <a:cs typeface="Calibri"/>
                        </a:rPr>
                        <a:t>have</a:t>
                      </a:r>
                      <a:r>
                        <a:rPr lang="en-US" sz="1400" spc="-25" dirty="0">
                          <a:latin typeface="+mn-lt"/>
                          <a:cs typeface="Calibri"/>
                        </a:rPr>
                        <a:t> </a:t>
                      </a:r>
                      <a:r>
                        <a:rPr lang="en-US" sz="1400" dirty="0">
                          <a:latin typeface="+mn-lt"/>
                          <a:cs typeface="Calibri"/>
                        </a:rPr>
                        <a:t>a</a:t>
                      </a:r>
                      <a:r>
                        <a:rPr lang="en-US" sz="1400" spc="-30" dirty="0">
                          <a:latin typeface="+mn-lt"/>
                          <a:cs typeface="Calibri"/>
                        </a:rPr>
                        <a:t> </a:t>
                      </a:r>
                      <a:r>
                        <a:rPr lang="en-US" sz="1400" spc="-10" dirty="0">
                          <a:latin typeface="+mn-lt"/>
                          <a:cs typeface="Calibri"/>
                        </a:rPr>
                        <a:t>financial </a:t>
                      </a:r>
                      <a:r>
                        <a:rPr lang="en-US" sz="1400" dirty="0">
                          <a:latin typeface="+mn-lt"/>
                          <a:cs typeface="Calibri"/>
                        </a:rPr>
                        <a:t>interest</a:t>
                      </a:r>
                      <a:r>
                        <a:rPr lang="en-US" sz="1400" spc="-25" dirty="0">
                          <a:latin typeface="+mn-lt"/>
                          <a:cs typeface="Calibri"/>
                        </a:rPr>
                        <a:t> </a:t>
                      </a:r>
                      <a:r>
                        <a:rPr lang="en-US" sz="1400" dirty="0">
                          <a:latin typeface="+mn-lt"/>
                          <a:cs typeface="Calibri"/>
                        </a:rPr>
                        <a:t>in</a:t>
                      </a:r>
                      <a:r>
                        <a:rPr lang="en-US" sz="1400" spc="-50" dirty="0">
                          <a:latin typeface="+mn-lt"/>
                          <a:cs typeface="Calibri"/>
                        </a:rPr>
                        <a:t> </a:t>
                      </a:r>
                      <a:r>
                        <a:rPr lang="en-US" sz="1400" dirty="0">
                          <a:latin typeface="+mn-lt"/>
                          <a:cs typeface="Calibri"/>
                        </a:rPr>
                        <a:t>a</a:t>
                      </a:r>
                      <a:r>
                        <a:rPr lang="en-US" sz="1400" spc="-30" dirty="0">
                          <a:latin typeface="+mn-lt"/>
                          <a:cs typeface="Calibri"/>
                        </a:rPr>
                        <a:t> </a:t>
                      </a:r>
                      <a:r>
                        <a:rPr lang="en-US" sz="1400" dirty="0">
                          <a:latin typeface="+mn-lt"/>
                          <a:cs typeface="Calibri"/>
                        </a:rPr>
                        <a:t>private</a:t>
                      </a:r>
                      <a:r>
                        <a:rPr lang="en-US" sz="1400" spc="-35" dirty="0">
                          <a:latin typeface="+mn-lt"/>
                          <a:cs typeface="Calibri"/>
                        </a:rPr>
                        <a:t> </a:t>
                      </a:r>
                      <a:r>
                        <a:rPr lang="en-US" sz="1400" spc="-10" dirty="0">
                          <a:latin typeface="+mn-lt"/>
                          <a:cs typeface="Calibri"/>
                        </a:rPr>
                        <a:t>vendor.</a:t>
                      </a:r>
                      <a:endParaRPr lang="en-US" sz="1400" dirty="0">
                        <a:latin typeface="+mn-lt"/>
                        <a:cs typeface="Calibri"/>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4000"/>
                      </a:srgbClr>
                    </a:solidFill>
                  </a:tcPr>
                </a:tc>
                <a:tc>
                  <a:txBody>
                    <a:bodyPr/>
                    <a:lstStyle/>
                    <a:p>
                      <a:pPr marL="372745" indent="-285750" algn="just">
                        <a:lnSpc>
                          <a:spcPts val="1510"/>
                        </a:lnSpc>
                        <a:buFont typeface="Arial" panose="020B0604020202020204" pitchFamily="34" charset="0"/>
                        <a:buChar char="•"/>
                      </a:pPr>
                      <a:r>
                        <a:rPr lang="en-US" sz="1400" dirty="0">
                          <a:latin typeface="+mn-lt"/>
                          <a:cs typeface="Calibri"/>
                        </a:rPr>
                        <a:t>No</a:t>
                      </a:r>
                      <a:r>
                        <a:rPr lang="en-US" sz="1400" spc="335" dirty="0">
                          <a:latin typeface="+mn-lt"/>
                          <a:cs typeface="Calibri"/>
                        </a:rPr>
                        <a:t> </a:t>
                      </a:r>
                      <a:r>
                        <a:rPr lang="en-US" sz="1400" dirty="0">
                          <a:latin typeface="+mn-lt"/>
                          <a:cs typeface="Calibri"/>
                        </a:rPr>
                        <a:t>component</a:t>
                      </a:r>
                      <a:r>
                        <a:rPr lang="en-US" sz="1400" spc="335" dirty="0">
                          <a:latin typeface="+mn-lt"/>
                          <a:cs typeface="Calibri"/>
                        </a:rPr>
                        <a:t> </a:t>
                      </a:r>
                      <a:r>
                        <a:rPr lang="en-US" sz="1400" dirty="0">
                          <a:latin typeface="+mn-lt"/>
                          <a:cs typeface="Calibri"/>
                        </a:rPr>
                        <a:t>of</a:t>
                      </a:r>
                      <a:r>
                        <a:rPr lang="en-US" sz="1400" spc="325" dirty="0">
                          <a:latin typeface="+mn-lt"/>
                          <a:cs typeface="Calibri"/>
                        </a:rPr>
                        <a:t> </a:t>
                      </a:r>
                      <a:r>
                        <a:rPr lang="en-US" sz="1400" dirty="0">
                          <a:latin typeface="+mn-lt"/>
                          <a:cs typeface="Calibri"/>
                        </a:rPr>
                        <a:t>UHS</a:t>
                      </a:r>
                      <a:r>
                        <a:rPr lang="en-US" sz="1400" spc="340" dirty="0">
                          <a:latin typeface="+mn-lt"/>
                          <a:cs typeface="Calibri"/>
                        </a:rPr>
                        <a:t> </a:t>
                      </a:r>
                      <a:r>
                        <a:rPr lang="en-US" sz="1400" dirty="0">
                          <a:latin typeface="+mn-lt"/>
                          <a:cs typeface="Calibri"/>
                        </a:rPr>
                        <a:t>can</a:t>
                      </a:r>
                      <a:r>
                        <a:rPr lang="en-US" sz="1400" spc="325" dirty="0">
                          <a:latin typeface="+mn-lt"/>
                          <a:cs typeface="Calibri"/>
                        </a:rPr>
                        <a:t> </a:t>
                      </a:r>
                      <a:r>
                        <a:rPr lang="en-US" sz="1400" dirty="0">
                          <a:latin typeface="+mn-lt"/>
                          <a:cs typeface="Calibri"/>
                        </a:rPr>
                        <a:t>contract</a:t>
                      </a:r>
                      <a:r>
                        <a:rPr lang="en-US" sz="1400" spc="335" dirty="0">
                          <a:latin typeface="+mn-lt"/>
                          <a:cs typeface="Calibri"/>
                        </a:rPr>
                        <a:t> </a:t>
                      </a:r>
                      <a:r>
                        <a:rPr lang="en-US" sz="1400" dirty="0">
                          <a:latin typeface="+mn-lt"/>
                          <a:cs typeface="Calibri"/>
                        </a:rPr>
                        <a:t>with</a:t>
                      </a:r>
                      <a:r>
                        <a:rPr lang="en-US" sz="1400" spc="345" dirty="0">
                          <a:latin typeface="+mn-lt"/>
                          <a:cs typeface="Calibri"/>
                        </a:rPr>
                        <a:t> </a:t>
                      </a:r>
                      <a:r>
                        <a:rPr lang="en-US" sz="1400" dirty="0">
                          <a:latin typeface="+mn-lt"/>
                          <a:cs typeface="Calibri"/>
                        </a:rPr>
                        <a:t>the</a:t>
                      </a:r>
                      <a:r>
                        <a:rPr lang="en-US" sz="1400" spc="345" dirty="0">
                          <a:latin typeface="+mn-lt"/>
                          <a:cs typeface="Calibri"/>
                        </a:rPr>
                        <a:t> </a:t>
                      </a:r>
                      <a:r>
                        <a:rPr lang="en-US" sz="1400" dirty="0">
                          <a:latin typeface="+mn-lt"/>
                          <a:cs typeface="Calibri"/>
                        </a:rPr>
                        <a:t>vendor</a:t>
                      </a:r>
                      <a:r>
                        <a:rPr lang="en-US" sz="1400" spc="340" dirty="0">
                          <a:latin typeface="+mn-lt"/>
                          <a:cs typeface="Calibri"/>
                        </a:rPr>
                        <a:t> </a:t>
                      </a:r>
                      <a:r>
                        <a:rPr lang="en-US" sz="1400" spc="-25" dirty="0">
                          <a:latin typeface="+mn-lt"/>
                          <a:cs typeface="Calibri"/>
                        </a:rPr>
                        <a:t>for </a:t>
                      </a:r>
                      <a:r>
                        <a:rPr lang="en-US" sz="1400" dirty="0">
                          <a:latin typeface="+mn-lt"/>
                          <a:cs typeface="Calibri"/>
                        </a:rPr>
                        <a:t>goods</a:t>
                      </a:r>
                      <a:r>
                        <a:rPr lang="en-US" sz="1400" spc="310" dirty="0">
                          <a:latin typeface="+mn-lt"/>
                          <a:cs typeface="Calibri"/>
                        </a:rPr>
                        <a:t> </a:t>
                      </a:r>
                      <a:r>
                        <a:rPr lang="en-US" sz="1400" dirty="0">
                          <a:latin typeface="+mn-lt"/>
                          <a:cs typeface="Calibri"/>
                        </a:rPr>
                        <a:t>or</a:t>
                      </a:r>
                      <a:r>
                        <a:rPr lang="en-US" sz="1400" spc="310" dirty="0">
                          <a:latin typeface="+mn-lt"/>
                          <a:cs typeface="Calibri"/>
                        </a:rPr>
                        <a:t> </a:t>
                      </a:r>
                      <a:r>
                        <a:rPr lang="en-US" sz="1400" dirty="0">
                          <a:latin typeface="+mn-lt"/>
                          <a:cs typeface="Calibri"/>
                        </a:rPr>
                        <a:t>services</a:t>
                      </a:r>
                      <a:r>
                        <a:rPr lang="en-US" sz="1400" spc="310" dirty="0">
                          <a:latin typeface="+mn-lt"/>
                          <a:cs typeface="Calibri"/>
                        </a:rPr>
                        <a:t> </a:t>
                      </a:r>
                      <a:r>
                        <a:rPr lang="en-US" sz="1400" dirty="0">
                          <a:latin typeface="+mn-lt"/>
                          <a:cs typeface="Calibri"/>
                        </a:rPr>
                        <a:t>with</a:t>
                      </a:r>
                      <a:r>
                        <a:rPr lang="en-US" sz="1400" spc="315" dirty="0">
                          <a:latin typeface="+mn-lt"/>
                          <a:cs typeface="Calibri"/>
                        </a:rPr>
                        <a:t> </a:t>
                      </a:r>
                      <a:r>
                        <a:rPr lang="en-US" sz="1400" dirty="0">
                          <a:latin typeface="+mn-lt"/>
                          <a:cs typeface="Calibri"/>
                        </a:rPr>
                        <a:t>the</a:t>
                      </a:r>
                      <a:r>
                        <a:rPr lang="en-US" sz="1400" spc="315" dirty="0">
                          <a:latin typeface="+mn-lt"/>
                          <a:cs typeface="Calibri"/>
                        </a:rPr>
                        <a:t> </a:t>
                      </a:r>
                      <a:r>
                        <a:rPr lang="en-US" sz="1400" dirty="0">
                          <a:latin typeface="+mn-lt"/>
                          <a:cs typeface="Calibri"/>
                        </a:rPr>
                        <a:t>exception</a:t>
                      </a:r>
                      <a:r>
                        <a:rPr lang="en-US" sz="1400" spc="315" dirty="0">
                          <a:latin typeface="+mn-lt"/>
                          <a:cs typeface="Calibri"/>
                        </a:rPr>
                        <a:t> </a:t>
                      </a:r>
                      <a:r>
                        <a:rPr lang="en-US" sz="1400" dirty="0">
                          <a:latin typeface="+mn-lt"/>
                          <a:cs typeface="Calibri"/>
                        </a:rPr>
                        <a:t>of</a:t>
                      </a:r>
                      <a:r>
                        <a:rPr lang="en-US" sz="1400" spc="310" dirty="0">
                          <a:latin typeface="+mn-lt"/>
                          <a:cs typeface="Calibri"/>
                        </a:rPr>
                        <a:t> </a:t>
                      </a:r>
                      <a:r>
                        <a:rPr lang="en-US" sz="1400" dirty="0">
                          <a:latin typeface="+mn-lt"/>
                          <a:cs typeface="Calibri"/>
                        </a:rPr>
                        <a:t>those</a:t>
                      </a:r>
                      <a:r>
                        <a:rPr lang="en-US" sz="1400" spc="305" dirty="0">
                          <a:latin typeface="+mn-lt"/>
                          <a:cs typeface="Calibri"/>
                        </a:rPr>
                        <a:t> </a:t>
                      </a:r>
                      <a:r>
                        <a:rPr lang="en-US" sz="1400" dirty="0">
                          <a:latin typeface="+mn-lt"/>
                          <a:cs typeface="Calibri"/>
                        </a:rPr>
                        <a:t>related</a:t>
                      </a:r>
                      <a:r>
                        <a:rPr lang="en-US" sz="1400" spc="320" dirty="0">
                          <a:latin typeface="+mn-lt"/>
                          <a:cs typeface="Calibri"/>
                        </a:rPr>
                        <a:t> </a:t>
                      </a:r>
                      <a:r>
                        <a:rPr lang="en-US" sz="1400" spc="-25" dirty="0">
                          <a:latin typeface="+mn-lt"/>
                          <a:cs typeface="Calibri"/>
                        </a:rPr>
                        <a:t>to </a:t>
                      </a:r>
                      <a:r>
                        <a:rPr lang="en-US" sz="1400" dirty="0">
                          <a:latin typeface="+mn-lt"/>
                          <a:cs typeface="Calibri"/>
                        </a:rPr>
                        <a:t>regents</a:t>
                      </a:r>
                      <a:r>
                        <a:rPr lang="en-US" sz="1400" spc="5" dirty="0">
                          <a:latin typeface="+mn-lt"/>
                          <a:cs typeface="Calibri"/>
                        </a:rPr>
                        <a:t> </a:t>
                      </a:r>
                      <a:r>
                        <a:rPr lang="en-US" sz="1400" dirty="0">
                          <a:latin typeface="+mn-lt"/>
                          <a:cs typeface="Calibri"/>
                        </a:rPr>
                        <a:t>and</a:t>
                      </a:r>
                      <a:r>
                        <a:rPr lang="en-US" sz="1400" spc="-5" dirty="0">
                          <a:latin typeface="+mn-lt"/>
                          <a:cs typeface="Calibri"/>
                        </a:rPr>
                        <a:t> </a:t>
                      </a:r>
                      <a:r>
                        <a:rPr lang="en-US" sz="1400" dirty="0">
                          <a:latin typeface="+mn-lt"/>
                          <a:cs typeface="Calibri"/>
                        </a:rPr>
                        <a:t>then</a:t>
                      </a:r>
                      <a:r>
                        <a:rPr lang="en-US" sz="1400" spc="-15" dirty="0">
                          <a:latin typeface="+mn-lt"/>
                          <a:cs typeface="Calibri"/>
                        </a:rPr>
                        <a:t> </a:t>
                      </a:r>
                      <a:r>
                        <a:rPr lang="en-US" sz="1400" dirty="0">
                          <a:latin typeface="+mn-lt"/>
                          <a:cs typeface="Calibri"/>
                        </a:rPr>
                        <a:t>only</a:t>
                      </a:r>
                      <a:r>
                        <a:rPr lang="en-US" sz="1400" spc="-10" dirty="0">
                          <a:latin typeface="+mn-lt"/>
                          <a:cs typeface="Calibri"/>
                        </a:rPr>
                        <a:t> </a:t>
                      </a:r>
                      <a:r>
                        <a:rPr lang="en-US" sz="1400" dirty="0">
                          <a:latin typeface="+mn-lt"/>
                          <a:cs typeface="Calibri"/>
                        </a:rPr>
                        <a:t>if the</a:t>
                      </a:r>
                      <a:r>
                        <a:rPr lang="en-US" sz="1400" spc="-10" dirty="0">
                          <a:latin typeface="+mn-lt"/>
                          <a:cs typeface="Calibri"/>
                        </a:rPr>
                        <a:t> </a:t>
                      </a:r>
                      <a:r>
                        <a:rPr lang="en-US" sz="1400" dirty="0">
                          <a:latin typeface="+mn-lt"/>
                          <a:cs typeface="Calibri"/>
                        </a:rPr>
                        <a:t>relationship</a:t>
                      </a:r>
                      <a:r>
                        <a:rPr lang="en-US" sz="1400" spc="-5" dirty="0">
                          <a:latin typeface="+mn-lt"/>
                          <a:cs typeface="Calibri"/>
                        </a:rPr>
                        <a:t> </a:t>
                      </a:r>
                      <a:r>
                        <a:rPr lang="en-US" sz="1400" dirty="0">
                          <a:latin typeface="+mn-lt"/>
                          <a:cs typeface="Calibri"/>
                        </a:rPr>
                        <a:t>is</a:t>
                      </a:r>
                      <a:r>
                        <a:rPr lang="en-US" sz="1400" spc="5" dirty="0">
                          <a:latin typeface="+mn-lt"/>
                          <a:cs typeface="Calibri"/>
                        </a:rPr>
                        <a:t> </a:t>
                      </a:r>
                      <a:r>
                        <a:rPr lang="en-US" sz="1400" dirty="0">
                          <a:latin typeface="+mn-lt"/>
                          <a:cs typeface="Calibri"/>
                        </a:rPr>
                        <a:t>disclosed</a:t>
                      </a:r>
                      <a:r>
                        <a:rPr lang="en-US" sz="1400" spc="-5" dirty="0">
                          <a:latin typeface="+mn-lt"/>
                          <a:cs typeface="Calibri"/>
                        </a:rPr>
                        <a:t> </a:t>
                      </a:r>
                      <a:r>
                        <a:rPr lang="en-US" sz="1400" dirty="0">
                          <a:latin typeface="+mn-lt"/>
                          <a:cs typeface="Calibri"/>
                        </a:rPr>
                        <a:t>and </a:t>
                      </a:r>
                      <a:r>
                        <a:rPr lang="en-US" sz="1400" spc="-25" dirty="0">
                          <a:latin typeface="+mn-lt"/>
                          <a:cs typeface="Calibri"/>
                        </a:rPr>
                        <a:t>the r</a:t>
                      </a:r>
                      <a:r>
                        <a:rPr lang="en-US" sz="1400" dirty="0">
                          <a:latin typeface="+mn-lt"/>
                          <a:cs typeface="Calibri"/>
                        </a:rPr>
                        <a:t>egent</a:t>
                      </a:r>
                      <a:r>
                        <a:rPr lang="en-US" sz="1400" spc="-25" dirty="0">
                          <a:latin typeface="+mn-lt"/>
                          <a:cs typeface="Calibri"/>
                        </a:rPr>
                        <a:t> </a:t>
                      </a:r>
                      <a:r>
                        <a:rPr lang="en-US" sz="1400" spc="-10" dirty="0">
                          <a:latin typeface="+mn-lt"/>
                          <a:cs typeface="Calibri"/>
                        </a:rPr>
                        <a:t>refrains</a:t>
                      </a:r>
                      <a:r>
                        <a:rPr lang="en-US" sz="1400" spc="-25" dirty="0">
                          <a:latin typeface="+mn-lt"/>
                          <a:cs typeface="Calibri"/>
                        </a:rPr>
                        <a:t> </a:t>
                      </a:r>
                      <a:r>
                        <a:rPr lang="en-US" sz="1400" dirty="0">
                          <a:latin typeface="+mn-lt"/>
                          <a:cs typeface="Calibri"/>
                        </a:rPr>
                        <a:t>from</a:t>
                      </a:r>
                      <a:r>
                        <a:rPr lang="en-US" sz="1400" spc="-50" dirty="0">
                          <a:latin typeface="+mn-lt"/>
                          <a:cs typeface="Calibri"/>
                        </a:rPr>
                        <a:t> </a:t>
                      </a:r>
                      <a:r>
                        <a:rPr lang="en-US" sz="1400" dirty="0">
                          <a:latin typeface="+mn-lt"/>
                          <a:cs typeface="Calibri"/>
                        </a:rPr>
                        <a:t>voting</a:t>
                      </a:r>
                      <a:r>
                        <a:rPr lang="en-US" sz="1400" spc="-10" dirty="0">
                          <a:latin typeface="+mn-lt"/>
                          <a:cs typeface="Calibri"/>
                        </a:rPr>
                        <a:t> </a:t>
                      </a:r>
                      <a:r>
                        <a:rPr lang="en-US" sz="1400" dirty="0">
                          <a:latin typeface="+mn-lt"/>
                          <a:cs typeface="Calibri"/>
                        </a:rPr>
                        <a:t>on</a:t>
                      </a:r>
                      <a:r>
                        <a:rPr lang="en-US" sz="1400" spc="-30" dirty="0">
                          <a:latin typeface="+mn-lt"/>
                          <a:cs typeface="Calibri"/>
                        </a:rPr>
                        <a:t> </a:t>
                      </a:r>
                      <a:r>
                        <a:rPr lang="en-US" sz="1400" dirty="0">
                          <a:latin typeface="+mn-lt"/>
                          <a:cs typeface="Calibri"/>
                        </a:rPr>
                        <a:t>the</a:t>
                      </a:r>
                      <a:r>
                        <a:rPr lang="en-US" sz="1400" spc="-5" dirty="0">
                          <a:latin typeface="+mn-lt"/>
                          <a:cs typeface="Calibri"/>
                        </a:rPr>
                        <a:t> </a:t>
                      </a:r>
                      <a:r>
                        <a:rPr lang="en-US" sz="1400" spc="-10" dirty="0">
                          <a:latin typeface="+mn-lt"/>
                          <a:cs typeface="Calibri"/>
                        </a:rPr>
                        <a:t>contract</a:t>
                      </a:r>
                      <a:r>
                        <a:rPr lang="en-US" sz="1400" spc="-25" dirty="0">
                          <a:latin typeface="+mn-lt"/>
                          <a:cs typeface="Calibri"/>
                        </a:rPr>
                        <a:t> </a:t>
                      </a:r>
                      <a:r>
                        <a:rPr lang="en-US" sz="1400" dirty="0">
                          <a:latin typeface="+mn-lt"/>
                          <a:cs typeface="Calibri"/>
                        </a:rPr>
                        <a:t>or</a:t>
                      </a:r>
                      <a:r>
                        <a:rPr lang="en-US" sz="1400" spc="-30" dirty="0">
                          <a:latin typeface="+mn-lt"/>
                          <a:cs typeface="Calibri"/>
                        </a:rPr>
                        <a:t> </a:t>
                      </a:r>
                      <a:r>
                        <a:rPr lang="en-US" sz="1400" spc="-10" dirty="0">
                          <a:latin typeface="+mn-lt"/>
                          <a:cs typeface="Calibri"/>
                        </a:rPr>
                        <a:t>transaction. </a:t>
                      </a:r>
                    </a:p>
                    <a:p>
                      <a:pPr marL="372745" indent="-285750" algn="just">
                        <a:lnSpc>
                          <a:spcPts val="1510"/>
                        </a:lnSpc>
                        <a:buFont typeface="Arial" panose="020B0604020202020204" pitchFamily="34" charset="0"/>
                        <a:buChar char="•"/>
                      </a:pPr>
                      <a:r>
                        <a:rPr lang="en-US" sz="1400" spc="-10" dirty="0">
                          <a:latin typeface="+mn-lt"/>
                          <a:cs typeface="Calibri"/>
                        </a:rPr>
                        <a:t>Regents must disclose the substantial interest in a meeting that complies with </a:t>
                      </a:r>
                      <a:r>
                        <a:rPr lang="en-US" sz="1400" spc="-10" dirty="0">
                          <a:latin typeface="+mn-lt"/>
                          <a:cs typeface="Calibri"/>
                          <a:hlinkClick r:id="rId2"/>
                        </a:rPr>
                        <a:t>Texas Government Code Chapter 551</a:t>
                      </a:r>
                      <a:r>
                        <a:rPr lang="en-US" sz="1400" spc="-10" dirty="0">
                          <a:latin typeface="+mn-lt"/>
                          <a:cs typeface="Calibri"/>
                        </a:rPr>
                        <a:t>. </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4000"/>
                      </a:srgbClr>
                    </a:solidFill>
                  </a:tcPr>
                </a:tc>
                <a:extLst>
                  <a:ext uri="{0D108BD9-81ED-4DB2-BD59-A6C34878D82A}">
                    <a16:rowId xmlns:a16="http://schemas.microsoft.com/office/drawing/2014/main" val="1266572955"/>
                  </a:ext>
                </a:extLst>
              </a:tr>
              <a:tr h="2796041">
                <a:tc>
                  <a: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cs typeface="Calibri"/>
                        </a:rPr>
                        <a:t>All</a:t>
                      </a:r>
                      <a:r>
                        <a:rPr lang="en-US" sz="1400" spc="-30" dirty="0">
                          <a:latin typeface="+mn-lt"/>
                          <a:cs typeface="Calibri"/>
                        </a:rPr>
                        <a:t> </a:t>
                      </a:r>
                      <a:r>
                        <a:rPr lang="en-US" sz="1400" dirty="0">
                          <a:latin typeface="+mn-lt"/>
                          <a:cs typeface="Calibri"/>
                        </a:rPr>
                        <a:t>other</a:t>
                      </a:r>
                      <a:r>
                        <a:rPr lang="en-US" sz="1400" spc="-30" dirty="0">
                          <a:latin typeface="+mn-lt"/>
                          <a:cs typeface="Calibri"/>
                        </a:rPr>
                        <a:t> </a:t>
                      </a:r>
                      <a:r>
                        <a:rPr lang="en-US" sz="1400" dirty="0">
                          <a:latin typeface="+mn-lt"/>
                          <a:cs typeface="Calibri"/>
                        </a:rPr>
                        <a:t>UHS</a:t>
                      </a:r>
                      <a:r>
                        <a:rPr lang="en-US" sz="1400" spc="-40" dirty="0">
                          <a:latin typeface="+mn-lt"/>
                          <a:cs typeface="Calibri"/>
                        </a:rPr>
                        <a:t> </a:t>
                      </a:r>
                      <a:r>
                        <a:rPr lang="en-US" sz="1400" dirty="0">
                          <a:latin typeface="+mn-lt"/>
                          <a:cs typeface="Calibri"/>
                        </a:rPr>
                        <a:t>employees</a:t>
                      </a:r>
                      <a:r>
                        <a:rPr lang="en-US" sz="1400" spc="-15" dirty="0">
                          <a:latin typeface="+mn-lt"/>
                          <a:cs typeface="Calibri"/>
                        </a:rPr>
                        <a:t> </a:t>
                      </a:r>
                      <a:r>
                        <a:rPr lang="en-US" sz="1400" dirty="0">
                          <a:latin typeface="+mn-lt"/>
                          <a:cs typeface="Calibri"/>
                        </a:rPr>
                        <a:t>(not</a:t>
                      </a:r>
                      <a:r>
                        <a:rPr lang="en-US" sz="1400" spc="-20" dirty="0">
                          <a:latin typeface="+mn-lt"/>
                          <a:cs typeface="Calibri"/>
                        </a:rPr>
                        <a:t> </a:t>
                      </a:r>
                      <a:r>
                        <a:rPr lang="en-US" sz="1400" dirty="0">
                          <a:latin typeface="+mn-lt"/>
                          <a:cs typeface="Calibri"/>
                        </a:rPr>
                        <a:t>listed</a:t>
                      </a:r>
                      <a:r>
                        <a:rPr lang="en-US" sz="1400" spc="-25" dirty="0">
                          <a:latin typeface="+mn-lt"/>
                          <a:cs typeface="Calibri"/>
                        </a:rPr>
                        <a:t> </a:t>
                      </a:r>
                      <a:r>
                        <a:rPr lang="en-US" sz="1400" dirty="0">
                          <a:latin typeface="+mn-lt"/>
                          <a:cs typeface="Calibri"/>
                        </a:rPr>
                        <a:t>above),</a:t>
                      </a:r>
                      <a:r>
                        <a:rPr lang="en-US" sz="1400" spc="-15" dirty="0">
                          <a:latin typeface="+mn-lt"/>
                          <a:cs typeface="Calibri"/>
                        </a:rPr>
                        <a:t> </a:t>
                      </a:r>
                      <a:r>
                        <a:rPr lang="en-US" sz="1400" spc="-25" dirty="0">
                          <a:latin typeface="+mn-lt"/>
                          <a:cs typeface="Calibri"/>
                        </a:rPr>
                        <a:t>or </a:t>
                      </a:r>
                      <a:r>
                        <a:rPr lang="en-US" sz="1400" dirty="0">
                          <a:latin typeface="+mn-lt"/>
                          <a:cs typeface="Calibri"/>
                        </a:rPr>
                        <a:t>their</a:t>
                      </a:r>
                      <a:r>
                        <a:rPr lang="en-US" sz="1400" spc="-20" dirty="0">
                          <a:latin typeface="+mn-lt"/>
                          <a:cs typeface="Calibri"/>
                        </a:rPr>
                        <a:t> family,</a:t>
                      </a:r>
                      <a:r>
                        <a:rPr lang="en-US" sz="1400" spc="-45" dirty="0">
                          <a:latin typeface="+mn-lt"/>
                          <a:cs typeface="Calibri"/>
                        </a:rPr>
                        <a:t> </a:t>
                      </a:r>
                      <a:r>
                        <a:rPr lang="en-US" sz="1400" dirty="0">
                          <a:latin typeface="+mn-lt"/>
                          <a:cs typeface="Calibri"/>
                        </a:rPr>
                        <a:t>who</a:t>
                      </a:r>
                      <a:r>
                        <a:rPr lang="en-US" sz="1400" spc="-30" dirty="0">
                          <a:latin typeface="+mn-lt"/>
                          <a:cs typeface="Calibri"/>
                        </a:rPr>
                        <a:t> </a:t>
                      </a:r>
                      <a:r>
                        <a:rPr lang="en-US" sz="1400" dirty="0">
                          <a:latin typeface="+mn-lt"/>
                          <a:cs typeface="Calibri"/>
                        </a:rPr>
                        <a:t>have</a:t>
                      </a:r>
                      <a:r>
                        <a:rPr lang="en-US" sz="1400" spc="-20" dirty="0">
                          <a:latin typeface="+mn-lt"/>
                          <a:cs typeface="Calibri"/>
                        </a:rPr>
                        <a:t> </a:t>
                      </a:r>
                      <a:r>
                        <a:rPr lang="en-US" sz="1400" dirty="0">
                          <a:latin typeface="+mn-lt"/>
                          <a:cs typeface="Calibri"/>
                        </a:rPr>
                        <a:t>a</a:t>
                      </a:r>
                      <a:r>
                        <a:rPr lang="en-US" sz="1400" spc="-30" dirty="0">
                          <a:latin typeface="+mn-lt"/>
                          <a:cs typeface="Calibri"/>
                        </a:rPr>
                        <a:t> </a:t>
                      </a:r>
                      <a:r>
                        <a:rPr lang="en-US" sz="1400" dirty="0">
                          <a:latin typeface="+mn-lt"/>
                          <a:cs typeface="Calibri"/>
                        </a:rPr>
                        <a:t>financial</a:t>
                      </a:r>
                      <a:r>
                        <a:rPr lang="en-US" sz="1400" spc="-20" dirty="0">
                          <a:latin typeface="+mn-lt"/>
                          <a:cs typeface="Calibri"/>
                        </a:rPr>
                        <a:t> </a:t>
                      </a:r>
                      <a:r>
                        <a:rPr lang="en-US" sz="1400" dirty="0">
                          <a:latin typeface="+mn-lt"/>
                          <a:cs typeface="Calibri"/>
                        </a:rPr>
                        <a:t>interest</a:t>
                      </a:r>
                      <a:r>
                        <a:rPr lang="en-US" sz="1400" spc="-10" dirty="0">
                          <a:latin typeface="+mn-lt"/>
                          <a:cs typeface="Calibri"/>
                        </a:rPr>
                        <a:t> </a:t>
                      </a:r>
                      <a:r>
                        <a:rPr lang="en-US" sz="1400" dirty="0">
                          <a:latin typeface="+mn-lt"/>
                          <a:cs typeface="Calibri"/>
                        </a:rPr>
                        <a:t>in</a:t>
                      </a:r>
                      <a:r>
                        <a:rPr lang="en-US" sz="1400" spc="-25" dirty="0">
                          <a:latin typeface="+mn-lt"/>
                          <a:cs typeface="Calibri"/>
                        </a:rPr>
                        <a:t> </a:t>
                      </a:r>
                      <a:r>
                        <a:rPr lang="en-US" sz="1400" spc="-50" dirty="0">
                          <a:latin typeface="+mn-lt"/>
                          <a:cs typeface="Calibri"/>
                        </a:rPr>
                        <a:t>a </a:t>
                      </a:r>
                      <a:r>
                        <a:rPr lang="en-US" sz="1400" dirty="0">
                          <a:latin typeface="+mn-lt"/>
                          <a:cs typeface="Calibri"/>
                        </a:rPr>
                        <a:t>private</a:t>
                      </a:r>
                      <a:r>
                        <a:rPr lang="en-US" sz="1400" spc="-65" dirty="0">
                          <a:latin typeface="+mn-lt"/>
                          <a:cs typeface="Calibri"/>
                        </a:rPr>
                        <a:t> </a:t>
                      </a:r>
                      <a:r>
                        <a:rPr lang="en-US" sz="1400" spc="-10" dirty="0">
                          <a:latin typeface="+mn-lt"/>
                          <a:cs typeface="Calibri"/>
                        </a:rPr>
                        <a:t>vendor.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spc="-10" dirty="0">
                        <a:latin typeface="+mn-lt"/>
                        <a:cs typeface="Calibr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spc="-10" dirty="0">
                        <a:latin typeface="+mn-lt"/>
                        <a:cs typeface="Calibr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spc="-10" dirty="0">
                        <a:latin typeface="+mn-lt"/>
                        <a:cs typeface="Calibr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spc="-10" dirty="0">
                        <a:latin typeface="+mn-lt"/>
                        <a:cs typeface="Calibr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mn-lt"/>
                        <a:cs typeface="Calibri"/>
                      </a:endParaRPr>
                    </a:p>
                    <a:p>
                      <a:endParaRPr lang="en-US" sz="1400" dirty="0"/>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4000"/>
                      </a:srgbClr>
                    </a:solidFill>
                  </a:tcPr>
                </a:tc>
                <a:tc>
                  <a:txBody>
                    <a:bodyPr/>
                    <a:lstStyle/>
                    <a:p>
                      <a:pPr marL="372745" marR="25400" lvl="0" indent="-285750" algn="l" defTabSz="914400" eaLnBrk="1" fontAlgn="auto" latinLnBrk="0" hangingPunct="1">
                        <a:lnSpc>
                          <a:spcPct val="100000"/>
                        </a:lnSpc>
                        <a:spcBef>
                          <a:spcPts val="655"/>
                        </a:spcBef>
                        <a:spcAft>
                          <a:spcPts val="0"/>
                        </a:spcAft>
                        <a:buClrTx/>
                        <a:buSzTx/>
                        <a:buFont typeface="Arial" panose="020B0604020202020204" pitchFamily="34" charset="0"/>
                        <a:buChar char="•"/>
                        <a:tabLst/>
                        <a:defRPr/>
                      </a:pPr>
                      <a:r>
                        <a:rPr lang="en-US" sz="1400" spc="-10" dirty="0">
                          <a:latin typeface="+mn-lt"/>
                          <a:cs typeface="Calibri"/>
                        </a:rPr>
                        <a:t>Employees </a:t>
                      </a:r>
                      <a:r>
                        <a:rPr lang="en-US" sz="1400" spc="-20" dirty="0">
                          <a:latin typeface="+mn-lt"/>
                          <a:cs typeface="Calibri"/>
                        </a:rPr>
                        <a:t>must </a:t>
                      </a:r>
                      <a:r>
                        <a:rPr lang="en-US" sz="1400" dirty="0">
                          <a:latin typeface="+mn-lt"/>
                          <a:cs typeface="Calibri"/>
                        </a:rPr>
                        <a:t>notify their supervisor of</a:t>
                      </a:r>
                      <a:r>
                        <a:rPr lang="en-US" sz="1400" spc="450" dirty="0">
                          <a:latin typeface="+mn-lt"/>
                          <a:cs typeface="Calibri"/>
                        </a:rPr>
                        <a:t> </a:t>
                      </a:r>
                      <a:r>
                        <a:rPr lang="en-US" sz="1400" dirty="0">
                          <a:latin typeface="+mn-lt"/>
                          <a:cs typeface="Calibri"/>
                        </a:rPr>
                        <a:t>any</a:t>
                      </a:r>
                      <a:r>
                        <a:rPr lang="en-US" sz="1400" spc="450" dirty="0">
                          <a:latin typeface="+mn-lt"/>
                          <a:cs typeface="Calibri"/>
                        </a:rPr>
                        <a:t> </a:t>
                      </a:r>
                      <a:r>
                        <a:rPr lang="en-US" sz="1400" dirty="0">
                          <a:latin typeface="+mn-lt"/>
                          <a:cs typeface="Calibri"/>
                        </a:rPr>
                        <a:t>known</a:t>
                      </a:r>
                      <a:r>
                        <a:rPr lang="en-US" sz="1400" spc="445" dirty="0">
                          <a:latin typeface="+mn-lt"/>
                          <a:cs typeface="Calibri"/>
                        </a:rPr>
                        <a:t> </a:t>
                      </a:r>
                      <a:r>
                        <a:rPr lang="en-US" sz="1400" dirty="0">
                          <a:latin typeface="+mn-lt"/>
                          <a:cs typeface="Calibri"/>
                        </a:rPr>
                        <a:t>financial</a:t>
                      </a:r>
                      <a:r>
                        <a:rPr lang="en-US" sz="1400" spc="455" dirty="0">
                          <a:latin typeface="+mn-lt"/>
                          <a:cs typeface="Calibri"/>
                        </a:rPr>
                        <a:t> </a:t>
                      </a:r>
                      <a:r>
                        <a:rPr lang="en-US" sz="1400" spc="-10" dirty="0">
                          <a:latin typeface="+mn-lt"/>
                          <a:cs typeface="Calibri"/>
                        </a:rPr>
                        <a:t>interests regarding</a:t>
                      </a:r>
                      <a:r>
                        <a:rPr lang="en-US" sz="1400" spc="5" dirty="0">
                          <a:latin typeface="+mn-lt"/>
                          <a:cs typeface="Calibri"/>
                        </a:rPr>
                        <a:t> </a:t>
                      </a:r>
                      <a:r>
                        <a:rPr lang="en-US" sz="1400" spc="-10" dirty="0">
                          <a:latin typeface="+mn-lt"/>
                          <a:cs typeface="Calibri"/>
                        </a:rPr>
                        <a:t>contracts </a:t>
                      </a:r>
                      <a:r>
                        <a:rPr lang="en-US" sz="1400" dirty="0">
                          <a:latin typeface="+mn-lt"/>
                          <a:cs typeface="Calibri"/>
                        </a:rPr>
                        <a:t>or</a:t>
                      </a:r>
                      <a:r>
                        <a:rPr lang="en-US" sz="1400" spc="-15" dirty="0">
                          <a:latin typeface="+mn-lt"/>
                          <a:cs typeface="Calibri"/>
                        </a:rPr>
                        <a:t> </a:t>
                      </a:r>
                      <a:r>
                        <a:rPr lang="en-US" sz="1400" spc="-10" dirty="0">
                          <a:latin typeface="+mn-lt"/>
                          <a:cs typeface="Calibri"/>
                        </a:rPr>
                        <a:t>bids.</a:t>
                      </a:r>
                      <a:r>
                        <a:rPr kumimoji="0" lang="en-US" sz="1400" b="0" i="0" u="none" strike="noStrike" kern="0" cap="none" spc="0" normalizeH="0" baseline="0" noProof="0" dirty="0">
                          <a:ln>
                            <a:noFill/>
                          </a:ln>
                          <a:solidFill>
                            <a:prstClr val="black"/>
                          </a:solidFill>
                          <a:effectLst/>
                          <a:uLnTx/>
                          <a:uFillTx/>
                          <a:latin typeface="+mn-lt"/>
                          <a:ea typeface="+mn-ea"/>
                          <a:cs typeface="Calibri"/>
                        </a:rPr>
                        <a:t> </a:t>
                      </a:r>
                    </a:p>
                    <a:p>
                      <a:pPr marL="372745" marR="25400" lvl="0" indent="-285750" algn="l" defTabSz="914400" eaLnBrk="1" fontAlgn="auto" latinLnBrk="0" hangingPunct="1">
                        <a:lnSpc>
                          <a:spcPct val="100000"/>
                        </a:lnSpc>
                        <a:spcBef>
                          <a:spcPts val="655"/>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mn-lt"/>
                          <a:ea typeface="+mn-ea"/>
                          <a:cs typeface="Calibri"/>
                        </a:rPr>
                        <a:t>Employee</a:t>
                      </a:r>
                      <a:r>
                        <a:rPr kumimoji="0" lang="en-US" sz="1400" b="0" i="0" u="none" strike="noStrike" kern="0" cap="none" spc="-50" normalizeH="0" baseline="0" noProof="0" dirty="0">
                          <a:ln>
                            <a:noFill/>
                          </a:ln>
                          <a:solidFill>
                            <a:prstClr val="black"/>
                          </a:solidFill>
                          <a:effectLst/>
                          <a:uLnTx/>
                          <a:uFillTx/>
                          <a:latin typeface="+mn-lt"/>
                          <a:ea typeface="+mn-ea"/>
                          <a:cs typeface="Calibri"/>
                        </a:rPr>
                        <a:t> </a:t>
                      </a:r>
                      <a:r>
                        <a:rPr kumimoji="0" lang="en-US" sz="1400" b="0" i="0" u="none" strike="noStrike" kern="0" cap="none" spc="0" normalizeH="0" baseline="0" noProof="0" dirty="0">
                          <a:ln>
                            <a:noFill/>
                          </a:ln>
                          <a:solidFill>
                            <a:prstClr val="black"/>
                          </a:solidFill>
                          <a:effectLst/>
                          <a:uLnTx/>
                          <a:uFillTx/>
                          <a:latin typeface="+mn-lt"/>
                          <a:ea typeface="+mn-ea"/>
                          <a:cs typeface="Calibri"/>
                        </a:rPr>
                        <a:t>may</a:t>
                      </a:r>
                      <a:r>
                        <a:rPr kumimoji="0" lang="en-US" sz="1400" b="0" i="0" u="none" strike="noStrike" kern="0" cap="none" spc="-35" normalizeH="0" baseline="0" noProof="0" dirty="0">
                          <a:ln>
                            <a:noFill/>
                          </a:ln>
                          <a:solidFill>
                            <a:prstClr val="black"/>
                          </a:solidFill>
                          <a:effectLst/>
                          <a:uLnTx/>
                          <a:uFillTx/>
                          <a:latin typeface="+mn-lt"/>
                          <a:ea typeface="+mn-ea"/>
                          <a:cs typeface="Calibri"/>
                        </a:rPr>
                        <a:t> </a:t>
                      </a:r>
                      <a:r>
                        <a:rPr kumimoji="0" lang="en-US" sz="1400" b="0" i="0" u="none" strike="noStrike" kern="0" cap="none" spc="0" normalizeH="0" baseline="0" noProof="0" dirty="0">
                          <a:ln>
                            <a:noFill/>
                          </a:ln>
                          <a:solidFill>
                            <a:prstClr val="black"/>
                          </a:solidFill>
                          <a:effectLst/>
                          <a:uLnTx/>
                          <a:uFillTx/>
                          <a:latin typeface="+mn-lt"/>
                          <a:ea typeface="+mn-ea"/>
                          <a:cs typeface="Calibri"/>
                        </a:rPr>
                        <a:t>not</a:t>
                      </a:r>
                      <a:r>
                        <a:rPr kumimoji="0" lang="en-US" sz="1400" b="0" i="0" u="none" strike="noStrike" kern="0" cap="none" spc="-20" normalizeH="0" baseline="0" noProof="0" dirty="0">
                          <a:ln>
                            <a:noFill/>
                          </a:ln>
                          <a:solidFill>
                            <a:prstClr val="black"/>
                          </a:solidFill>
                          <a:effectLst/>
                          <a:uLnTx/>
                          <a:uFillTx/>
                          <a:latin typeface="+mn-lt"/>
                          <a:ea typeface="+mn-ea"/>
                          <a:cs typeface="Calibri"/>
                        </a:rPr>
                        <a:t> </a:t>
                      </a:r>
                      <a:r>
                        <a:rPr kumimoji="0" lang="en-US" sz="1400" b="0" i="0" u="none" strike="noStrike" kern="0" cap="none" spc="0" normalizeH="0" baseline="0" noProof="0" dirty="0">
                          <a:ln>
                            <a:noFill/>
                          </a:ln>
                          <a:solidFill>
                            <a:prstClr val="black"/>
                          </a:solidFill>
                          <a:effectLst/>
                          <a:uLnTx/>
                          <a:uFillTx/>
                          <a:latin typeface="+mn-lt"/>
                          <a:ea typeface="+mn-ea"/>
                          <a:cs typeface="Calibri"/>
                        </a:rPr>
                        <a:t>purchase</a:t>
                      </a:r>
                      <a:r>
                        <a:rPr kumimoji="0" lang="en-US" sz="1400" b="0" i="0" u="none" strike="noStrike" kern="0" cap="none" spc="-40" normalizeH="0" baseline="0" noProof="0" dirty="0">
                          <a:ln>
                            <a:noFill/>
                          </a:ln>
                          <a:solidFill>
                            <a:prstClr val="black"/>
                          </a:solidFill>
                          <a:effectLst/>
                          <a:uLnTx/>
                          <a:uFillTx/>
                          <a:latin typeface="+mn-lt"/>
                          <a:ea typeface="+mn-ea"/>
                          <a:cs typeface="Calibri"/>
                        </a:rPr>
                        <a:t> </a:t>
                      </a:r>
                      <a:r>
                        <a:rPr kumimoji="0" lang="en-US" sz="1400" b="0" i="0" u="none" strike="noStrike" kern="0" cap="none" spc="0" normalizeH="0" baseline="0" noProof="0" dirty="0">
                          <a:ln>
                            <a:noFill/>
                          </a:ln>
                          <a:solidFill>
                            <a:prstClr val="black"/>
                          </a:solidFill>
                          <a:effectLst/>
                          <a:uLnTx/>
                          <a:uFillTx/>
                          <a:latin typeface="+mn-lt"/>
                          <a:ea typeface="+mn-ea"/>
                          <a:cs typeface="Calibri"/>
                        </a:rPr>
                        <a:t>from,</a:t>
                      </a:r>
                      <a:r>
                        <a:rPr kumimoji="0" lang="en-US" sz="1400" b="0" i="0" u="none" strike="noStrike" kern="0" cap="none" spc="-35" normalizeH="0" baseline="0" noProof="0" dirty="0">
                          <a:ln>
                            <a:noFill/>
                          </a:ln>
                          <a:solidFill>
                            <a:prstClr val="black"/>
                          </a:solidFill>
                          <a:effectLst/>
                          <a:uLnTx/>
                          <a:uFillTx/>
                          <a:latin typeface="+mn-lt"/>
                          <a:ea typeface="+mn-ea"/>
                          <a:cs typeface="Calibri"/>
                        </a:rPr>
                        <a:t> </a:t>
                      </a:r>
                      <a:r>
                        <a:rPr kumimoji="0" lang="en-US" sz="1400" b="0" i="0" u="none" strike="noStrike" kern="0" cap="none" spc="0" normalizeH="0" baseline="0" noProof="0" dirty="0">
                          <a:ln>
                            <a:noFill/>
                          </a:ln>
                          <a:solidFill>
                            <a:prstClr val="black"/>
                          </a:solidFill>
                          <a:effectLst/>
                          <a:uLnTx/>
                          <a:uFillTx/>
                          <a:latin typeface="+mn-lt"/>
                          <a:ea typeface="+mn-ea"/>
                          <a:cs typeface="Calibri"/>
                        </a:rPr>
                        <a:t>or</a:t>
                      </a:r>
                      <a:r>
                        <a:rPr kumimoji="0" lang="en-US" sz="1400" b="0" i="0" u="none" strike="noStrike" kern="0" cap="none" spc="-35" normalizeH="0" baseline="0" noProof="0" dirty="0">
                          <a:ln>
                            <a:noFill/>
                          </a:ln>
                          <a:solidFill>
                            <a:prstClr val="black"/>
                          </a:solidFill>
                          <a:effectLst/>
                          <a:uLnTx/>
                          <a:uFillTx/>
                          <a:latin typeface="+mn-lt"/>
                          <a:ea typeface="+mn-ea"/>
                          <a:cs typeface="Calibri"/>
                        </a:rPr>
                        <a:t> </a:t>
                      </a:r>
                      <a:r>
                        <a:rPr kumimoji="0" lang="en-US" sz="1400" b="0" i="0" u="none" strike="noStrike" kern="0" cap="none" spc="-10" normalizeH="0" baseline="0" noProof="0" dirty="0">
                          <a:ln>
                            <a:noFill/>
                          </a:ln>
                          <a:solidFill>
                            <a:prstClr val="black"/>
                          </a:solidFill>
                          <a:effectLst/>
                          <a:uLnTx/>
                          <a:uFillTx/>
                          <a:latin typeface="+mn-lt"/>
                          <a:ea typeface="+mn-ea"/>
                          <a:cs typeface="Calibri"/>
                        </a:rPr>
                        <a:t>recommend,</a:t>
                      </a:r>
                      <a:r>
                        <a:rPr kumimoji="0" lang="en-US" sz="1400" b="0" i="0" u="none" strike="noStrike" kern="0" cap="none" spc="-35" normalizeH="0" baseline="0" noProof="0" dirty="0">
                          <a:ln>
                            <a:noFill/>
                          </a:ln>
                          <a:solidFill>
                            <a:prstClr val="black"/>
                          </a:solidFill>
                          <a:effectLst/>
                          <a:uLnTx/>
                          <a:uFillTx/>
                          <a:latin typeface="+mn-lt"/>
                          <a:ea typeface="+mn-ea"/>
                          <a:cs typeface="Calibri"/>
                        </a:rPr>
                        <a:t> </a:t>
                      </a:r>
                      <a:r>
                        <a:rPr kumimoji="0" lang="en-US" sz="1400" b="0" i="0" u="none" strike="noStrike" kern="0" cap="none" spc="-10" normalizeH="0" baseline="0" noProof="0" dirty="0">
                          <a:ln>
                            <a:noFill/>
                          </a:ln>
                          <a:solidFill>
                            <a:prstClr val="black"/>
                          </a:solidFill>
                          <a:effectLst/>
                          <a:uLnTx/>
                          <a:uFillTx/>
                          <a:latin typeface="+mn-lt"/>
                          <a:ea typeface="+mn-ea"/>
                          <a:cs typeface="Calibri"/>
                        </a:rPr>
                        <a:t>negotiate, </a:t>
                      </a:r>
                      <a:r>
                        <a:rPr kumimoji="0" lang="en-US" sz="1400" b="0" i="0" u="none" strike="noStrike" kern="0" cap="none" spc="0" normalizeH="0" baseline="0" noProof="0" dirty="0">
                          <a:ln>
                            <a:noFill/>
                          </a:ln>
                          <a:solidFill>
                            <a:prstClr val="black"/>
                          </a:solidFill>
                          <a:effectLst/>
                          <a:uLnTx/>
                          <a:uFillTx/>
                          <a:latin typeface="+mn-lt"/>
                          <a:ea typeface="+mn-ea"/>
                          <a:cs typeface="Calibri"/>
                        </a:rPr>
                        <a:t>or</a:t>
                      </a:r>
                      <a:r>
                        <a:rPr kumimoji="0" lang="en-US" sz="1400" b="0" i="0" u="none" strike="noStrike" kern="0" cap="none" spc="-5" normalizeH="0" baseline="0" noProof="0" dirty="0">
                          <a:ln>
                            <a:noFill/>
                          </a:ln>
                          <a:solidFill>
                            <a:prstClr val="black"/>
                          </a:solidFill>
                          <a:effectLst/>
                          <a:uLnTx/>
                          <a:uFillTx/>
                          <a:latin typeface="+mn-lt"/>
                          <a:ea typeface="+mn-ea"/>
                          <a:cs typeface="Calibri"/>
                        </a:rPr>
                        <a:t> </a:t>
                      </a:r>
                      <a:r>
                        <a:rPr kumimoji="0" lang="en-US" sz="1400" b="0" i="0" u="none" strike="noStrike" kern="0" cap="none" spc="0" normalizeH="0" baseline="0" noProof="0" dirty="0">
                          <a:ln>
                            <a:noFill/>
                          </a:ln>
                          <a:solidFill>
                            <a:prstClr val="black"/>
                          </a:solidFill>
                          <a:effectLst/>
                          <a:uLnTx/>
                          <a:uFillTx/>
                          <a:latin typeface="+mn-lt"/>
                          <a:ea typeface="+mn-ea"/>
                          <a:cs typeface="Calibri"/>
                        </a:rPr>
                        <a:t>approve</a:t>
                      </a:r>
                      <a:r>
                        <a:rPr kumimoji="0" lang="en-US" sz="1400" b="0" i="0" u="none" strike="noStrike" kern="0" cap="none" spc="10" normalizeH="0" baseline="0" noProof="0" dirty="0">
                          <a:ln>
                            <a:noFill/>
                          </a:ln>
                          <a:solidFill>
                            <a:prstClr val="black"/>
                          </a:solidFill>
                          <a:effectLst/>
                          <a:uLnTx/>
                          <a:uFillTx/>
                          <a:latin typeface="+mn-lt"/>
                          <a:ea typeface="+mn-ea"/>
                          <a:cs typeface="Calibri"/>
                        </a:rPr>
                        <a:t> </a:t>
                      </a:r>
                      <a:r>
                        <a:rPr kumimoji="0" lang="en-US" sz="1400" b="0" i="0" u="none" strike="noStrike" kern="0" cap="none" spc="0" normalizeH="0" baseline="0" noProof="0" dirty="0">
                          <a:ln>
                            <a:noFill/>
                          </a:ln>
                          <a:solidFill>
                            <a:prstClr val="black"/>
                          </a:solidFill>
                          <a:effectLst/>
                          <a:uLnTx/>
                          <a:uFillTx/>
                          <a:latin typeface="+mn-lt"/>
                          <a:ea typeface="+mn-ea"/>
                          <a:cs typeface="Calibri"/>
                        </a:rPr>
                        <a:t>a</a:t>
                      </a:r>
                      <a:r>
                        <a:rPr kumimoji="0" lang="en-US" sz="1400" b="0" i="0" u="none" strike="noStrike" kern="0" cap="none" spc="5" normalizeH="0" baseline="0" noProof="0" dirty="0">
                          <a:ln>
                            <a:noFill/>
                          </a:ln>
                          <a:solidFill>
                            <a:prstClr val="black"/>
                          </a:solidFill>
                          <a:effectLst/>
                          <a:uLnTx/>
                          <a:uFillTx/>
                          <a:latin typeface="+mn-lt"/>
                          <a:ea typeface="+mn-ea"/>
                          <a:cs typeface="Calibri"/>
                        </a:rPr>
                        <a:t> </a:t>
                      </a:r>
                      <a:r>
                        <a:rPr kumimoji="0" lang="en-US" sz="1400" b="0" i="0" u="none" strike="noStrike" kern="0" cap="none" spc="0" normalizeH="0" baseline="0" noProof="0" dirty="0">
                          <a:ln>
                            <a:noFill/>
                          </a:ln>
                          <a:solidFill>
                            <a:prstClr val="black"/>
                          </a:solidFill>
                          <a:effectLst/>
                          <a:uLnTx/>
                          <a:uFillTx/>
                          <a:latin typeface="+mn-lt"/>
                          <a:ea typeface="+mn-ea"/>
                          <a:cs typeface="Calibri"/>
                        </a:rPr>
                        <a:t>contract</a:t>
                      </a:r>
                      <a:r>
                        <a:rPr kumimoji="0" lang="en-US" sz="1400" b="0" i="0" u="none" strike="noStrike" kern="0" cap="none" spc="5" normalizeH="0" baseline="0" noProof="0" dirty="0">
                          <a:ln>
                            <a:noFill/>
                          </a:ln>
                          <a:solidFill>
                            <a:prstClr val="black"/>
                          </a:solidFill>
                          <a:effectLst/>
                          <a:uLnTx/>
                          <a:uFillTx/>
                          <a:latin typeface="+mn-lt"/>
                          <a:ea typeface="+mn-ea"/>
                          <a:cs typeface="Calibri"/>
                        </a:rPr>
                        <a:t> </a:t>
                      </a:r>
                      <a:r>
                        <a:rPr kumimoji="0" lang="en-US" sz="1400" b="0" i="0" u="none" strike="noStrike" kern="0" cap="none" spc="0" normalizeH="0" baseline="0" noProof="0" dirty="0">
                          <a:ln>
                            <a:noFill/>
                          </a:ln>
                          <a:solidFill>
                            <a:prstClr val="black"/>
                          </a:solidFill>
                          <a:effectLst/>
                          <a:uLnTx/>
                          <a:uFillTx/>
                          <a:latin typeface="+mn-lt"/>
                          <a:ea typeface="+mn-ea"/>
                          <a:cs typeface="Calibri"/>
                        </a:rPr>
                        <a:t>with</a:t>
                      </a:r>
                      <a:r>
                        <a:rPr kumimoji="0" lang="en-US" sz="1400" b="0" i="0" u="none" strike="noStrike" kern="0" cap="none" spc="5" normalizeH="0" baseline="0" noProof="0" dirty="0">
                          <a:ln>
                            <a:noFill/>
                          </a:ln>
                          <a:solidFill>
                            <a:prstClr val="black"/>
                          </a:solidFill>
                          <a:effectLst/>
                          <a:uLnTx/>
                          <a:uFillTx/>
                          <a:latin typeface="+mn-lt"/>
                          <a:ea typeface="+mn-ea"/>
                          <a:cs typeface="Calibri"/>
                        </a:rPr>
                        <a:t> </a:t>
                      </a:r>
                      <a:r>
                        <a:rPr kumimoji="0" lang="en-US" sz="1400" b="0" i="0" u="none" strike="noStrike" kern="0" cap="none" spc="0" normalizeH="0" baseline="0" noProof="0" dirty="0">
                          <a:ln>
                            <a:noFill/>
                          </a:ln>
                          <a:solidFill>
                            <a:prstClr val="black"/>
                          </a:solidFill>
                          <a:effectLst/>
                          <a:uLnTx/>
                          <a:uFillTx/>
                          <a:latin typeface="+mn-lt"/>
                          <a:ea typeface="+mn-ea"/>
                          <a:cs typeface="Calibri"/>
                        </a:rPr>
                        <a:t>the vendor</a:t>
                      </a:r>
                      <a:r>
                        <a:rPr kumimoji="0" lang="en-US" sz="1400" b="0" i="0" u="none" strike="noStrike" kern="0" cap="none" spc="15" normalizeH="0" baseline="0" noProof="0" dirty="0">
                          <a:ln>
                            <a:noFill/>
                          </a:ln>
                          <a:solidFill>
                            <a:prstClr val="black"/>
                          </a:solidFill>
                          <a:effectLst/>
                          <a:uLnTx/>
                          <a:uFillTx/>
                          <a:latin typeface="+mn-lt"/>
                          <a:ea typeface="+mn-ea"/>
                          <a:cs typeface="Calibri"/>
                        </a:rPr>
                        <a:t> </a:t>
                      </a:r>
                      <a:r>
                        <a:rPr kumimoji="0" lang="en-US" sz="1400" b="0" i="0" u="none" strike="noStrike" kern="0" cap="none" spc="0" normalizeH="0" baseline="0" noProof="0" dirty="0">
                          <a:ln>
                            <a:noFill/>
                          </a:ln>
                          <a:solidFill>
                            <a:prstClr val="black"/>
                          </a:solidFill>
                          <a:effectLst/>
                          <a:uLnTx/>
                          <a:uFillTx/>
                          <a:latin typeface="+mn-lt"/>
                          <a:ea typeface="+mn-ea"/>
                          <a:cs typeface="Calibri"/>
                        </a:rPr>
                        <a:t>for</a:t>
                      </a:r>
                      <a:r>
                        <a:rPr kumimoji="0" lang="en-US" sz="1400" b="0" i="0" u="none" strike="noStrike" kern="0" cap="none" spc="-5" normalizeH="0" baseline="0" noProof="0" dirty="0">
                          <a:ln>
                            <a:noFill/>
                          </a:ln>
                          <a:solidFill>
                            <a:prstClr val="black"/>
                          </a:solidFill>
                          <a:effectLst/>
                          <a:uLnTx/>
                          <a:uFillTx/>
                          <a:latin typeface="+mn-lt"/>
                          <a:ea typeface="+mn-ea"/>
                          <a:cs typeface="Calibri"/>
                        </a:rPr>
                        <a:t> </a:t>
                      </a:r>
                      <a:r>
                        <a:rPr kumimoji="0" lang="en-US" sz="1400" b="0" i="0" u="none" strike="noStrike" kern="0" cap="none" spc="0" normalizeH="0" baseline="0" noProof="0" dirty="0">
                          <a:ln>
                            <a:noFill/>
                          </a:ln>
                          <a:solidFill>
                            <a:prstClr val="black"/>
                          </a:solidFill>
                          <a:effectLst/>
                          <a:uLnTx/>
                          <a:uFillTx/>
                          <a:latin typeface="+mn-lt"/>
                          <a:ea typeface="+mn-ea"/>
                          <a:cs typeface="Calibri"/>
                        </a:rPr>
                        <a:t>UHS,</a:t>
                      </a:r>
                      <a:r>
                        <a:rPr kumimoji="0" lang="en-US" sz="1400" b="0" i="0" u="none" strike="noStrike" kern="0" cap="none" spc="-5" normalizeH="0" baseline="0" noProof="0" dirty="0">
                          <a:ln>
                            <a:noFill/>
                          </a:ln>
                          <a:solidFill>
                            <a:prstClr val="black"/>
                          </a:solidFill>
                          <a:effectLst/>
                          <a:uLnTx/>
                          <a:uFillTx/>
                          <a:latin typeface="+mn-lt"/>
                          <a:ea typeface="+mn-ea"/>
                          <a:cs typeface="Calibri"/>
                        </a:rPr>
                        <a:t> </a:t>
                      </a:r>
                      <a:r>
                        <a:rPr kumimoji="0" lang="en-US" sz="1400" b="0" i="0" u="none" strike="noStrike" kern="0" cap="none" spc="0" normalizeH="0" baseline="0" noProof="0" dirty="0">
                          <a:ln>
                            <a:noFill/>
                          </a:ln>
                          <a:solidFill>
                            <a:prstClr val="black"/>
                          </a:solidFill>
                          <a:effectLst/>
                          <a:uLnTx/>
                          <a:uFillTx/>
                          <a:latin typeface="+mn-lt"/>
                          <a:ea typeface="+mn-ea"/>
                          <a:cs typeface="Calibri"/>
                        </a:rPr>
                        <a:t>or</a:t>
                      </a:r>
                      <a:r>
                        <a:rPr kumimoji="0" lang="en-US" sz="1400" b="0" i="0" u="none" strike="noStrike" kern="0" cap="none" spc="10" normalizeH="0" baseline="0" noProof="0" dirty="0">
                          <a:ln>
                            <a:noFill/>
                          </a:ln>
                          <a:solidFill>
                            <a:prstClr val="black"/>
                          </a:solidFill>
                          <a:effectLst/>
                          <a:uLnTx/>
                          <a:uFillTx/>
                          <a:latin typeface="+mn-lt"/>
                          <a:ea typeface="+mn-ea"/>
                          <a:cs typeface="Calibri"/>
                        </a:rPr>
                        <a:t> </a:t>
                      </a:r>
                      <a:r>
                        <a:rPr kumimoji="0" lang="en-US" sz="1400" b="0" i="0" u="none" strike="noStrike" kern="0" cap="none" spc="0" normalizeH="0" baseline="0" noProof="0" dirty="0">
                          <a:ln>
                            <a:noFill/>
                          </a:ln>
                          <a:solidFill>
                            <a:prstClr val="black"/>
                          </a:solidFill>
                          <a:effectLst/>
                          <a:uLnTx/>
                          <a:uFillTx/>
                          <a:latin typeface="+mn-lt"/>
                          <a:ea typeface="+mn-ea"/>
                          <a:cs typeface="Calibri"/>
                        </a:rPr>
                        <a:t>ask</a:t>
                      </a:r>
                      <a:r>
                        <a:rPr kumimoji="0" lang="en-US" sz="1400" b="0" i="0" u="none" strike="noStrike" kern="0" cap="none" spc="-5" normalizeH="0" baseline="0" noProof="0" dirty="0">
                          <a:ln>
                            <a:noFill/>
                          </a:ln>
                          <a:solidFill>
                            <a:prstClr val="black"/>
                          </a:solidFill>
                          <a:effectLst/>
                          <a:uLnTx/>
                          <a:uFillTx/>
                          <a:latin typeface="+mn-lt"/>
                          <a:ea typeface="+mn-ea"/>
                          <a:cs typeface="Calibri"/>
                        </a:rPr>
                        <a:t> </a:t>
                      </a:r>
                      <a:r>
                        <a:rPr kumimoji="0" lang="en-US" sz="1400" b="0" i="0" u="none" strike="noStrike" kern="0" cap="none" spc="-10" normalizeH="0" baseline="0" noProof="0" dirty="0">
                          <a:ln>
                            <a:noFill/>
                          </a:ln>
                          <a:solidFill>
                            <a:prstClr val="black"/>
                          </a:solidFill>
                          <a:effectLst/>
                          <a:uLnTx/>
                          <a:uFillTx/>
                          <a:latin typeface="+mn-lt"/>
                          <a:ea typeface="+mn-ea"/>
                          <a:cs typeface="Calibri"/>
                        </a:rPr>
                        <a:t>others </a:t>
                      </a:r>
                      <a:r>
                        <a:rPr kumimoji="0" lang="en-US" sz="1400" b="0" i="0" u="none" strike="noStrike" kern="0" cap="none" spc="0" normalizeH="0" baseline="0" noProof="0" dirty="0">
                          <a:ln>
                            <a:noFill/>
                          </a:ln>
                          <a:solidFill>
                            <a:prstClr val="black"/>
                          </a:solidFill>
                          <a:effectLst/>
                          <a:uLnTx/>
                          <a:uFillTx/>
                          <a:latin typeface="+mn-lt"/>
                          <a:ea typeface="+mn-ea"/>
                          <a:cs typeface="Calibri"/>
                        </a:rPr>
                        <a:t>to</a:t>
                      </a:r>
                      <a:r>
                        <a:rPr kumimoji="0" lang="en-US" sz="1400" b="0" i="0" u="none" strike="noStrike" kern="0" cap="none" spc="-20" normalizeH="0" baseline="0" noProof="0" dirty="0">
                          <a:ln>
                            <a:noFill/>
                          </a:ln>
                          <a:solidFill>
                            <a:prstClr val="black"/>
                          </a:solidFill>
                          <a:effectLst/>
                          <a:uLnTx/>
                          <a:uFillTx/>
                          <a:latin typeface="+mn-lt"/>
                          <a:ea typeface="+mn-ea"/>
                          <a:cs typeface="Calibri"/>
                        </a:rPr>
                        <a:t> </a:t>
                      </a:r>
                      <a:r>
                        <a:rPr kumimoji="0" lang="en-US" sz="1400" b="0" i="0" u="none" strike="noStrike" kern="0" cap="none" spc="0" normalizeH="0" baseline="0" noProof="0" dirty="0">
                          <a:ln>
                            <a:noFill/>
                          </a:ln>
                          <a:solidFill>
                            <a:prstClr val="black"/>
                          </a:solidFill>
                          <a:effectLst/>
                          <a:uLnTx/>
                          <a:uFillTx/>
                          <a:latin typeface="+mn-lt"/>
                          <a:ea typeface="+mn-ea"/>
                          <a:cs typeface="Calibri"/>
                        </a:rPr>
                        <a:t>do</a:t>
                      </a:r>
                      <a:r>
                        <a:rPr kumimoji="0" lang="en-US" sz="1400" b="0" i="0" u="none" strike="noStrike" kern="0" cap="none" spc="-10" normalizeH="0" baseline="0" noProof="0" dirty="0">
                          <a:ln>
                            <a:noFill/>
                          </a:ln>
                          <a:solidFill>
                            <a:prstClr val="black"/>
                          </a:solidFill>
                          <a:effectLst/>
                          <a:uLnTx/>
                          <a:uFillTx/>
                          <a:latin typeface="+mn-lt"/>
                          <a:ea typeface="+mn-ea"/>
                          <a:cs typeface="Calibri"/>
                        </a:rPr>
                        <a:t> </a:t>
                      </a:r>
                      <a:r>
                        <a:rPr kumimoji="0" lang="en-US" sz="1400" b="0" i="0" u="none" strike="noStrike" kern="0" cap="none" spc="-25" normalizeH="0" baseline="0" noProof="0" dirty="0">
                          <a:ln>
                            <a:noFill/>
                          </a:ln>
                          <a:solidFill>
                            <a:prstClr val="black"/>
                          </a:solidFill>
                          <a:effectLst/>
                          <a:uLnTx/>
                          <a:uFillTx/>
                          <a:latin typeface="+mn-lt"/>
                          <a:ea typeface="+mn-ea"/>
                          <a:cs typeface="Calibri"/>
                        </a:rPr>
                        <a:t>so.</a:t>
                      </a:r>
                    </a:p>
                    <a:p>
                      <a:pPr marL="372745" marR="25400" lvl="0" indent="-285750" algn="l" defTabSz="914400" eaLnBrk="1" fontAlgn="auto" latinLnBrk="0" hangingPunct="1">
                        <a:lnSpc>
                          <a:spcPct val="100000"/>
                        </a:lnSpc>
                        <a:spcBef>
                          <a:spcPts val="655"/>
                        </a:spcBef>
                        <a:spcAft>
                          <a:spcPts val="0"/>
                        </a:spcAft>
                        <a:buClrTx/>
                        <a:buSzTx/>
                        <a:buFont typeface="Arial" panose="020B0604020202020204" pitchFamily="34" charset="0"/>
                        <a:buChar char="•"/>
                        <a:tabLst/>
                        <a:defRPr/>
                      </a:pPr>
                      <a:r>
                        <a:rPr lang="en-US" sz="1400" dirty="0">
                          <a:latin typeface="+mn-lt"/>
                          <a:cs typeface="Calibri"/>
                        </a:rPr>
                        <a:t>Employee</a:t>
                      </a:r>
                      <a:r>
                        <a:rPr lang="en-US" sz="1400" spc="100" dirty="0">
                          <a:latin typeface="+mn-lt"/>
                          <a:cs typeface="Calibri"/>
                        </a:rPr>
                        <a:t> </a:t>
                      </a:r>
                      <a:r>
                        <a:rPr lang="en-US" sz="1400" dirty="0">
                          <a:latin typeface="+mn-lt"/>
                          <a:cs typeface="Calibri"/>
                        </a:rPr>
                        <a:t>may</a:t>
                      </a:r>
                      <a:r>
                        <a:rPr lang="en-US" sz="1400" spc="130" dirty="0">
                          <a:latin typeface="+mn-lt"/>
                          <a:cs typeface="Calibri"/>
                        </a:rPr>
                        <a:t> </a:t>
                      </a:r>
                      <a:r>
                        <a:rPr lang="en-US" sz="1400" dirty="0">
                          <a:latin typeface="+mn-lt"/>
                          <a:cs typeface="Calibri"/>
                        </a:rPr>
                        <a:t>not</a:t>
                      </a:r>
                      <a:r>
                        <a:rPr lang="en-US" sz="1400" spc="114" dirty="0">
                          <a:latin typeface="+mn-lt"/>
                          <a:cs typeface="Calibri"/>
                        </a:rPr>
                        <a:t> </a:t>
                      </a:r>
                      <a:r>
                        <a:rPr lang="en-US" sz="1400" dirty="0">
                          <a:latin typeface="+mn-lt"/>
                          <a:cs typeface="Calibri"/>
                        </a:rPr>
                        <a:t>continue</a:t>
                      </a:r>
                      <a:r>
                        <a:rPr lang="en-US" sz="1400" spc="125" dirty="0">
                          <a:latin typeface="+mn-lt"/>
                          <a:cs typeface="Calibri"/>
                        </a:rPr>
                        <a:t> </a:t>
                      </a:r>
                      <a:r>
                        <a:rPr lang="en-US" sz="1400" dirty="0">
                          <a:latin typeface="+mn-lt"/>
                          <a:cs typeface="Calibri"/>
                        </a:rPr>
                        <a:t>to</a:t>
                      </a:r>
                      <a:r>
                        <a:rPr lang="en-US" sz="1400" spc="114" dirty="0">
                          <a:latin typeface="+mn-lt"/>
                          <a:cs typeface="Calibri"/>
                        </a:rPr>
                        <a:t> </a:t>
                      </a:r>
                      <a:r>
                        <a:rPr lang="en-US" sz="1400" dirty="0">
                          <a:latin typeface="+mn-lt"/>
                          <a:cs typeface="Calibri"/>
                        </a:rPr>
                        <a:t>serve</a:t>
                      </a:r>
                      <a:r>
                        <a:rPr lang="en-US" sz="1400" spc="114" dirty="0">
                          <a:latin typeface="+mn-lt"/>
                          <a:cs typeface="Calibri"/>
                        </a:rPr>
                        <a:t> </a:t>
                      </a:r>
                      <a:r>
                        <a:rPr lang="en-US" sz="1400" dirty="0">
                          <a:latin typeface="+mn-lt"/>
                          <a:cs typeface="Calibri"/>
                        </a:rPr>
                        <a:t>on</a:t>
                      </a:r>
                      <a:r>
                        <a:rPr lang="en-US" sz="1400" spc="125" dirty="0">
                          <a:latin typeface="+mn-lt"/>
                          <a:cs typeface="Calibri"/>
                        </a:rPr>
                        <a:t> </a:t>
                      </a:r>
                      <a:r>
                        <a:rPr lang="en-US" sz="1400" dirty="0">
                          <a:latin typeface="+mn-lt"/>
                          <a:cs typeface="Calibri"/>
                        </a:rPr>
                        <a:t>a</a:t>
                      </a:r>
                      <a:r>
                        <a:rPr lang="en-US" sz="1400" spc="114" dirty="0">
                          <a:latin typeface="+mn-lt"/>
                          <a:cs typeface="Calibri"/>
                        </a:rPr>
                        <a:t> </a:t>
                      </a:r>
                      <a:r>
                        <a:rPr lang="en-US" sz="1400" dirty="0">
                          <a:latin typeface="+mn-lt"/>
                          <a:cs typeface="Calibri"/>
                        </a:rPr>
                        <a:t>vendor</a:t>
                      </a:r>
                      <a:r>
                        <a:rPr lang="en-US" sz="1400" spc="120" dirty="0">
                          <a:latin typeface="+mn-lt"/>
                          <a:cs typeface="Calibri"/>
                        </a:rPr>
                        <a:t> </a:t>
                      </a:r>
                      <a:r>
                        <a:rPr lang="en-US" sz="1400" spc="-10" dirty="0">
                          <a:latin typeface="+mn-lt"/>
                          <a:cs typeface="Calibri"/>
                        </a:rPr>
                        <a:t>selection committee</a:t>
                      </a:r>
                      <a:r>
                        <a:rPr lang="en-US" sz="1400" spc="-15" dirty="0">
                          <a:latin typeface="+mn-lt"/>
                          <a:cs typeface="Calibri"/>
                        </a:rPr>
                        <a:t> </a:t>
                      </a:r>
                      <a:r>
                        <a:rPr lang="en-US" sz="1400" dirty="0">
                          <a:latin typeface="+mn-lt"/>
                          <a:cs typeface="Calibri"/>
                        </a:rPr>
                        <a:t>if</a:t>
                      </a:r>
                      <a:r>
                        <a:rPr lang="en-US" sz="1400" spc="-25" dirty="0">
                          <a:latin typeface="+mn-lt"/>
                          <a:cs typeface="Calibri"/>
                        </a:rPr>
                        <a:t> </a:t>
                      </a:r>
                      <a:r>
                        <a:rPr lang="en-US" sz="1400" dirty="0">
                          <a:latin typeface="+mn-lt"/>
                          <a:cs typeface="Calibri"/>
                        </a:rPr>
                        <a:t>the vendor</a:t>
                      </a:r>
                      <a:r>
                        <a:rPr lang="en-US" sz="1400" spc="-15" dirty="0">
                          <a:latin typeface="+mn-lt"/>
                          <a:cs typeface="Calibri"/>
                        </a:rPr>
                        <a:t> </a:t>
                      </a:r>
                      <a:r>
                        <a:rPr lang="en-US" sz="1400" dirty="0">
                          <a:latin typeface="+mn-lt"/>
                          <a:cs typeface="Calibri"/>
                        </a:rPr>
                        <a:t>submits</a:t>
                      </a:r>
                      <a:r>
                        <a:rPr lang="en-US" sz="1400" spc="-5" dirty="0">
                          <a:latin typeface="+mn-lt"/>
                          <a:cs typeface="Calibri"/>
                        </a:rPr>
                        <a:t> </a:t>
                      </a:r>
                      <a:r>
                        <a:rPr lang="en-US" sz="1400" dirty="0">
                          <a:latin typeface="+mn-lt"/>
                          <a:cs typeface="Calibri"/>
                        </a:rPr>
                        <a:t>a</a:t>
                      </a:r>
                      <a:r>
                        <a:rPr lang="en-US" sz="1400" spc="-10" dirty="0">
                          <a:latin typeface="+mn-lt"/>
                          <a:cs typeface="Calibri"/>
                        </a:rPr>
                        <a:t> </a:t>
                      </a:r>
                      <a:r>
                        <a:rPr lang="en-US" sz="1400" dirty="0">
                          <a:latin typeface="+mn-lt"/>
                          <a:cs typeface="Calibri"/>
                        </a:rPr>
                        <a:t>bid</a:t>
                      </a:r>
                      <a:r>
                        <a:rPr lang="en-US" sz="1400" spc="-10" dirty="0">
                          <a:latin typeface="+mn-lt"/>
                          <a:cs typeface="Calibri"/>
                        </a:rPr>
                        <a:t> </a:t>
                      </a:r>
                      <a:r>
                        <a:rPr lang="en-US" sz="1400" dirty="0">
                          <a:latin typeface="+mn-lt"/>
                          <a:cs typeface="Calibri"/>
                        </a:rPr>
                        <a:t>or</a:t>
                      </a:r>
                      <a:r>
                        <a:rPr lang="en-US" sz="1400" spc="-25" dirty="0">
                          <a:latin typeface="+mn-lt"/>
                          <a:cs typeface="Calibri"/>
                        </a:rPr>
                        <a:t> </a:t>
                      </a:r>
                      <a:r>
                        <a:rPr lang="en-US" sz="1400" spc="-10" dirty="0">
                          <a:latin typeface="+mn-lt"/>
                          <a:cs typeface="Calibri"/>
                        </a:rPr>
                        <a:t>proposal.</a:t>
                      </a:r>
                      <a:endParaRPr lang="en-US" sz="1400" dirty="0">
                        <a:latin typeface="+mn-lt"/>
                        <a:cs typeface="Calibri"/>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sz="1400" dirty="0">
                        <a:latin typeface="+mn-lt"/>
                        <a:cs typeface="Calibri"/>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4000"/>
                      </a:srgbClr>
                    </a:solidFill>
                  </a:tcPr>
                </a:tc>
                <a:extLst>
                  <a:ext uri="{0D108BD9-81ED-4DB2-BD59-A6C34878D82A}">
                    <a16:rowId xmlns:a16="http://schemas.microsoft.com/office/drawing/2014/main" val="3461496171"/>
                  </a:ext>
                </a:extLst>
              </a:tr>
            </a:tbl>
          </a:graphicData>
        </a:graphic>
      </p:graphicFrame>
      <p:sp>
        <p:nvSpPr>
          <p:cNvPr id="9" name="TextBox 8">
            <a:extLst>
              <a:ext uri="{FF2B5EF4-FFF2-40B4-BE49-F238E27FC236}">
                <a16:creationId xmlns:a16="http://schemas.microsoft.com/office/drawing/2014/main" id="{075FF05C-F549-D8DD-C472-0EBBDB75B154}"/>
              </a:ext>
            </a:extLst>
          </p:cNvPr>
          <p:cNvSpPr txBox="1"/>
          <p:nvPr/>
        </p:nvSpPr>
        <p:spPr>
          <a:xfrm>
            <a:off x="2448232" y="6539751"/>
            <a:ext cx="11385755" cy="307777"/>
          </a:xfrm>
          <a:prstGeom prst="rect">
            <a:avLst/>
          </a:prstGeom>
          <a:noFill/>
        </p:spPr>
        <p:txBody>
          <a:bodyPr wrap="square" rtlCol="0">
            <a:spAutoFit/>
          </a:bodyPr>
          <a:lstStyle/>
          <a:p>
            <a:r>
              <a:rPr lang="en-US" sz="1400" dirty="0"/>
              <a:t>Note: “Family”, ”financial interest”, and “substantial interest” are defined in the upcoming slides.</a:t>
            </a:r>
          </a:p>
        </p:txBody>
      </p:sp>
    </p:spTree>
    <p:extLst>
      <p:ext uri="{BB962C8B-B14F-4D97-AF65-F5344CB8AC3E}">
        <p14:creationId xmlns:p14="http://schemas.microsoft.com/office/powerpoint/2010/main" val="203757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BF10A-12DB-A2C8-4C29-92BA5AEEBBD9}"/>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10862B0D-970F-329E-B5DC-A8BA4F40DCE0}"/>
              </a:ext>
            </a:extLst>
          </p:cNvPr>
          <p:cNvSpPr>
            <a:spLocks noGrp="1" noChangeArrowheads="1"/>
          </p:cNvSpPr>
          <p:nvPr>
            <p:ph type="title" idx="4294967295"/>
          </p:nvPr>
        </p:nvSpPr>
        <p:spPr bwMode="auto">
          <a:xfrm>
            <a:off x="357188" y="90917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Definition of Family for Contracting and Procurement</a:t>
            </a:r>
          </a:p>
        </p:txBody>
      </p:sp>
      <p:sp>
        <p:nvSpPr>
          <p:cNvPr id="4" name="TextBox 3">
            <a:extLst>
              <a:ext uri="{FF2B5EF4-FFF2-40B4-BE49-F238E27FC236}">
                <a16:creationId xmlns:a16="http://schemas.microsoft.com/office/drawing/2014/main" id="{43AA9CBA-8DF0-59E5-145C-DC667CB267A9}"/>
              </a:ext>
            </a:extLst>
          </p:cNvPr>
          <p:cNvSpPr txBox="1"/>
          <p:nvPr/>
        </p:nvSpPr>
        <p:spPr>
          <a:xfrm>
            <a:off x="3323303" y="1531346"/>
            <a:ext cx="6636774" cy="369332"/>
          </a:xfrm>
          <a:prstGeom prst="rect">
            <a:avLst/>
          </a:prstGeom>
          <a:noFill/>
        </p:spPr>
        <p:txBody>
          <a:bodyPr wrap="square" rtlCol="0">
            <a:spAutoFit/>
          </a:bodyPr>
          <a:lstStyle/>
          <a:p>
            <a:pPr algn="ctr"/>
            <a:r>
              <a:rPr lang="en-US" dirty="0"/>
              <a:t>Family is defined as the following relatives of the Employee or Regent</a:t>
            </a:r>
          </a:p>
        </p:txBody>
      </p:sp>
      <p:sp>
        <p:nvSpPr>
          <p:cNvPr id="5" name="TextBox 4">
            <a:extLst>
              <a:ext uri="{FF2B5EF4-FFF2-40B4-BE49-F238E27FC236}">
                <a16:creationId xmlns:a16="http://schemas.microsoft.com/office/drawing/2014/main" id="{70D24985-AE61-5823-2829-01BFF49B3F4F}"/>
              </a:ext>
            </a:extLst>
          </p:cNvPr>
          <p:cNvSpPr txBox="1"/>
          <p:nvPr/>
        </p:nvSpPr>
        <p:spPr>
          <a:xfrm>
            <a:off x="2679289" y="2084334"/>
            <a:ext cx="1710813" cy="369332"/>
          </a:xfrm>
          <a:prstGeom prst="rect">
            <a:avLst/>
          </a:prstGeom>
          <a:noFill/>
        </p:spPr>
        <p:txBody>
          <a:bodyPr wrap="square" rtlCol="0">
            <a:spAutoFit/>
          </a:bodyPr>
          <a:lstStyle/>
          <a:p>
            <a:pPr algn="ctr"/>
            <a:r>
              <a:rPr lang="en-US" dirty="0"/>
              <a:t>Consanguinity</a:t>
            </a:r>
          </a:p>
        </p:txBody>
      </p:sp>
      <p:sp>
        <p:nvSpPr>
          <p:cNvPr id="6" name="TextBox 5">
            <a:extLst>
              <a:ext uri="{FF2B5EF4-FFF2-40B4-BE49-F238E27FC236}">
                <a16:creationId xmlns:a16="http://schemas.microsoft.com/office/drawing/2014/main" id="{0EC90E2D-F0CF-1A59-6108-482F043E308B}"/>
              </a:ext>
            </a:extLst>
          </p:cNvPr>
          <p:cNvSpPr txBox="1"/>
          <p:nvPr/>
        </p:nvSpPr>
        <p:spPr>
          <a:xfrm>
            <a:off x="9679048" y="2020385"/>
            <a:ext cx="1140542" cy="369332"/>
          </a:xfrm>
          <a:prstGeom prst="rect">
            <a:avLst/>
          </a:prstGeom>
          <a:noFill/>
        </p:spPr>
        <p:txBody>
          <a:bodyPr wrap="square" rtlCol="0">
            <a:spAutoFit/>
          </a:bodyPr>
          <a:lstStyle/>
          <a:p>
            <a:pPr algn="ctr"/>
            <a:r>
              <a:rPr lang="en-US" dirty="0"/>
              <a:t>Affinity</a:t>
            </a:r>
          </a:p>
        </p:txBody>
      </p:sp>
      <p:graphicFrame>
        <p:nvGraphicFramePr>
          <p:cNvPr id="8" name="Table 7">
            <a:extLst>
              <a:ext uri="{FF2B5EF4-FFF2-40B4-BE49-F238E27FC236}">
                <a16:creationId xmlns:a16="http://schemas.microsoft.com/office/drawing/2014/main" id="{6DA6F2EA-72B2-1EAF-8F52-71793D8C88E0}"/>
              </a:ext>
            </a:extLst>
          </p:cNvPr>
          <p:cNvGraphicFramePr>
            <a:graphicFrameLocks noGrp="1"/>
          </p:cNvGraphicFramePr>
          <p:nvPr>
            <p:extLst>
              <p:ext uri="{D42A27DB-BD31-4B8C-83A1-F6EECF244321}">
                <p14:modId xmlns:p14="http://schemas.microsoft.com/office/powerpoint/2010/main" val="768999000"/>
              </p:ext>
            </p:extLst>
          </p:nvPr>
        </p:nvGraphicFramePr>
        <p:xfrm>
          <a:off x="275304" y="2570518"/>
          <a:ext cx="5820696" cy="2945379"/>
        </p:xfrm>
        <a:graphic>
          <a:graphicData uri="http://schemas.openxmlformats.org/drawingml/2006/table">
            <a:tbl>
              <a:tblPr firstRow="1" bandRow="1">
                <a:tableStyleId>{5C22544A-7EE6-4342-B048-85BDC9FD1C3A}</a:tableStyleId>
              </a:tblPr>
              <a:tblGrid>
                <a:gridCol w="1940232">
                  <a:extLst>
                    <a:ext uri="{9D8B030D-6E8A-4147-A177-3AD203B41FA5}">
                      <a16:colId xmlns:a16="http://schemas.microsoft.com/office/drawing/2014/main" val="1136645759"/>
                    </a:ext>
                  </a:extLst>
                </a:gridCol>
                <a:gridCol w="1940232">
                  <a:extLst>
                    <a:ext uri="{9D8B030D-6E8A-4147-A177-3AD203B41FA5}">
                      <a16:colId xmlns:a16="http://schemas.microsoft.com/office/drawing/2014/main" val="958426309"/>
                    </a:ext>
                  </a:extLst>
                </a:gridCol>
                <a:gridCol w="1940232">
                  <a:extLst>
                    <a:ext uri="{9D8B030D-6E8A-4147-A177-3AD203B41FA5}">
                      <a16:colId xmlns:a16="http://schemas.microsoft.com/office/drawing/2014/main" val="3924965562"/>
                    </a:ext>
                  </a:extLst>
                </a:gridCol>
              </a:tblGrid>
              <a:tr h="485005">
                <a:tc>
                  <a:txBody>
                    <a:bodyPr/>
                    <a:lstStyle/>
                    <a:p>
                      <a:pPr algn="ctr"/>
                      <a:r>
                        <a:rPr lang="en-US" sz="1600" dirty="0"/>
                        <a:t>First Degree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102E"/>
                    </a:solidFill>
                  </a:tcPr>
                </a:tc>
                <a:tc>
                  <a:txBody>
                    <a:bodyPr/>
                    <a:lstStyle/>
                    <a:p>
                      <a:pPr algn="ctr"/>
                      <a:r>
                        <a:rPr lang="en-US" sz="1600" dirty="0"/>
                        <a:t>Second Degree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102E"/>
                    </a:solidFill>
                  </a:tcPr>
                </a:tc>
                <a:tc>
                  <a:txBody>
                    <a:bodyPr/>
                    <a:lstStyle/>
                    <a:p>
                      <a:pPr algn="ctr"/>
                      <a:r>
                        <a:rPr lang="en-US" sz="1600" dirty="0"/>
                        <a:t>Third Degree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102E"/>
                    </a:solidFill>
                  </a:tcPr>
                </a:tc>
                <a:extLst>
                  <a:ext uri="{0D108BD9-81ED-4DB2-BD59-A6C34878D82A}">
                    <a16:rowId xmlns:a16="http://schemas.microsoft.com/office/drawing/2014/main" val="3216869578"/>
                  </a:ext>
                </a:extLst>
              </a:tr>
              <a:tr h="1383342">
                <a:tc>
                  <a:txBody>
                    <a:bodyPr/>
                    <a:lstStyle/>
                    <a:p>
                      <a:pPr algn="ctr"/>
                      <a:r>
                        <a:rPr lang="en-US" sz="1600" dirty="0"/>
                        <a:t>Parents (Including Stepparents)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sz="1600" dirty="0"/>
                        <a:t>Grandparents &amp; Grandchildren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sz="1600" dirty="0"/>
                        <a:t>Great Grandparents &amp; Great Grandchildren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1499976392"/>
                  </a:ext>
                </a:extLst>
              </a:tr>
              <a:tr h="1077032">
                <a:tc>
                  <a:txBody>
                    <a:bodyPr/>
                    <a:lstStyle/>
                    <a:p>
                      <a:pPr algn="ctr"/>
                      <a:r>
                        <a:rPr lang="en-US" sz="1600" dirty="0"/>
                        <a:t>Children (Including Stepchildren)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sz="1600" dirty="0"/>
                        <a:t>Brothers &amp; Sisters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sz="1600" dirty="0"/>
                        <a:t>Nephews &amp; Nieces</a:t>
                      </a:r>
                    </a:p>
                    <a:p>
                      <a:pPr algn="ctr"/>
                      <a:r>
                        <a:rPr lang="en-US" sz="1600" dirty="0"/>
                        <a:t>and</a:t>
                      </a:r>
                    </a:p>
                    <a:p>
                      <a:pPr algn="ctr"/>
                      <a:r>
                        <a:rPr lang="en-US" sz="1600" dirty="0"/>
                        <a:t>Uncles &amp; Aunts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772317175"/>
                  </a:ext>
                </a:extLst>
              </a:tr>
            </a:tbl>
          </a:graphicData>
        </a:graphic>
      </p:graphicFrame>
      <p:cxnSp>
        <p:nvCxnSpPr>
          <p:cNvPr id="10" name="Straight Connector 9">
            <a:extLst>
              <a:ext uri="{FF2B5EF4-FFF2-40B4-BE49-F238E27FC236}">
                <a16:creationId xmlns:a16="http://schemas.microsoft.com/office/drawing/2014/main" id="{F0FECAFC-68E0-02CC-2EDB-828A5C8CD7E4}"/>
              </a:ext>
              <a:ext uri="{C183D7F6-B498-43B3-948B-1728B52AA6E4}">
                <adec:decorative xmlns:adec="http://schemas.microsoft.com/office/drawing/2017/decorative" val="1"/>
              </a:ext>
            </a:extLst>
          </p:cNvPr>
          <p:cNvCxnSpPr/>
          <p:nvPr/>
        </p:nvCxnSpPr>
        <p:spPr>
          <a:xfrm>
            <a:off x="6538451" y="2020385"/>
            <a:ext cx="0" cy="4254743"/>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11" name="Table 10">
            <a:extLst>
              <a:ext uri="{FF2B5EF4-FFF2-40B4-BE49-F238E27FC236}">
                <a16:creationId xmlns:a16="http://schemas.microsoft.com/office/drawing/2014/main" id="{067035FA-0C40-338A-46DC-EA012D6152C0}"/>
              </a:ext>
            </a:extLst>
          </p:cNvPr>
          <p:cNvGraphicFramePr>
            <a:graphicFrameLocks noGrp="1"/>
          </p:cNvGraphicFramePr>
          <p:nvPr>
            <p:extLst>
              <p:ext uri="{D42A27DB-BD31-4B8C-83A1-F6EECF244321}">
                <p14:modId xmlns:p14="http://schemas.microsoft.com/office/powerpoint/2010/main" val="1850801714"/>
              </p:ext>
            </p:extLst>
          </p:nvPr>
        </p:nvGraphicFramePr>
        <p:xfrm>
          <a:off x="6990737" y="2570517"/>
          <a:ext cx="4965289" cy="3130817"/>
        </p:xfrm>
        <a:graphic>
          <a:graphicData uri="http://schemas.openxmlformats.org/drawingml/2006/table">
            <a:tbl>
              <a:tblPr firstRow="1" bandRow="1">
                <a:tableStyleId>{5C22544A-7EE6-4342-B048-85BDC9FD1C3A}</a:tableStyleId>
              </a:tblPr>
              <a:tblGrid>
                <a:gridCol w="2546553">
                  <a:extLst>
                    <a:ext uri="{9D8B030D-6E8A-4147-A177-3AD203B41FA5}">
                      <a16:colId xmlns:a16="http://schemas.microsoft.com/office/drawing/2014/main" val="1880746779"/>
                    </a:ext>
                  </a:extLst>
                </a:gridCol>
                <a:gridCol w="2418736">
                  <a:extLst>
                    <a:ext uri="{9D8B030D-6E8A-4147-A177-3AD203B41FA5}">
                      <a16:colId xmlns:a16="http://schemas.microsoft.com/office/drawing/2014/main" val="348484002"/>
                    </a:ext>
                  </a:extLst>
                </a:gridCol>
              </a:tblGrid>
              <a:tr h="606485">
                <a:tc>
                  <a:txBody>
                    <a:bodyPr/>
                    <a:lstStyle/>
                    <a:p>
                      <a:pPr algn="ctr"/>
                      <a:r>
                        <a:rPr lang="en-US" sz="1600" dirty="0"/>
                        <a:t>First Degree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102E"/>
                    </a:solidFill>
                  </a:tcPr>
                </a:tc>
                <a:tc>
                  <a:txBody>
                    <a:bodyPr/>
                    <a:lstStyle/>
                    <a:p>
                      <a:pPr algn="ctr"/>
                      <a:r>
                        <a:rPr lang="en-US" sz="1600" dirty="0"/>
                        <a:t>Second Degree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102E"/>
                    </a:solidFill>
                  </a:tcPr>
                </a:tc>
                <a:extLst>
                  <a:ext uri="{0D108BD9-81ED-4DB2-BD59-A6C34878D82A}">
                    <a16:rowId xmlns:a16="http://schemas.microsoft.com/office/drawing/2014/main" val="1976444283"/>
                  </a:ext>
                </a:extLst>
              </a:tr>
              <a:tr h="1457532">
                <a:tc>
                  <a:txBody>
                    <a:bodyPr/>
                    <a:lstStyle/>
                    <a:p>
                      <a:pPr algn="ctr"/>
                      <a:r>
                        <a:rPr lang="en-US" sz="1600" dirty="0"/>
                        <a:t>Spouse </a:t>
                      </a:r>
                    </a:p>
                    <a:p>
                      <a:pPr algn="ctr"/>
                      <a:r>
                        <a:rPr lang="en-US" sz="1600" dirty="0"/>
                        <a:t>(Including Common Law)</a:t>
                      </a:r>
                    </a:p>
                    <a:p>
                      <a:pPr algn="ctr"/>
                      <a:r>
                        <a:rPr lang="en-US" sz="1600" dirty="0"/>
                        <a:t>&amp;</a:t>
                      </a:r>
                    </a:p>
                    <a:p>
                      <a:pPr algn="ctr"/>
                      <a:r>
                        <a:rPr lang="en-US" sz="1600" dirty="0"/>
                        <a:t>Spouse’s Parents</a:t>
                      </a:r>
                    </a:p>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algn="ctr"/>
                      <a:r>
                        <a:rPr lang="en-US" sz="1600" dirty="0"/>
                        <a:t>Spouse’s Grandparents &amp; Spouse’s Grandchildren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2160362090"/>
                  </a:ext>
                </a:extLst>
              </a:tr>
              <a:tr h="971228">
                <a:tc>
                  <a:txBody>
                    <a:bodyPr/>
                    <a:lstStyle/>
                    <a:p>
                      <a:pPr algn="ctr"/>
                      <a:r>
                        <a:rPr lang="en-US" sz="1600" dirty="0"/>
                        <a:t>Children’s Spouses &amp; Spouse’s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tc>
                  <a:txBody>
                    <a:bodyPr/>
                    <a:lstStyle/>
                    <a:p>
                      <a:pPr marL="0" indent="0" algn="ctr">
                        <a:buFont typeface="Arial" panose="020B0604020202020204" pitchFamily="34" charset="0"/>
                        <a:buNone/>
                      </a:pPr>
                      <a:r>
                        <a:rPr lang="en-US" sz="1600" dirty="0"/>
                        <a:t>Spouse’s Brothers &amp; Sisters;</a:t>
                      </a:r>
                    </a:p>
                    <a:p>
                      <a:pPr marL="0" indent="0" algn="ctr">
                        <a:buFont typeface="Arial" panose="020B0604020202020204" pitchFamily="34" charset="0"/>
                        <a:buNone/>
                      </a:pPr>
                      <a:r>
                        <a:rPr lang="en-US" sz="1600" dirty="0"/>
                        <a:t>Brothers’ &amp; Sisters’ Spouses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solidFill>
                  </a:tcPr>
                </a:tc>
                <a:extLst>
                  <a:ext uri="{0D108BD9-81ED-4DB2-BD59-A6C34878D82A}">
                    <a16:rowId xmlns:a16="http://schemas.microsoft.com/office/drawing/2014/main" val="2287406104"/>
                  </a:ext>
                </a:extLst>
              </a:tr>
            </a:tbl>
          </a:graphicData>
        </a:graphic>
      </p:graphicFrame>
    </p:spTree>
    <p:extLst>
      <p:ext uri="{BB962C8B-B14F-4D97-AF65-F5344CB8AC3E}">
        <p14:creationId xmlns:p14="http://schemas.microsoft.com/office/powerpoint/2010/main" val="148801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F0B28-7948-96AF-7477-0F87D3116232}"/>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BBA49E99-3F88-28E3-E8B2-A3172CE3F43D}"/>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Financial Interest – Employee or Family</a:t>
            </a:r>
          </a:p>
        </p:txBody>
      </p:sp>
      <p:sp>
        <p:nvSpPr>
          <p:cNvPr id="7170" name="Text Placeholder 2">
            <a:extLst>
              <a:ext uri="{FF2B5EF4-FFF2-40B4-BE49-F238E27FC236}">
                <a16:creationId xmlns:a16="http://schemas.microsoft.com/office/drawing/2014/main" id="{2D6B553B-29CB-C573-FD5C-62595E5614A8}"/>
              </a:ext>
            </a:extLst>
          </p:cNvPr>
          <p:cNvSpPr>
            <a:spLocks noGrp="1" noChangeArrowheads="1"/>
          </p:cNvSpPr>
          <p:nvPr>
            <p:ph type="body" sz="quarter" idx="11"/>
          </p:nvPr>
        </p:nvSpPr>
        <p:spPr>
          <a:xfrm>
            <a:off x="347663" y="1760538"/>
            <a:ext cx="11487150" cy="4441825"/>
          </a:xfrm>
        </p:spPr>
        <p:txBody>
          <a:bodyPr/>
          <a:lstStyle/>
          <a:p>
            <a:pPr marL="354965" marR="6350" indent="-342900" algn="just">
              <a:spcBef>
                <a:spcPts val="100"/>
              </a:spcBef>
              <a:buFont typeface="Arial"/>
              <a:buChar char="•"/>
              <a:tabLst>
                <a:tab pos="355600" algn="l"/>
              </a:tabLst>
            </a:pPr>
            <a:r>
              <a:rPr lang="en-US" sz="1800" dirty="0">
                <a:latin typeface="+mn-lt"/>
                <a:hlinkClick r:id="rId2"/>
              </a:rPr>
              <a:t>Texas</a:t>
            </a:r>
            <a:r>
              <a:rPr lang="en-US" sz="1800" spc="110" dirty="0">
                <a:latin typeface="+mn-lt"/>
                <a:hlinkClick r:id="rId2"/>
              </a:rPr>
              <a:t> </a:t>
            </a:r>
            <a:r>
              <a:rPr lang="en-US" sz="1800" dirty="0">
                <a:latin typeface="+mn-lt"/>
                <a:hlinkClick r:id="rId2"/>
              </a:rPr>
              <a:t>Government</a:t>
            </a:r>
            <a:r>
              <a:rPr lang="en-US" sz="1800" spc="105" dirty="0">
                <a:latin typeface="+mn-lt"/>
                <a:hlinkClick r:id="rId2"/>
              </a:rPr>
              <a:t> </a:t>
            </a:r>
            <a:r>
              <a:rPr lang="en-US" sz="1800" dirty="0">
                <a:latin typeface="+mn-lt"/>
                <a:hlinkClick r:id="rId2"/>
              </a:rPr>
              <a:t>Code</a:t>
            </a:r>
            <a:r>
              <a:rPr lang="en-US" sz="1800" spc="120" dirty="0">
                <a:latin typeface="+mn-lt"/>
                <a:hlinkClick r:id="rId2"/>
              </a:rPr>
              <a:t> </a:t>
            </a:r>
            <a:r>
              <a:rPr lang="en-US" sz="1800" dirty="0">
                <a:latin typeface="+mn-lt"/>
                <a:hlinkClick r:id="rId2"/>
              </a:rPr>
              <a:t>2261.252</a:t>
            </a:r>
            <a:r>
              <a:rPr lang="en-US" sz="1800" dirty="0">
                <a:latin typeface="+mn-lt"/>
              </a:rPr>
              <a:t>:</a:t>
            </a:r>
            <a:r>
              <a:rPr lang="en-US" sz="1800" spc="105" dirty="0">
                <a:latin typeface="+mn-lt"/>
              </a:rPr>
              <a:t>  </a:t>
            </a:r>
            <a:r>
              <a:rPr lang="en-US" sz="1800" dirty="0">
                <a:latin typeface="+mn-lt"/>
              </a:rPr>
              <a:t>A</a:t>
            </a:r>
            <a:r>
              <a:rPr lang="en-US" sz="1800" spc="120" dirty="0">
                <a:latin typeface="+mn-lt"/>
              </a:rPr>
              <a:t> UHS </a:t>
            </a:r>
            <a:r>
              <a:rPr lang="en-US" sz="1800" spc="-10" dirty="0">
                <a:latin typeface="+mn-lt"/>
              </a:rPr>
              <a:t>employee </a:t>
            </a:r>
            <a:r>
              <a:rPr lang="en-US" sz="1800" dirty="0">
                <a:latin typeface="+mn-lt"/>
              </a:rPr>
              <a:t>or</a:t>
            </a:r>
            <a:r>
              <a:rPr lang="en-US" sz="1800" spc="150" dirty="0">
                <a:latin typeface="+mn-lt"/>
              </a:rPr>
              <a:t> employee’s family member has a financial interest</a:t>
            </a:r>
            <a:r>
              <a:rPr lang="en-US" sz="1800" spc="155" dirty="0">
                <a:latin typeface="+mn-lt"/>
              </a:rPr>
              <a:t> </a:t>
            </a:r>
            <a:r>
              <a:rPr lang="en-US" sz="1800" dirty="0">
                <a:latin typeface="+mn-lt"/>
              </a:rPr>
              <a:t>in</a:t>
            </a:r>
            <a:r>
              <a:rPr lang="en-US" sz="1800" spc="155" dirty="0">
                <a:latin typeface="+mn-lt"/>
              </a:rPr>
              <a:t> </a:t>
            </a:r>
            <a:r>
              <a:rPr lang="en-US" sz="1800" dirty="0">
                <a:latin typeface="+mn-lt"/>
              </a:rPr>
              <a:t>a</a:t>
            </a:r>
            <a:r>
              <a:rPr lang="en-US" sz="1800" spc="155" dirty="0">
                <a:latin typeface="+mn-lt"/>
              </a:rPr>
              <a:t> vendor i</a:t>
            </a:r>
            <a:r>
              <a:rPr lang="en-US" sz="1800" dirty="0">
                <a:latin typeface="+mn-lt"/>
              </a:rPr>
              <a:t>f</a:t>
            </a:r>
            <a:r>
              <a:rPr lang="en-US" sz="1800" spc="155" dirty="0">
                <a:latin typeface="+mn-lt"/>
              </a:rPr>
              <a:t> </a:t>
            </a:r>
            <a:r>
              <a:rPr lang="en-US" sz="1800" dirty="0">
                <a:latin typeface="+mn-lt"/>
              </a:rPr>
              <a:t>the</a:t>
            </a:r>
            <a:r>
              <a:rPr lang="en-US" sz="1800" spc="165" dirty="0">
                <a:latin typeface="+mn-lt"/>
              </a:rPr>
              <a:t> </a:t>
            </a:r>
            <a:r>
              <a:rPr lang="en-US" sz="1800" spc="-10" dirty="0">
                <a:latin typeface="+mn-lt"/>
              </a:rPr>
              <a:t>employee </a:t>
            </a:r>
            <a:r>
              <a:rPr lang="en-US" sz="1800" dirty="0">
                <a:latin typeface="+mn-lt"/>
              </a:rPr>
              <a:t>or</a:t>
            </a:r>
            <a:r>
              <a:rPr lang="en-US" sz="1800" spc="-10" dirty="0">
                <a:latin typeface="+mn-lt"/>
              </a:rPr>
              <a:t> family member:</a:t>
            </a:r>
            <a:endParaRPr lang="en-US" sz="1800" dirty="0">
              <a:latin typeface="+mn-lt"/>
            </a:endParaRPr>
          </a:p>
          <a:p>
            <a:pPr marL="755650" marR="7620" lvl="1" indent="-286385" algn="just">
              <a:lnSpc>
                <a:spcPct val="100000"/>
              </a:lnSpc>
              <a:spcBef>
                <a:spcPts val="505"/>
              </a:spcBef>
              <a:buFont typeface="Arial"/>
              <a:buChar char="–"/>
              <a:tabLst>
                <a:tab pos="756920" algn="l"/>
              </a:tabLst>
            </a:pPr>
            <a:r>
              <a:rPr lang="en-US" sz="1800" dirty="0">
                <a:cs typeface="Calibri"/>
              </a:rPr>
              <a:t>owns</a:t>
            </a:r>
            <a:r>
              <a:rPr lang="en-US" sz="1800" spc="335" dirty="0">
                <a:cs typeface="Calibri"/>
              </a:rPr>
              <a:t> </a:t>
            </a:r>
            <a:r>
              <a:rPr lang="en-US" sz="1800" dirty="0">
                <a:cs typeface="Calibri"/>
              </a:rPr>
              <a:t>or</a:t>
            </a:r>
            <a:r>
              <a:rPr lang="en-US" sz="1800" spc="330" dirty="0">
                <a:cs typeface="Calibri"/>
              </a:rPr>
              <a:t> </a:t>
            </a:r>
            <a:r>
              <a:rPr lang="en-US" sz="1800" dirty="0">
                <a:cs typeface="Calibri"/>
              </a:rPr>
              <a:t>controls,</a:t>
            </a:r>
            <a:r>
              <a:rPr lang="en-US" sz="1800" spc="355" dirty="0">
                <a:cs typeface="Calibri"/>
              </a:rPr>
              <a:t> </a:t>
            </a:r>
            <a:r>
              <a:rPr lang="en-US" sz="1800" dirty="0">
                <a:cs typeface="Calibri"/>
              </a:rPr>
              <a:t>directly</a:t>
            </a:r>
            <a:r>
              <a:rPr lang="en-US" sz="1800" spc="340" dirty="0">
                <a:cs typeface="Calibri"/>
              </a:rPr>
              <a:t> </a:t>
            </a:r>
            <a:r>
              <a:rPr lang="en-US" sz="1800" dirty="0">
                <a:cs typeface="Calibri"/>
              </a:rPr>
              <a:t>or</a:t>
            </a:r>
            <a:r>
              <a:rPr lang="en-US" sz="1800" spc="345" dirty="0">
                <a:cs typeface="Calibri"/>
              </a:rPr>
              <a:t> </a:t>
            </a:r>
            <a:r>
              <a:rPr lang="en-US" sz="1800" dirty="0">
                <a:cs typeface="Calibri"/>
              </a:rPr>
              <a:t>indirectly,</a:t>
            </a:r>
            <a:r>
              <a:rPr lang="en-US" sz="1800" spc="345" dirty="0">
                <a:cs typeface="Calibri"/>
              </a:rPr>
              <a:t> </a:t>
            </a:r>
            <a:r>
              <a:rPr lang="en-US" sz="1800" dirty="0">
                <a:cs typeface="Calibri"/>
              </a:rPr>
              <a:t>an</a:t>
            </a:r>
            <a:r>
              <a:rPr lang="en-US" sz="1800" spc="345" dirty="0">
                <a:cs typeface="Calibri"/>
              </a:rPr>
              <a:t> </a:t>
            </a:r>
            <a:r>
              <a:rPr lang="en-US" sz="1800" dirty="0">
                <a:cs typeface="Calibri"/>
              </a:rPr>
              <a:t>ownership</a:t>
            </a:r>
            <a:r>
              <a:rPr lang="en-US" sz="1800" spc="350" dirty="0">
                <a:cs typeface="Calibri"/>
              </a:rPr>
              <a:t> </a:t>
            </a:r>
            <a:r>
              <a:rPr lang="en-US" sz="1800" dirty="0">
                <a:cs typeface="Calibri"/>
              </a:rPr>
              <a:t>interest</a:t>
            </a:r>
            <a:r>
              <a:rPr lang="en-US" sz="1800" spc="350" dirty="0">
                <a:cs typeface="Calibri"/>
              </a:rPr>
              <a:t> </a:t>
            </a:r>
            <a:r>
              <a:rPr lang="en-US" sz="1800" dirty="0">
                <a:cs typeface="Calibri"/>
              </a:rPr>
              <a:t>of</a:t>
            </a:r>
            <a:r>
              <a:rPr lang="en-US" sz="1800" spc="350" dirty="0">
                <a:cs typeface="Calibri"/>
              </a:rPr>
              <a:t> </a:t>
            </a:r>
            <a:r>
              <a:rPr lang="en-US" sz="1800" spc="-25" dirty="0">
                <a:cs typeface="Calibri"/>
              </a:rPr>
              <a:t>at </a:t>
            </a:r>
            <a:r>
              <a:rPr lang="en-US" sz="1800" dirty="0">
                <a:cs typeface="Calibri"/>
              </a:rPr>
              <a:t>least</a:t>
            </a:r>
            <a:r>
              <a:rPr lang="en-US" sz="1800" spc="60" dirty="0">
                <a:cs typeface="Calibri"/>
              </a:rPr>
              <a:t> </a:t>
            </a:r>
            <a:r>
              <a:rPr lang="en-US" sz="1800" dirty="0">
                <a:cs typeface="Calibri"/>
              </a:rPr>
              <a:t>one</a:t>
            </a:r>
            <a:r>
              <a:rPr lang="en-US" sz="1800" spc="60" dirty="0">
                <a:cs typeface="Calibri"/>
              </a:rPr>
              <a:t> </a:t>
            </a:r>
            <a:r>
              <a:rPr lang="en-US" sz="1800" dirty="0">
                <a:cs typeface="Calibri"/>
              </a:rPr>
              <a:t>percent</a:t>
            </a:r>
            <a:r>
              <a:rPr lang="en-US" sz="1800" spc="65" dirty="0">
                <a:cs typeface="Calibri"/>
              </a:rPr>
              <a:t> </a:t>
            </a:r>
            <a:r>
              <a:rPr lang="en-US" sz="1800" dirty="0">
                <a:cs typeface="Calibri"/>
              </a:rPr>
              <a:t>in</a:t>
            </a:r>
            <a:r>
              <a:rPr lang="en-US" sz="1800" spc="70" dirty="0">
                <a:cs typeface="Calibri"/>
              </a:rPr>
              <a:t> </a:t>
            </a:r>
            <a:r>
              <a:rPr lang="en-US" sz="1800" dirty="0">
                <a:cs typeface="Calibri"/>
              </a:rPr>
              <a:t>the</a:t>
            </a:r>
            <a:r>
              <a:rPr lang="en-US" sz="1800" spc="60" dirty="0">
                <a:cs typeface="Calibri"/>
              </a:rPr>
              <a:t> vendor</a:t>
            </a:r>
            <a:r>
              <a:rPr lang="en-US" sz="1800" dirty="0">
                <a:cs typeface="Calibri"/>
              </a:rPr>
              <a:t>,</a:t>
            </a:r>
            <a:r>
              <a:rPr lang="en-US" sz="1800" spc="65" dirty="0">
                <a:cs typeface="Calibri"/>
              </a:rPr>
              <a:t> </a:t>
            </a:r>
            <a:r>
              <a:rPr lang="en-US" sz="1800" dirty="0">
                <a:cs typeface="Calibri"/>
              </a:rPr>
              <a:t>including</a:t>
            </a:r>
            <a:r>
              <a:rPr lang="en-US" sz="1800" spc="75" dirty="0">
                <a:cs typeface="Calibri"/>
              </a:rPr>
              <a:t> </a:t>
            </a:r>
            <a:r>
              <a:rPr lang="en-US" sz="1800" dirty="0">
                <a:cs typeface="Calibri"/>
              </a:rPr>
              <a:t>the</a:t>
            </a:r>
            <a:r>
              <a:rPr lang="en-US" sz="1800" spc="65" dirty="0">
                <a:cs typeface="Calibri"/>
              </a:rPr>
              <a:t> </a:t>
            </a:r>
            <a:r>
              <a:rPr lang="en-US" sz="1800" dirty="0">
                <a:cs typeface="Calibri"/>
              </a:rPr>
              <a:t>right</a:t>
            </a:r>
            <a:r>
              <a:rPr lang="en-US" sz="1800" spc="75" dirty="0">
                <a:cs typeface="Calibri"/>
              </a:rPr>
              <a:t> </a:t>
            </a:r>
            <a:r>
              <a:rPr lang="en-US" sz="1800" dirty="0">
                <a:cs typeface="Calibri"/>
              </a:rPr>
              <a:t>to</a:t>
            </a:r>
            <a:r>
              <a:rPr lang="en-US" sz="1800" spc="55" dirty="0">
                <a:cs typeface="Calibri"/>
              </a:rPr>
              <a:t> </a:t>
            </a:r>
            <a:r>
              <a:rPr lang="en-US" sz="1800" dirty="0">
                <a:cs typeface="Calibri"/>
              </a:rPr>
              <a:t>share</a:t>
            </a:r>
            <a:r>
              <a:rPr lang="en-US" sz="1800" spc="70" dirty="0">
                <a:cs typeface="Calibri"/>
              </a:rPr>
              <a:t> </a:t>
            </a:r>
            <a:r>
              <a:rPr lang="en-US" sz="1800" dirty="0">
                <a:cs typeface="Calibri"/>
              </a:rPr>
              <a:t>in</a:t>
            </a:r>
            <a:r>
              <a:rPr lang="en-US" sz="1800" spc="65" dirty="0">
                <a:cs typeface="Calibri"/>
              </a:rPr>
              <a:t> </a:t>
            </a:r>
            <a:r>
              <a:rPr lang="en-US" sz="1800" spc="-10" dirty="0">
                <a:cs typeface="Calibri"/>
              </a:rPr>
              <a:t>profits, </a:t>
            </a:r>
            <a:r>
              <a:rPr lang="en-US" sz="1800" dirty="0">
                <a:cs typeface="Calibri"/>
              </a:rPr>
              <a:t>proceeds,</a:t>
            </a:r>
            <a:r>
              <a:rPr lang="en-US" sz="1800" spc="-45" dirty="0">
                <a:cs typeface="Calibri"/>
              </a:rPr>
              <a:t> </a:t>
            </a:r>
            <a:r>
              <a:rPr lang="en-US" sz="1800" dirty="0">
                <a:cs typeface="Calibri"/>
              </a:rPr>
              <a:t>or</a:t>
            </a:r>
            <a:r>
              <a:rPr lang="en-US" sz="1800" spc="-40" dirty="0">
                <a:cs typeface="Calibri"/>
              </a:rPr>
              <a:t> </a:t>
            </a:r>
            <a:r>
              <a:rPr lang="en-US" sz="1800" dirty="0">
                <a:cs typeface="Calibri"/>
              </a:rPr>
              <a:t>capital</a:t>
            </a:r>
            <a:r>
              <a:rPr lang="en-US" sz="1800" spc="-45" dirty="0">
                <a:cs typeface="Calibri"/>
              </a:rPr>
              <a:t> </a:t>
            </a:r>
            <a:r>
              <a:rPr lang="en-US" sz="1800" dirty="0">
                <a:cs typeface="Calibri"/>
              </a:rPr>
              <a:t>gains;</a:t>
            </a:r>
            <a:r>
              <a:rPr lang="en-US" sz="1800" spc="-40" dirty="0">
                <a:cs typeface="Calibri"/>
              </a:rPr>
              <a:t> </a:t>
            </a:r>
            <a:r>
              <a:rPr lang="en-US" sz="1800" spc="-25" dirty="0">
                <a:cs typeface="Calibri"/>
              </a:rPr>
              <a:t>or</a:t>
            </a:r>
            <a:endParaRPr lang="en-US" sz="1800" dirty="0">
              <a:cs typeface="Calibri"/>
            </a:endParaRPr>
          </a:p>
          <a:p>
            <a:pPr marL="756285" marR="7620" lvl="1" indent="-287020" algn="just">
              <a:lnSpc>
                <a:spcPct val="100000"/>
              </a:lnSpc>
              <a:spcBef>
                <a:spcPts val="480"/>
              </a:spcBef>
              <a:buFont typeface="Arial"/>
              <a:buChar char="–"/>
              <a:tabLst>
                <a:tab pos="756920" algn="l"/>
              </a:tabLst>
            </a:pPr>
            <a:r>
              <a:rPr lang="en-US" sz="1800" dirty="0">
                <a:cs typeface="Calibri"/>
              </a:rPr>
              <a:t>could</a:t>
            </a:r>
            <a:r>
              <a:rPr lang="en-US" sz="1800" spc="100" dirty="0">
                <a:cs typeface="Calibri"/>
              </a:rPr>
              <a:t> </a:t>
            </a:r>
            <a:r>
              <a:rPr lang="en-US" sz="1800" dirty="0">
                <a:cs typeface="Calibri"/>
              </a:rPr>
              <a:t>reasonably</a:t>
            </a:r>
            <a:r>
              <a:rPr lang="en-US" sz="1800" spc="110" dirty="0">
                <a:cs typeface="Calibri"/>
              </a:rPr>
              <a:t> </a:t>
            </a:r>
            <a:r>
              <a:rPr lang="en-US" sz="1800" dirty="0">
                <a:cs typeface="Calibri"/>
              </a:rPr>
              <a:t>foresee</a:t>
            </a:r>
            <a:r>
              <a:rPr lang="en-US" sz="1800" spc="105" dirty="0">
                <a:cs typeface="Calibri"/>
              </a:rPr>
              <a:t> </a:t>
            </a:r>
            <a:r>
              <a:rPr lang="en-US" sz="1800" dirty="0">
                <a:cs typeface="Calibri"/>
              </a:rPr>
              <a:t>that</a:t>
            </a:r>
            <a:r>
              <a:rPr lang="en-US" sz="1800" spc="110" dirty="0">
                <a:cs typeface="Calibri"/>
              </a:rPr>
              <a:t> </a:t>
            </a:r>
            <a:r>
              <a:rPr lang="en-US" sz="1800" dirty="0">
                <a:cs typeface="Calibri"/>
              </a:rPr>
              <a:t>a</a:t>
            </a:r>
            <a:r>
              <a:rPr lang="en-US" sz="1800" spc="105" dirty="0">
                <a:cs typeface="Calibri"/>
              </a:rPr>
              <a:t> </a:t>
            </a:r>
            <a:r>
              <a:rPr lang="en-US" sz="1800" dirty="0">
                <a:cs typeface="Calibri"/>
              </a:rPr>
              <a:t>contract</a:t>
            </a:r>
            <a:r>
              <a:rPr lang="en-US" sz="1800" spc="114" dirty="0">
                <a:cs typeface="Calibri"/>
              </a:rPr>
              <a:t> </a:t>
            </a:r>
            <a:r>
              <a:rPr lang="en-US" sz="1800" dirty="0">
                <a:cs typeface="Calibri"/>
              </a:rPr>
              <a:t>with</a:t>
            </a:r>
            <a:r>
              <a:rPr lang="en-US" sz="1800" spc="105" dirty="0">
                <a:cs typeface="Calibri"/>
              </a:rPr>
              <a:t> </a:t>
            </a:r>
            <a:r>
              <a:rPr lang="en-US" sz="1800" dirty="0">
                <a:cs typeface="Calibri"/>
              </a:rPr>
              <a:t>the</a:t>
            </a:r>
            <a:r>
              <a:rPr lang="en-US" sz="1800" spc="110" dirty="0">
                <a:cs typeface="Calibri"/>
              </a:rPr>
              <a:t> vendor </a:t>
            </a:r>
            <a:r>
              <a:rPr lang="en-US" sz="1800" dirty="0">
                <a:cs typeface="Calibri"/>
              </a:rPr>
              <a:t>could</a:t>
            </a:r>
            <a:r>
              <a:rPr lang="en-US" sz="1800" spc="114" dirty="0">
                <a:cs typeface="Calibri"/>
              </a:rPr>
              <a:t> </a:t>
            </a:r>
            <a:r>
              <a:rPr lang="en-US" sz="1800" spc="-10" dirty="0">
                <a:cs typeface="Calibri"/>
              </a:rPr>
              <a:t>result </a:t>
            </a:r>
            <a:r>
              <a:rPr lang="en-US" sz="1800" dirty="0">
                <a:cs typeface="Calibri"/>
              </a:rPr>
              <a:t>in</a:t>
            </a:r>
            <a:r>
              <a:rPr lang="en-US" sz="1800" spc="-25" dirty="0">
                <a:cs typeface="Calibri"/>
              </a:rPr>
              <a:t> </a:t>
            </a:r>
            <a:r>
              <a:rPr lang="en-US" sz="1800" dirty="0">
                <a:cs typeface="Calibri"/>
              </a:rPr>
              <a:t>a</a:t>
            </a:r>
            <a:r>
              <a:rPr lang="en-US" sz="1800" spc="-25" dirty="0">
                <a:cs typeface="Calibri"/>
              </a:rPr>
              <a:t> </a:t>
            </a:r>
            <a:r>
              <a:rPr lang="en-US" sz="1800" dirty="0">
                <a:cs typeface="Calibri"/>
              </a:rPr>
              <a:t>financial</a:t>
            </a:r>
            <a:r>
              <a:rPr lang="en-US" sz="1800" spc="-5" dirty="0">
                <a:cs typeface="Calibri"/>
              </a:rPr>
              <a:t> </a:t>
            </a:r>
            <a:r>
              <a:rPr lang="en-US" sz="1800" dirty="0">
                <a:cs typeface="Calibri"/>
              </a:rPr>
              <a:t>benefit</a:t>
            </a:r>
            <a:r>
              <a:rPr lang="en-US" sz="1800" spc="-25" dirty="0">
                <a:cs typeface="Calibri"/>
              </a:rPr>
              <a:t> </a:t>
            </a:r>
            <a:r>
              <a:rPr lang="en-US" sz="1800" dirty="0">
                <a:cs typeface="Calibri"/>
              </a:rPr>
              <a:t>to</a:t>
            </a:r>
            <a:r>
              <a:rPr lang="en-US" sz="1800" spc="-15" dirty="0">
                <a:cs typeface="Calibri"/>
              </a:rPr>
              <a:t> </a:t>
            </a:r>
            <a:r>
              <a:rPr lang="en-US" sz="1800" dirty="0">
                <a:cs typeface="Calibri"/>
              </a:rPr>
              <a:t>the</a:t>
            </a:r>
            <a:r>
              <a:rPr lang="en-US" sz="1800" spc="-25" dirty="0">
                <a:cs typeface="Calibri"/>
              </a:rPr>
              <a:t> </a:t>
            </a:r>
            <a:r>
              <a:rPr lang="en-US" sz="1800" dirty="0">
                <a:cs typeface="Calibri"/>
              </a:rPr>
              <a:t>employee</a:t>
            </a:r>
            <a:r>
              <a:rPr lang="en-US" sz="1800" spc="-15" dirty="0">
                <a:cs typeface="Calibri"/>
              </a:rPr>
              <a:t> </a:t>
            </a:r>
            <a:r>
              <a:rPr lang="en-US" sz="1800" dirty="0">
                <a:cs typeface="Calibri"/>
              </a:rPr>
              <a:t>or</a:t>
            </a:r>
            <a:r>
              <a:rPr lang="en-US" sz="1800" spc="-30" dirty="0">
                <a:cs typeface="Calibri"/>
              </a:rPr>
              <a:t> the employee’s family member</a:t>
            </a:r>
            <a:r>
              <a:rPr lang="en-US" sz="1800" spc="-10" dirty="0">
                <a:cs typeface="Calibri"/>
              </a:rPr>
              <a:t>.</a:t>
            </a:r>
            <a:endParaRPr lang="en-US" sz="1800" dirty="0">
              <a:cs typeface="Calibri"/>
            </a:endParaRPr>
          </a:p>
          <a:p>
            <a:pPr marL="756285" marR="5080" lvl="1" indent="-287020" algn="just">
              <a:lnSpc>
                <a:spcPct val="100000"/>
              </a:lnSpc>
              <a:spcBef>
                <a:spcPts val="480"/>
              </a:spcBef>
              <a:buFont typeface="Arial"/>
              <a:buChar char="–"/>
              <a:tabLst>
                <a:tab pos="756920" algn="l"/>
              </a:tabLst>
            </a:pPr>
            <a:r>
              <a:rPr lang="en-US" sz="1800" spc="-10" dirty="0">
                <a:cs typeface="Calibri"/>
              </a:rPr>
              <a:t>Financial Interest does not include a retirement plan, a blind trust, insurance coverage, or an ownership interest of less than one percent in a corporation.</a:t>
            </a:r>
            <a:endParaRPr lang="en-US" sz="2000" dirty="0"/>
          </a:p>
        </p:txBody>
      </p:sp>
    </p:spTree>
    <p:extLst>
      <p:ext uri="{BB962C8B-B14F-4D97-AF65-F5344CB8AC3E}">
        <p14:creationId xmlns:p14="http://schemas.microsoft.com/office/powerpoint/2010/main" val="353954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036AB-07E7-7CC9-F1FE-25D9445F15B6}"/>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3F3D7555-EF7A-7064-3F39-A94B7C0ED055}"/>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Substantial Financial Interest - Regent</a:t>
            </a:r>
          </a:p>
        </p:txBody>
      </p:sp>
      <p:sp>
        <p:nvSpPr>
          <p:cNvPr id="7170" name="Text Placeholder 2">
            <a:extLst>
              <a:ext uri="{FF2B5EF4-FFF2-40B4-BE49-F238E27FC236}">
                <a16:creationId xmlns:a16="http://schemas.microsoft.com/office/drawing/2014/main" id="{2D63DEC6-4F08-FC6C-9B68-43800A6332DB}"/>
              </a:ext>
            </a:extLst>
          </p:cNvPr>
          <p:cNvSpPr>
            <a:spLocks noGrp="1" noChangeArrowheads="1"/>
          </p:cNvSpPr>
          <p:nvPr>
            <p:ph type="body" sz="quarter" idx="11"/>
          </p:nvPr>
        </p:nvSpPr>
        <p:spPr>
          <a:xfrm>
            <a:off x="347663" y="1760538"/>
            <a:ext cx="11487150" cy="4441825"/>
          </a:xfrm>
        </p:spPr>
        <p:txBody>
          <a:bodyPr/>
          <a:lstStyle/>
          <a:p>
            <a:pPr marL="285750" indent="-285750" algn="just" eaLnBrk="1" hangingPunct="1">
              <a:buFont typeface="Arial" panose="020B0604020202020204" pitchFamily="34" charset="0"/>
              <a:buChar char="•"/>
            </a:pPr>
            <a:r>
              <a:rPr lang="en-US" altLang="en-US" sz="2000" dirty="0">
                <a:latin typeface="+mn-lt"/>
                <a:hlinkClick r:id="rId2"/>
              </a:rPr>
              <a:t>Texas Education Code 51.923</a:t>
            </a:r>
            <a:r>
              <a:rPr lang="en-US" altLang="en-US" sz="2000" dirty="0">
                <a:latin typeface="+mn-lt"/>
              </a:rPr>
              <a:t>: a Board of Regents member has a substantial interest in a business entity if:</a:t>
            </a:r>
          </a:p>
          <a:p>
            <a:pPr marL="971550" lvl="1" indent="-285750" algn="just">
              <a:buFont typeface="Symbol" panose="05050102010706020507" pitchFamily="18" charset="2"/>
              <a:buChar char="-"/>
            </a:pPr>
            <a:r>
              <a:rPr lang="en-US" altLang="en-US" sz="2000" dirty="0"/>
              <a:t>The member owns one percent or more of the voting stock or shares of the business entity or owns either one percent or more; or $15,000 or more of the fair market value of the business entity;</a:t>
            </a:r>
          </a:p>
          <a:p>
            <a:pPr marL="971550" lvl="1" indent="-285750" algn="just">
              <a:buFont typeface="Symbol" panose="05050102010706020507" pitchFamily="18" charset="2"/>
              <a:buChar char="-"/>
            </a:pPr>
            <a:r>
              <a:rPr lang="en-US" altLang="en-US" sz="2000" dirty="0"/>
              <a:t>Funds received by the member from the business entity exceed one percent of the member’s gross income for the previous year.</a:t>
            </a:r>
          </a:p>
          <a:p>
            <a:pPr marL="971550" lvl="1" indent="-285750" algn="just">
              <a:buFont typeface="Symbol" panose="05050102010706020507" pitchFamily="18" charset="2"/>
              <a:buChar char="-"/>
            </a:pPr>
            <a:r>
              <a:rPr lang="en-US" altLang="en-US" sz="2000" dirty="0"/>
              <a:t>The member is an officer of the business entity or a member of the governing board of the business entity</a:t>
            </a:r>
          </a:p>
          <a:p>
            <a:pPr marL="971550" lvl="1" indent="-285750" algn="just">
              <a:buFont typeface="Symbol" panose="05050102010706020507" pitchFamily="18" charset="2"/>
              <a:buChar char="-"/>
            </a:pPr>
            <a:r>
              <a:rPr lang="en-US" altLang="en-US" sz="2000" dirty="0"/>
              <a:t>Any of the above apply to the individual related to the member in the first degree by consanguinity or affinity</a:t>
            </a:r>
            <a:r>
              <a:rPr lang="en-US" altLang="en-US" sz="2000"/>
              <a:t>. </a:t>
            </a:r>
            <a:endParaRPr lang="en-US" altLang="en-US" sz="2000" dirty="0">
              <a:highlight>
                <a:srgbClr val="FFFF00"/>
              </a:highlight>
            </a:endParaRPr>
          </a:p>
        </p:txBody>
      </p:sp>
    </p:spTree>
    <p:extLst>
      <p:ext uri="{BB962C8B-B14F-4D97-AF65-F5344CB8AC3E}">
        <p14:creationId xmlns:p14="http://schemas.microsoft.com/office/powerpoint/2010/main" val="401763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CF3A1-D4D2-4EBA-71FB-3BA3346F00A6}"/>
            </a:ext>
          </a:extLst>
        </p:cNvPr>
        <p:cNvGrpSpPr/>
        <p:nvPr/>
      </p:nvGrpSpPr>
      <p:grpSpPr>
        <a:xfrm>
          <a:off x="0" y="0"/>
          <a:ext cx="0" cy="0"/>
          <a:chOff x="0" y="0"/>
          <a:chExt cx="0" cy="0"/>
        </a:xfrm>
      </p:grpSpPr>
      <p:sp>
        <p:nvSpPr>
          <p:cNvPr id="7169" name="Text Placeholder 1">
            <a:extLst>
              <a:ext uri="{FF2B5EF4-FFF2-40B4-BE49-F238E27FC236}">
                <a16:creationId xmlns:a16="http://schemas.microsoft.com/office/drawing/2014/main" id="{31764307-9E25-C7B5-3266-CC95D6B09D8D}"/>
              </a:ext>
            </a:extLst>
          </p:cNvPr>
          <p:cNvSpPr>
            <a:spLocks noGrp="1" noChangeArrowheads="1"/>
          </p:cNvSpPr>
          <p:nvPr>
            <p:ph type="title" idx="4294967295"/>
          </p:nvPr>
        </p:nvSpPr>
        <p:spPr bwMode="auto">
          <a:xfrm>
            <a:off x="357188" y="1182688"/>
            <a:ext cx="11487150" cy="517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1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Reporting Potential Conflicts – Pre Approval is Required</a:t>
            </a:r>
          </a:p>
        </p:txBody>
      </p:sp>
      <p:graphicFrame>
        <p:nvGraphicFramePr>
          <p:cNvPr id="3" name="Table 2">
            <a:extLst>
              <a:ext uri="{FF2B5EF4-FFF2-40B4-BE49-F238E27FC236}">
                <a16:creationId xmlns:a16="http://schemas.microsoft.com/office/drawing/2014/main" id="{9F174342-929E-83C8-52F2-D9BE0F3B5E03}"/>
              </a:ext>
            </a:extLst>
          </p:cNvPr>
          <p:cNvGraphicFramePr>
            <a:graphicFrameLocks noGrp="1"/>
          </p:cNvGraphicFramePr>
          <p:nvPr>
            <p:extLst>
              <p:ext uri="{D42A27DB-BD31-4B8C-83A1-F6EECF244321}">
                <p14:modId xmlns:p14="http://schemas.microsoft.com/office/powerpoint/2010/main" val="975571576"/>
              </p:ext>
            </p:extLst>
          </p:nvPr>
        </p:nvGraphicFramePr>
        <p:xfrm>
          <a:off x="3049683" y="1700213"/>
          <a:ext cx="6092634" cy="4496321"/>
        </p:xfrm>
        <a:graphic>
          <a:graphicData uri="http://schemas.openxmlformats.org/drawingml/2006/table">
            <a:tbl>
              <a:tblPr firstRow="1" bandRow="1">
                <a:tableStyleId>{5C22544A-7EE6-4342-B048-85BDC9FD1C3A}</a:tableStyleId>
              </a:tblPr>
              <a:tblGrid>
                <a:gridCol w="3046317">
                  <a:extLst>
                    <a:ext uri="{9D8B030D-6E8A-4147-A177-3AD203B41FA5}">
                      <a16:colId xmlns:a16="http://schemas.microsoft.com/office/drawing/2014/main" val="4195173617"/>
                    </a:ext>
                  </a:extLst>
                </a:gridCol>
                <a:gridCol w="3046317">
                  <a:extLst>
                    <a:ext uri="{9D8B030D-6E8A-4147-A177-3AD203B41FA5}">
                      <a16:colId xmlns:a16="http://schemas.microsoft.com/office/drawing/2014/main" val="1251788473"/>
                    </a:ext>
                  </a:extLst>
                </a:gridCol>
              </a:tblGrid>
              <a:tr h="747281">
                <a:tc>
                  <a:txBody>
                    <a:bodyPr/>
                    <a:lstStyle/>
                    <a:p>
                      <a:pPr algn="ctr"/>
                      <a:r>
                        <a:rPr lang="en-US" dirty="0">
                          <a:latin typeface="Arial" panose="020B0604020202020204" pitchFamily="34" charset="0"/>
                        </a:rPr>
                        <a:t>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Calibri"/>
                        </a:rPr>
                        <a:t>Approval</a:t>
                      </a:r>
                      <a:r>
                        <a:rPr lang="en-US" sz="1800" b="1" spc="-120" dirty="0">
                          <a:latin typeface="Arial" panose="020B0604020202020204" pitchFamily="34" charset="0"/>
                          <a:cs typeface="Calibri"/>
                        </a:rPr>
                        <a:t> </a:t>
                      </a:r>
                      <a:r>
                        <a:rPr lang="en-US" sz="1800" b="1" spc="-10" dirty="0">
                          <a:latin typeface="Arial" panose="020B0604020202020204" pitchFamily="34" charset="0"/>
                          <a:cs typeface="Calibri"/>
                        </a:rPr>
                        <a:t>Process</a:t>
                      </a:r>
                      <a:endParaRPr lang="en-US" sz="1800" dirty="0">
                        <a:latin typeface="Arial" panose="020B0604020202020204" pitchFamily="34" charset="0"/>
                        <a:cs typeface="Calibri"/>
                      </a:endParaRPr>
                    </a:p>
                    <a:p>
                      <a:endParaRPr lang="en-US"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454709196"/>
                  </a:ext>
                </a:extLst>
              </a:tr>
              <a:tr h="1662491">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dirty="0">
                          <a:latin typeface="+mn-lt"/>
                          <a:cs typeface="Calibri"/>
                        </a:rPr>
                        <a:t>Full-time employee</a:t>
                      </a:r>
                      <a:r>
                        <a:rPr lang="en-US" sz="1800" spc="-60" dirty="0">
                          <a:latin typeface="+mn-lt"/>
                          <a:cs typeface="Calibri"/>
                        </a:rPr>
                        <a:t> </a:t>
                      </a:r>
                      <a:r>
                        <a:rPr lang="en-US" sz="1800" dirty="0">
                          <a:latin typeface="+mn-lt"/>
                          <a:cs typeface="Calibri"/>
                        </a:rPr>
                        <a:t>wants</a:t>
                      </a:r>
                      <a:r>
                        <a:rPr lang="en-US" sz="1800" spc="-60" dirty="0">
                          <a:latin typeface="+mn-lt"/>
                          <a:cs typeface="Calibri"/>
                        </a:rPr>
                        <a:t> </a:t>
                      </a:r>
                      <a:r>
                        <a:rPr lang="en-US" sz="1800" dirty="0">
                          <a:latin typeface="+mn-lt"/>
                          <a:cs typeface="Calibri"/>
                        </a:rPr>
                        <a:t>to</a:t>
                      </a:r>
                      <a:r>
                        <a:rPr lang="en-US" sz="1800" spc="-55" dirty="0">
                          <a:latin typeface="+mn-lt"/>
                          <a:cs typeface="Calibri"/>
                        </a:rPr>
                        <a:t> </a:t>
                      </a:r>
                      <a:r>
                        <a:rPr lang="en-US" sz="1800" spc="-25" dirty="0">
                          <a:latin typeface="+mn-lt"/>
                          <a:cs typeface="Calibri"/>
                        </a:rPr>
                        <a:t>do outside paid </a:t>
                      </a:r>
                      <a:r>
                        <a:rPr lang="en-US" sz="1800" dirty="0">
                          <a:latin typeface="+mn-lt"/>
                          <a:cs typeface="Calibri"/>
                        </a:rPr>
                        <a:t>work</a:t>
                      </a:r>
                      <a:r>
                        <a:rPr lang="en-US" sz="1800" spc="-50" dirty="0">
                          <a:latin typeface="+mn-lt"/>
                          <a:cs typeface="Calibri"/>
                        </a:rPr>
                        <a:t> </a:t>
                      </a:r>
                      <a:r>
                        <a:rPr lang="en-US" sz="1800" dirty="0">
                          <a:latin typeface="+mn-lt"/>
                          <a:cs typeface="Calibri"/>
                        </a:rPr>
                        <a:t>similar</a:t>
                      </a:r>
                      <a:r>
                        <a:rPr lang="en-US" sz="1800" spc="-5" dirty="0">
                          <a:latin typeface="+mn-lt"/>
                          <a:cs typeface="Calibri"/>
                        </a:rPr>
                        <a:t> </a:t>
                      </a:r>
                      <a:r>
                        <a:rPr lang="en-US" sz="1800" dirty="0">
                          <a:latin typeface="+mn-lt"/>
                          <a:cs typeface="Calibri"/>
                        </a:rPr>
                        <a:t>to</a:t>
                      </a:r>
                      <a:r>
                        <a:rPr lang="en-US" sz="1800" spc="-35" dirty="0">
                          <a:latin typeface="+mn-lt"/>
                          <a:cs typeface="Calibri"/>
                        </a:rPr>
                        <a:t> </a:t>
                      </a:r>
                      <a:r>
                        <a:rPr lang="en-US" sz="1800" spc="-10" dirty="0">
                          <a:latin typeface="+mn-lt"/>
                          <a:cs typeface="Calibri"/>
                        </a:rPr>
                        <a:t>their </a:t>
                      </a:r>
                      <a:r>
                        <a:rPr lang="en-US" sz="1800" dirty="0">
                          <a:latin typeface="+mn-lt"/>
                          <a:cs typeface="Calibri"/>
                        </a:rPr>
                        <a:t>UHS </a:t>
                      </a:r>
                      <a:r>
                        <a:rPr lang="en-US" sz="1800" spc="-10" dirty="0">
                          <a:latin typeface="+mn-lt"/>
                          <a:cs typeface="Calibri"/>
                        </a:rPr>
                        <a:t>position (including consulting or work at another UHS university or another state agency).</a:t>
                      </a:r>
                      <a:endParaRPr lang="en-US" sz="1800" dirty="0">
                        <a:latin typeface="+mn-lt"/>
                        <a:cs typeface="Calibri"/>
                      </a:endParaRPr>
                    </a:p>
                    <a:p>
                      <a:pPr algn="l"/>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mn-lt"/>
                          <a:cs typeface="Calibri"/>
                        </a:rPr>
                        <a:t>Exempt</a:t>
                      </a:r>
                      <a:r>
                        <a:rPr lang="en-US" sz="1800" spc="-85" dirty="0">
                          <a:latin typeface="+mn-lt"/>
                          <a:cs typeface="Calibri"/>
                        </a:rPr>
                        <a:t> </a:t>
                      </a:r>
                      <a:r>
                        <a:rPr lang="en-US" sz="1800" dirty="0">
                          <a:latin typeface="+mn-lt"/>
                          <a:cs typeface="Calibri"/>
                        </a:rPr>
                        <a:t>staff</a:t>
                      </a:r>
                      <a:r>
                        <a:rPr lang="en-US" sz="1800" spc="-60" dirty="0">
                          <a:latin typeface="+mn-lt"/>
                          <a:cs typeface="Calibri"/>
                        </a:rPr>
                        <a:t> </a:t>
                      </a:r>
                      <a:r>
                        <a:rPr lang="en-US" sz="1800" dirty="0">
                          <a:latin typeface="+mn-lt"/>
                          <a:cs typeface="Calibri"/>
                        </a:rPr>
                        <a:t>employee</a:t>
                      </a:r>
                      <a:r>
                        <a:rPr lang="en-US" sz="1800" spc="-70" dirty="0">
                          <a:latin typeface="+mn-lt"/>
                          <a:cs typeface="Calibri"/>
                        </a:rPr>
                        <a:t> </a:t>
                      </a:r>
                      <a:r>
                        <a:rPr lang="en-US" sz="1800" spc="-10" dirty="0">
                          <a:latin typeface="+mn-lt"/>
                          <a:cs typeface="Calibri"/>
                        </a:rPr>
                        <a:t>request </a:t>
                      </a:r>
                      <a:r>
                        <a:rPr lang="en-US" sz="1800" dirty="0">
                          <a:latin typeface="+mn-lt"/>
                          <a:cs typeface="Calibri"/>
                        </a:rPr>
                        <a:t>approval</a:t>
                      </a:r>
                      <a:r>
                        <a:rPr lang="en-US" sz="1800" spc="-60" dirty="0">
                          <a:latin typeface="+mn-lt"/>
                          <a:cs typeface="Calibri"/>
                        </a:rPr>
                        <a:t> </a:t>
                      </a:r>
                      <a:r>
                        <a:rPr lang="en-US" sz="1800" dirty="0">
                          <a:latin typeface="+mn-lt"/>
                          <a:cs typeface="Calibri"/>
                        </a:rPr>
                        <a:t>with</a:t>
                      </a:r>
                      <a:r>
                        <a:rPr lang="en-US" sz="1800" spc="-25" dirty="0">
                          <a:latin typeface="+mn-lt"/>
                          <a:cs typeface="Calibri"/>
                        </a:rPr>
                        <a:t> </a:t>
                      </a:r>
                      <a:r>
                        <a:rPr lang="en-US" sz="1800" dirty="0">
                          <a:latin typeface="+mn-lt"/>
                          <a:cs typeface="Calibri"/>
                        </a:rPr>
                        <a:t>the</a:t>
                      </a:r>
                      <a:r>
                        <a:rPr lang="en-US" sz="1800" spc="-30" dirty="0">
                          <a:latin typeface="+mn-lt"/>
                          <a:cs typeface="Calibri"/>
                        </a:rPr>
                        <a:t> </a:t>
                      </a:r>
                      <a:r>
                        <a:rPr lang="en-US" sz="1800" dirty="0">
                          <a:latin typeface="+mn-lt"/>
                          <a:cs typeface="Calibri"/>
                        </a:rPr>
                        <a:t>Consulting</a:t>
                      </a:r>
                      <a:r>
                        <a:rPr lang="en-US" sz="1800" spc="-50" dirty="0">
                          <a:latin typeface="+mn-lt"/>
                          <a:cs typeface="Calibri"/>
                        </a:rPr>
                        <a:t> </a:t>
                      </a:r>
                      <a:r>
                        <a:rPr lang="en-US" sz="1800" spc="-25" dirty="0">
                          <a:latin typeface="+mn-lt"/>
                          <a:cs typeface="Calibri"/>
                        </a:rPr>
                        <a:t>and </a:t>
                      </a:r>
                      <a:r>
                        <a:rPr lang="en-US" sz="1800" dirty="0">
                          <a:latin typeface="+mn-lt"/>
                          <a:cs typeface="Calibri"/>
                        </a:rPr>
                        <a:t>Paid</a:t>
                      </a:r>
                      <a:r>
                        <a:rPr lang="en-US" sz="1800" spc="-60" dirty="0">
                          <a:latin typeface="+mn-lt"/>
                          <a:cs typeface="Calibri"/>
                        </a:rPr>
                        <a:t> </a:t>
                      </a:r>
                      <a:r>
                        <a:rPr lang="en-US" sz="1800" dirty="0">
                          <a:latin typeface="+mn-lt"/>
                          <a:cs typeface="Calibri"/>
                        </a:rPr>
                        <a:t>Professional</a:t>
                      </a:r>
                      <a:r>
                        <a:rPr lang="en-US" sz="1800" spc="-45" dirty="0">
                          <a:latin typeface="+mn-lt"/>
                          <a:cs typeface="Calibri"/>
                        </a:rPr>
                        <a:t> </a:t>
                      </a:r>
                      <a:r>
                        <a:rPr lang="en-US" sz="1800" dirty="0">
                          <a:latin typeface="+mn-lt"/>
                          <a:cs typeface="Calibri"/>
                        </a:rPr>
                        <a:t>Services</a:t>
                      </a:r>
                      <a:r>
                        <a:rPr lang="en-US" sz="1800" spc="-50" dirty="0">
                          <a:latin typeface="+mn-lt"/>
                          <a:cs typeface="Calibri"/>
                        </a:rPr>
                        <a:t> </a:t>
                      </a:r>
                      <a:r>
                        <a:rPr lang="en-US" sz="1800" spc="-20" dirty="0">
                          <a:latin typeface="+mn-lt"/>
                          <a:cs typeface="Calibri"/>
                        </a:rPr>
                        <a:t>Form.</a:t>
                      </a:r>
                      <a:endParaRPr lang="en-US" sz="1800" dirty="0">
                        <a:latin typeface="+mn-lt"/>
                        <a:cs typeface="Calibri"/>
                      </a:endParaRPr>
                    </a:p>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177070202"/>
                  </a:ext>
                </a:extLst>
              </a:tr>
              <a:tr h="1435788">
                <a:tc>
                  <a:txBody>
                    <a:bodyPr/>
                    <a:lstStyle/>
                    <a:p>
                      <a:r>
                        <a:rPr lang="en-US" dirty="0">
                          <a:latin typeface="+mn-lt"/>
                        </a:rPr>
                        <a:t>Other activities that may create a conflict of interest, time, or commitment with and employee’s UHS responsibilities.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mn-lt"/>
                          <a:cs typeface="Calibri"/>
                        </a:rPr>
                        <a:t>Employee</a:t>
                      </a:r>
                      <a:r>
                        <a:rPr lang="en-US" sz="1800" spc="-50" dirty="0">
                          <a:latin typeface="+mn-lt"/>
                          <a:cs typeface="Calibri"/>
                        </a:rPr>
                        <a:t> </a:t>
                      </a:r>
                      <a:r>
                        <a:rPr lang="en-US" sz="1800" dirty="0">
                          <a:latin typeface="+mn-lt"/>
                          <a:cs typeface="Calibri"/>
                        </a:rPr>
                        <a:t>discusses</a:t>
                      </a:r>
                      <a:r>
                        <a:rPr lang="en-US" sz="1800" spc="-15" dirty="0">
                          <a:latin typeface="+mn-lt"/>
                          <a:cs typeface="Calibri"/>
                        </a:rPr>
                        <a:t> </a:t>
                      </a:r>
                      <a:r>
                        <a:rPr lang="en-US" sz="1800" dirty="0">
                          <a:latin typeface="+mn-lt"/>
                          <a:cs typeface="Calibri"/>
                        </a:rPr>
                        <a:t>with</a:t>
                      </a:r>
                      <a:r>
                        <a:rPr lang="en-US" sz="1800" spc="-20" dirty="0">
                          <a:latin typeface="+mn-lt"/>
                          <a:cs typeface="Calibri"/>
                        </a:rPr>
                        <a:t> </a:t>
                      </a:r>
                      <a:r>
                        <a:rPr lang="en-US" sz="1800" spc="-10" dirty="0">
                          <a:latin typeface="+mn-lt"/>
                          <a:cs typeface="Calibri"/>
                        </a:rPr>
                        <a:t>supervisor, </a:t>
                      </a:r>
                      <a:r>
                        <a:rPr lang="en-US" sz="1800" spc="-20" dirty="0">
                          <a:latin typeface="+mn-lt"/>
                          <a:cs typeface="Calibri"/>
                        </a:rPr>
                        <a:t>chair,</a:t>
                      </a:r>
                      <a:r>
                        <a:rPr lang="en-US" sz="1800" spc="-45" dirty="0">
                          <a:latin typeface="+mn-lt"/>
                          <a:cs typeface="Calibri"/>
                        </a:rPr>
                        <a:t> </a:t>
                      </a:r>
                      <a:r>
                        <a:rPr lang="en-US" sz="1800" dirty="0">
                          <a:latin typeface="+mn-lt"/>
                          <a:cs typeface="Calibri"/>
                        </a:rPr>
                        <a:t>or</a:t>
                      </a:r>
                      <a:r>
                        <a:rPr lang="en-US" sz="1800" spc="-35" dirty="0">
                          <a:latin typeface="+mn-lt"/>
                          <a:cs typeface="Calibri"/>
                        </a:rPr>
                        <a:t> </a:t>
                      </a:r>
                      <a:r>
                        <a:rPr lang="en-US" sz="1800" dirty="0">
                          <a:latin typeface="+mn-lt"/>
                          <a:cs typeface="Calibri"/>
                        </a:rPr>
                        <a:t>Director</a:t>
                      </a:r>
                      <a:r>
                        <a:rPr lang="en-US" sz="1800" spc="-50" dirty="0">
                          <a:latin typeface="+mn-lt"/>
                          <a:cs typeface="Calibri"/>
                        </a:rPr>
                        <a:t> </a:t>
                      </a:r>
                      <a:r>
                        <a:rPr lang="en-US" sz="1800" dirty="0">
                          <a:latin typeface="+mn-lt"/>
                          <a:cs typeface="Calibri"/>
                        </a:rPr>
                        <a:t>who</a:t>
                      </a:r>
                      <a:r>
                        <a:rPr lang="en-US" sz="1800" spc="-45" dirty="0">
                          <a:latin typeface="+mn-lt"/>
                          <a:cs typeface="Calibri"/>
                        </a:rPr>
                        <a:t> </a:t>
                      </a:r>
                      <a:r>
                        <a:rPr lang="en-US" sz="1800" dirty="0">
                          <a:latin typeface="+mn-lt"/>
                          <a:cs typeface="Calibri"/>
                        </a:rPr>
                        <a:t>may</a:t>
                      </a:r>
                      <a:r>
                        <a:rPr lang="en-US" sz="1800" spc="-40" dirty="0">
                          <a:latin typeface="+mn-lt"/>
                          <a:cs typeface="Calibri"/>
                        </a:rPr>
                        <a:t> </a:t>
                      </a:r>
                      <a:r>
                        <a:rPr lang="en-US" sz="1800" spc="-20" dirty="0">
                          <a:latin typeface="+mn-lt"/>
                          <a:cs typeface="Calibri"/>
                        </a:rPr>
                        <a:t>meet </a:t>
                      </a:r>
                      <a:r>
                        <a:rPr lang="en-US" sz="1800" dirty="0">
                          <a:latin typeface="+mn-lt"/>
                          <a:cs typeface="Calibri"/>
                        </a:rPr>
                        <a:t>with</a:t>
                      </a:r>
                      <a:r>
                        <a:rPr lang="en-US" sz="1800" spc="-30" dirty="0">
                          <a:latin typeface="+mn-lt"/>
                          <a:cs typeface="Calibri"/>
                        </a:rPr>
                        <a:t> </a:t>
                      </a:r>
                      <a:r>
                        <a:rPr lang="en-US" sz="1800" dirty="0">
                          <a:latin typeface="+mn-lt"/>
                          <a:cs typeface="Calibri"/>
                        </a:rPr>
                        <a:t>General</a:t>
                      </a:r>
                      <a:r>
                        <a:rPr lang="en-US" sz="1800" spc="-20" dirty="0">
                          <a:latin typeface="+mn-lt"/>
                          <a:cs typeface="Calibri"/>
                        </a:rPr>
                        <a:t> </a:t>
                      </a:r>
                      <a:r>
                        <a:rPr lang="en-US" sz="1800" dirty="0">
                          <a:latin typeface="+mn-lt"/>
                          <a:cs typeface="Calibri"/>
                        </a:rPr>
                        <a:t>Counsel</a:t>
                      </a:r>
                      <a:r>
                        <a:rPr lang="en-US" sz="1800" spc="-35" dirty="0">
                          <a:latin typeface="+mn-lt"/>
                          <a:cs typeface="Calibri"/>
                        </a:rPr>
                        <a:t> </a:t>
                      </a:r>
                      <a:r>
                        <a:rPr lang="en-US" sz="1800" dirty="0">
                          <a:latin typeface="+mn-lt"/>
                          <a:cs typeface="Calibri"/>
                        </a:rPr>
                        <a:t>if</a:t>
                      </a:r>
                      <a:r>
                        <a:rPr lang="en-US" sz="1800" spc="-20" dirty="0">
                          <a:latin typeface="+mn-lt"/>
                          <a:cs typeface="Calibri"/>
                        </a:rPr>
                        <a:t> </a:t>
                      </a:r>
                      <a:r>
                        <a:rPr lang="en-US" sz="1800" dirty="0">
                          <a:latin typeface="+mn-lt"/>
                          <a:cs typeface="Calibri"/>
                        </a:rPr>
                        <a:t>needed</a:t>
                      </a:r>
                      <a:r>
                        <a:rPr lang="en-US" sz="1800" spc="-30" dirty="0">
                          <a:latin typeface="+mn-lt"/>
                          <a:cs typeface="Calibri"/>
                        </a:rPr>
                        <a:t> </a:t>
                      </a:r>
                      <a:r>
                        <a:rPr lang="en-US" sz="1800" spc="-25" dirty="0">
                          <a:latin typeface="+mn-lt"/>
                          <a:cs typeface="Calibri"/>
                        </a:rPr>
                        <a:t>and </a:t>
                      </a:r>
                      <a:r>
                        <a:rPr lang="en-US" sz="1800" dirty="0">
                          <a:latin typeface="+mn-lt"/>
                          <a:cs typeface="Calibri"/>
                        </a:rPr>
                        <a:t>obtain</a:t>
                      </a:r>
                      <a:r>
                        <a:rPr lang="en-US" sz="1800" spc="-80" dirty="0">
                          <a:latin typeface="+mn-lt"/>
                          <a:cs typeface="Calibri"/>
                        </a:rPr>
                        <a:t> </a:t>
                      </a:r>
                      <a:r>
                        <a:rPr lang="en-US" sz="1800" dirty="0">
                          <a:latin typeface="+mn-lt"/>
                          <a:cs typeface="Calibri"/>
                        </a:rPr>
                        <a:t>appropriate</a:t>
                      </a:r>
                      <a:r>
                        <a:rPr lang="en-US" sz="1800" spc="-65" dirty="0">
                          <a:latin typeface="+mn-lt"/>
                          <a:cs typeface="Calibri"/>
                        </a:rPr>
                        <a:t> </a:t>
                      </a:r>
                      <a:r>
                        <a:rPr lang="en-US" sz="1800" spc="-10" dirty="0">
                          <a:latin typeface="+mn-lt"/>
                          <a:cs typeface="Calibri"/>
                        </a:rPr>
                        <a:t>approvals.</a:t>
                      </a:r>
                      <a:endParaRPr lang="en-US" sz="1800" dirty="0">
                        <a:latin typeface="+mn-lt"/>
                        <a:cs typeface="Calibri"/>
                      </a:endParaRPr>
                    </a:p>
                    <a:p>
                      <a:endParaRPr lang="en-US"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D9">
                        <a:alpha val="22000"/>
                      </a:srgbClr>
                    </a:solidFill>
                  </a:tcPr>
                </a:tc>
                <a:extLst>
                  <a:ext uri="{0D108BD9-81ED-4DB2-BD59-A6C34878D82A}">
                    <a16:rowId xmlns:a16="http://schemas.microsoft.com/office/drawing/2014/main" val="681872376"/>
                  </a:ext>
                </a:extLst>
              </a:tr>
            </a:tbl>
          </a:graphicData>
        </a:graphic>
      </p:graphicFrame>
    </p:spTree>
    <p:extLst>
      <p:ext uri="{BB962C8B-B14F-4D97-AF65-F5344CB8AC3E}">
        <p14:creationId xmlns:p14="http://schemas.microsoft.com/office/powerpoint/2010/main" val="4286011108"/>
      </p:ext>
    </p:extLst>
  </p:cSld>
  <p:clrMapOvr>
    <a:masterClrMapping/>
  </p:clrMapOvr>
</p:sld>
</file>

<file path=ppt/theme/theme1.xml><?xml version="1.0" encoding="utf-8"?>
<a:theme xmlns:a="http://schemas.openxmlformats.org/drawingml/2006/main" name="UH Brand Powerpoi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H_Powerpoint Template_1 White" id="{D3DD0F6B-71A9-5C41-8116-FF4A202211F0}" vid="{7EF54D6F-DFA5-434C-BD34-CAFEB20BF0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H_Powerpoint Template_1 White" id="{D3DD0F6B-71A9-5C41-8116-FF4A202211F0}" vid="{B1FACFB0-4F63-FA4E-8B00-504CBBC697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0c185ec-2a08-44a0-91e8-1f264a11fe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0CF1DCD3E59A4A8C80FB4499BBE989" ma:contentTypeVersion="15" ma:contentTypeDescription="Create a new document." ma:contentTypeScope="" ma:versionID="c7c08299379f1af6d34339ae562d7121">
  <xsd:schema xmlns:xsd="http://www.w3.org/2001/XMLSchema" xmlns:xs="http://www.w3.org/2001/XMLSchema" xmlns:p="http://schemas.microsoft.com/office/2006/metadata/properties" xmlns:ns3="b0c185ec-2a08-44a0-91e8-1f264a11fe79" xmlns:ns4="00a05f11-f4b9-4de2-a3f3-b40a845ddb81" targetNamespace="http://schemas.microsoft.com/office/2006/metadata/properties" ma:root="true" ma:fieldsID="7218d841ee57e3be6be79701db2fb61e" ns3:_="" ns4:_="">
    <xsd:import namespace="b0c185ec-2a08-44a0-91e8-1f264a11fe79"/>
    <xsd:import namespace="00a05f11-f4b9-4de2-a3f3-b40a845ddb8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185ec-2a08-44a0-91e8-1f264a11fe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a05f11-f4b9-4de2-a3f3-b40a845ddb8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FE5CFB-177B-45C5-AB86-2CBBE537FD6C}">
  <ds:schemaRef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00a05f11-f4b9-4de2-a3f3-b40a845ddb81"/>
    <ds:schemaRef ds:uri="http://purl.org/dc/dcmitype/"/>
    <ds:schemaRef ds:uri="http://schemas.openxmlformats.org/package/2006/metadata/core-properties"/>
    <ds:schemaRef ds:uri="http://purl.org/dc/terms/"/>
    <ds:schemaRef ds:uri="http://purl.org/dc/elements/1.1/"/>
    <ds:schemaRef ds:uri="b0c185ec-2a08-44a0-91e8-1f264a11fe79"/>
  </ds:schemaRefs>
</ds:datastoreItem>
</file>

<file path=customXml/itemProps2.xml><?xml version="1.0" encoding="utf-8"?>
<ds:datastoreItem xmlns:ds="http://schemas.openxmlformats.org/officeDocument/2006/customXml" ds:itemID="{9F33E8D9-E306-4DB0-99CF-B79F25F86C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c185ec-2a08-44a0-91e8-1f264a11fe79"/>
    <ds:schemaRef ds:uri="00a05f11-f4b9-4de2-a3f3-b40a845ddb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E85C32-B077-4798-8754-F3D9F1CB60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RS1634_UH-Powerpoint Template-1 White</Template>
  <TotalTime>1100</TotalTime>
  <Words>4214</Words>
  <Application>Microsoft Office PowerPoint</Application>
  <PresentationFormat>Widescreen</PresentationFormat>
  <Paragraphs>437</Paragraphs>
  <Slides>36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Symbol</vt:lpstr>
      <vt:lpstr>Calibri</vt:lpstr>
      <vt:lpstr>Times New Roman</vt:lpstr>
      <vt:lpstr>Trebuchet MS</vt:lpstr>
      <vt:lpstr>UH Brand Powerpoint</vt:lpstr>
      <vt:lpstr>Office Theme</vt:lpstr>
      <vt:lpstr>Conflict of Interest &amp; Procurement Training</vt:lpstr>
      <vt:lpstr>Training Topics</vt:lpstr>
      <vt:lpstr>Conflict of Interest</vt:lpstr>
      <vt:lpstr>Accepting Gifts</vt:lpstr>
      <vt:lpstr>Prohibited Contracts</vt:lpstr>
      <vt:lpstr>Definition of Family for Contracting and Procurement</vt:lpstr>
      <vt:lpstr>Financial Interest – Employee or Family</vt:lpstr>
      <vt:lpstr>Substantial Financial Interest - Regent</vt:lpstr>
      <vt:lpstr>Reporting Potential Conflicts – Pre Approval is Required</vt:lpstr>
      <vt:lpstr>Reporting Potential Conflicts Disclosure is Required Part 1</vt:lpstr>
      <vt:lpstr>Reporting Potential Conflicts Disclosure is Required Part 2</vt:lpstr>
      <vt:lpstr>Reporting Potential Conflicts Disclosure is Required Part 3</vt:lpstr>
      <vt:lpstr>State Procurement Laws</vt:lpstr>
      <vt:lpstr>Best Value Selection Criteria</vt:lpstr>
      <vt:lpstr>Building Construction/Renovation/Repair</vt:lpstr>
      <vt:lpstr>Professional Services</vt:lpstr>
      <vt:lpstr>Historically Underutilized Business</vt:lpstr>
      <vt:lpstr>State Use Program</vt:lpstr>
      <vt:lpstr>Employment after UH System</vt:lpstr>
      <vt:lpstr>Determining Requirement Value</vt:lpstr>
      <vt:lpstr>Procurement Methods</vt:lpstr>
      <vt:lpstr>Types of Formal Solicitations</vt:lpstr>
      <vt:lpstr>Types of UHS Contracts</vt:lpstr>
      <vt:lpstr>Review the “Contract Management Handbook” on the UHS Contract Administration website before entering into a non-research contract. Email contractadmin@uh.edu with questions about the contracting process or consult your campus Contracts Office.</vt:lpstr>
      <vt:lpstr>State and Cooperative Contracts</vt:lpstr>
      <vt:lpstr>Sole Source Purchase</vt:lpstr>
      <vt:lpstr>Emergency Purchase</vt:lpstr>
      <vt:lpstr>Attach Pre-Approval Form for Requisitions with Environmental Health and Safety (EHS) Hazardous/Regulated Materials to requisition and send to Purchasing. (This form is in DocuSign and is incorporated also into Jaggaer e-Procurement workflow.) Hazardous Items (approved by Environmental Health and Life Safety) Radioactive materials X-ray machines Class 3b and 4 lasers Biological agents and biological safety cabinets UH-controlled chemicals (List is posted at EHS website.) Attach Vehicle Purchase/Replacement Request to requisition and send to Purchasing. (This form is incorporated into Jaggaer e-Procurement workflow.) Vehicles, including golf carts (approved by Facilities) </vt:lpstr>
      <vt:lpstr>Additional Approval Required for Large Contracts and Purchase Orders</vt:lpstr>
      <vt:lpstr>Contracts Requiring Board of Regents Approval Part 1</vt:lpstr>
      <vt:lpstr>Contracts Requiring Board of Regents Approval Part 2</vt:lpstr>
      <vt:lpstr>Contracts Requiring Board of Regents Approval Part 3</vt:lpstr>
      <vt:lpstr>Fund Types and Uses</vt:lpstr>
      <vt:lpstr>Contacts</vt:lpstr>
      <vt:lpstr>Conclusions/Summary</vt:lpstr>
      <vt:lpstr>Conflict of Interest and Procurement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FY26 COI &amp; Procurement Training</dc:title>
  <dc:creator>Remella, Abhiram</dc:creator>
  <cp:lastModifiedBy>Adkins, Robert S</cp:lastModifiedBy>
  <cp:revision>73</cp:revision>
  <dcterms:created xsi:type="dcterms:W3CDTF">2025-06-18T20:47:52Z</dcterms:created>
  <dcterms:modified xsi:type="dcterms:W3CDTF">2025-07-22T21:21:52Z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0x010100240CF1DCD3E59A4A8C80FB4499BBE989</vt:lpwstr>
  </property>
</Properties>
</file>