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257" r:id="rId2"/>
    <p:sldId id="330" r:id="rId3"/>
    <p:sldId id="331" r:id="rId4"/>
    <p:sldId id="332" r:id="rId5"/>
    <p:sldId id="303" r:id="rId6"/>
    <p:sldId id="304"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261" r:id="rId27"/>
    <p:sldId id="325" r:id="rId28"/>
    <p:sldId id="262" r:id="rId29"/>
    <p:sldId id="263" r:id="rId30"/>
    <p:sldId id="285" r:id="rId31"/>
    <p:sldId id="268" r:id="rId32"/>
    <p:sldId id="288" r:id="rId33"/>
    <p:sldId id="289" r:id="rId34"/>
    <p:sldId id="294" r:id="rId35"/>
    <p:sldId id="295" r:id="rId36"/>
    <p:sldId id="296" r:id="rId37"/>
    <p:sldId id="297" r:id="rId38"/>
    <p:sldId id="298" r:id="rId39"/>
    <p:sldId id="299" r:id="rId40"/>
    <p:sldId id="300" r:id="rId41"/>
    <p:sldId id="334" r:id="rId42"/>
    <p:sldId id="336" r:id="rId43"/>
    <p:sldId id="337" r:id="rId44"/>
    <p:sldId id="335" r:id="rId45"/>
    <p:sldId id="302" r:id="rId46"/>
    <p:sldId id="291" r:id="rId47"/>
    <p:sldId id="292" r:id="rId48"/>
    <p:sldId id="293" r:id="rId49"/>
    <p:sldId id="326" r:id="rId50"/>
    <p:sldId id="265" r:id="rId51"/>
    <p:sldId id="283" r:id="rId52"/>
    <p:sldId id="333" r:id="rId53"/>
    <p:sldId id="27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p:cViewPr varScale="1">
        <p:scale>
          <a:sx n="123" d="100"/>
          <a:sy n="123" d="100"/>
        </p:scale>
        <p:origin x="114" y="270"/>
      </p:cViewPr>
      <p:guideLst/>
    </p:cSldViewPr>
  </p:slideViewPr>
  <p:outlineViewPr>
    <p:cViewPr>
      <p:scale>
        <a:sx n="33" d="100"/>
        <a:sy n="33" d="100"/>
      </p:scale>
      <p:origin x="0" y="-2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DE72C-C5B1-4ECF-B93E-F28F33A62BB4}" type="datetimeFigureOut">
              <a:rPr lang="en-US" smtClean="0"/>
              <a:t>10/23/2023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29EE76-EA53-4C94-BD1B-4E4747F1F9E2}" type="slidenum">
              <a:rPr lang="en-US" smtClean="0"/>
              <a:t>‹#›</a:t>
            </a:fld>
            <a:endParaRPr lang="en-US"/>
          </a:p>
        </p:txBody>
      </p:sp>
    </p:spTree>
    <p:extLst>
      <p:ext uri="{BB962C8B-B14F-4D97-AF65-F5344CB8AC3E}">
        <p14:creationId xmlns:p14="http://schemas.microsoft.com/office/powerpoint/2010/main" val="299144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95BF9-CE58-4535-971A-320BB5C44C74}"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DA10B-5A64-4A35-B120-052701B5B8AC}" type="slidenum">
              <a:rPr lang="en-US" smtClean="0"/>
              <a:t>‹#›</a:t>
            </a:fld>
            <a:endParaRPr lang="en-US"/>
          </a:p>
        </p:txBody>
      </p:sp>
    </p:spTree>
    <p:extLst>
      <p:ext uri="{BB962C8B-B14F-4D97-AF65-F5344CB8AC3E}">
        <p14:creationId xmlns:p14="http://schemas.microsoft.com/office/powerpoint/2010/main" val="372353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a:t>
            </a:fld>
            <a:endParaRPr lang="en-US" dirty="0"/>
          </a:p>
        </p:txBody>
      </p:sp>
    </p:spTree>
    <p:extLst>
      <p:ext uri="{BB962C8B-B14F-4D97-AF65-F5344CB8AC3E}">
        <p14:creationId xmlns:p14="http://schemas.microsoft.com/office/powerpoint/2010/main" val="15094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6</a:t>
            </a:fld>
            <a:endParaRPr lang="en-US" dirty="0"/>
          </a:p>
        </p:txBody>
      </p:sp>
    </p:spTree>
    <p:extLst>
      <p:ext uri="{BB962C8B-B14F-4D97-AF65-F5344CB8AC3E}">
        <p14:creationId xmlns:p14="http://schemas.microsoft.com/office/powerpoint/2010/main" val="144268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21</a:t>
            </a:fld>
            <a:endParaRPr lang="en-US" dirty="0"/>
          </a:p>
        </p:txBody>
      </p:sp>
    </p:spTree>
    <p:extLst>
      <p:ext uri="{BB962C8B-B14F-4D97-AF65-F5344CB8AC3E}">
        <p14:creationId xmlns:p14="http://schemas.microsoft.com/office/powerpoint/2010/main" val="197724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off here</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22</a:t>
            </a:fld>
            <a:endParaRPr lang="en-US" dirty="0"/>
          </a:p>
        </p:txBody>
      </p:sp>
    </p:spTree>
    <p:extLst>
      <p:ext uri="{BB962C8B-B14F-4D97-AF65-F5344CB8AC3E}">
        <p14:creationId xmlns:p14="http://schemas.microsoft.com/office/powerpoint/2010/main" val="54974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last travel day fall on a Friday, days are counted beginning Saturday.</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28</a:t>
            </a:fld>
            <a:endParaRPr lang="en-US" dirty="0"/>
          </a:p>
        </p:txBody>
      </p:sp>
    </p:spTree>
    <p:extLst>
      <p:ext uri="{BB962C8B-B14F-4D97-AF65-F5344CB8AC3E}">
        <p14:creationId xmlns:p14="http://schemas.microsoft.com/office/powerpoint/2010/main" val="80457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6091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88828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02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17492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79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6202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39263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22076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7590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08986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9C384-84A4-4AA4-A781-C3256D661E25}"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49713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9C384-84A4-4AA4-A781-C3256D661E25}"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67386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9C384-84A4-4AA4-A781-C3256D661E25}"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16920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C384-84A4-4AA4-A781-C3256D661E25}"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91124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9C384-84A4-4AA4-A781-C3256D661E25}"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8706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
        <p:nvSpPr>
          <p:cNvPr id="5" name="Date Placeholder 4"/>
          <p:cNvSpPr>
            <a:spLocks noGrp="1"/>
          </p:cNvSpPr>
          <p:nvPr>
            <p:ph type="dt" sz="half" idx="10"/>
          </p:nvPr>
        </p:nvSpPr>
        <p:spPr/>
        <p:txBody>
          <a:bodyPr/>
          <a:lstStyle/>
          <a:p>
            <a:fld id="{F9C9C384-84A4-4AA4-A781-C3256D661E25}" type="datetimeFigureOut">
              <a:rPr lang="en-US" smtClean="0"/>
              <a:t>10/23/2023</a:t>
            </a:fld>
            <a:endParaRPr lang="en-US"/>
          </a:p>
        </p:txBody>
      </p:sp>
    </p:spTree>
    <p:extLst>
      <p:ext uri="{BB962C8B-B14F-4D97-AF65-F5344CB8AC3E}">
        <p14:creationId xmlns:p14="http://schemas.microsoft.com/office/powerpoint/2010/main" val="76724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C9C384-84A4-4AA4-A781-C3256D661E25}" type="datetimeFigureOut">
              <a:rPr lang="en-US" smtClean="0"/>
              <a:t>10/23/2023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3127F7-64AE-4F7F-B35F-88B696DBFD8E}" type="slidenum">
              <a:rPr lang="en-US" smtClean="0"/>
              <a:t>‹#›</a:t>
            </a:fld>
            <a:endParaRPr lang="en-US"/>
          </a:p>
        </p:txBody>
      </p:sp>
    </p:spTree>
    <p:extLst>
      <p:ext uri="{BB962C8B-B14F-4D97-AF65-F5344CB8AC3E}">
        <p14:creationId xmlns:p14="http://schemas.microsoft.com/office/powerpoint/2010/main" val="13212139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uh.edu/research/sponsored-projects/proc-pol-guide/trav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uh.edu/administration-finance/tax-information/moving-and-reloc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uh.edu/finance/Forms/Concur_Travel_Access_Form_Non_Employee.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uh.edu/adminservices/PASS/trainingenrollment.htm" TargetMode="External"/><Relationship Id="rId2" Type="http://schemas.openxmlformats.org/officeDocument/2006/relationships/hyperlink" Target="http://www.uh.edu/human-resources/talent-acquisition/chri-reques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uh.edu/office-of-finance/ap-travel/general/travel-policies/" TargetMode="External"/><Relationship Id="rId2" Type="http://schemas.openxmlformats.org/officeDocument/2006/relationships/hyperlink" Target="https://uh.edu/office-of-finance/ap-travel/concur-tcard/tm-printable/" TargetMode="External"/><Relationship Id="rId1" Type="http://schemas.openxmlformats.org/officeDocument/2006/relationships/slideLayout" Target="../slideLayouts/slideLayout2.xml"/><Relationship Id="rId5" Type="http://schemas.openxmlformats.org/officeDocument/2006/relationships/hyperlink" Target="https://uh.edu/office-of-finance/ap-travel/forms/" TargetMode="External"/><Relationship Id="rId4" Type="http://schemas.openxmlformats.org/officeDocument/2006/relationships/hyperlink" Target="https://uh.edu/office-of-finance/ap-travel/general/insuranc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nrcompto@central.uh.edu" TargetMode="External"/><Relationship Id="rId7" Type="http://schemas.openxmlformats.org/officeDocument/2006/relationships/hyperlink" Target="mailto:aptravel@entral.uh.edu" TargetMode="External"/><Relationship Id="rId2" Type="http://schemas.openxmlformats.org/officeDocument/2006/relationships/hyperlink" Target="mailto:lguo9@central.uh.edu" TargetMode="External"/><Relationship Id="rId1" Type="http://schemas.openxmlformats.org/officeDocument/2006/relationships/slideLayout" Target="../slideLayouts/slideLayout2.xml"/><Relationship Id="rId6" Type="http://schemas.openxmlformats.org/officeDocument/2006/relationships/hyperlink" Target="mailto:aptravel@uh.edu" TargetMode="External"/><Relationship Id="rId5" Type="http://schemas.openxmlformats.org/officeDocument/2006/relationships/hyperlink" Target="mailto:smli3@Central.UH.EDU" TargetMode="External"/><Relationship Id="rId4" Type="http://schemas.openxmlformats.org/officeDocument/2006/relationships/hyperlink" Target="mailto:tdas2@central.UH.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2346385" y="2100943"/>
            <a:ext cx="6927618" cy="1949893"/>
          </a:xfrm>
        </p:spPr>
        <p:txBody>
          <a:bodyPr/>
          <a:lstStyle/>
          <a:p>
            <a:pPr>
              <a:defRPr/>
            </a:pPr>
            <a:r>
              <a:rPr lang="en-US" b="1" dirty="0"/>
              <a:t>Concur Training</a:t>
            </a:r>
            <a:br>
              <a:rPr lang="en-US" b="1" dirty="0"/>
            </a:br>
            <a:endParaRPr lang="en-US" b="1" dirty="0"/>
          </a:p>
        </p:txBody>
      </p:sp>
      <p:sp>
        <p:nvSpPr>
          <p:cNvPr id="9219" name="Rectangle 3"/>
          <p:cNvSpPr>
            <a:spLocks noGrp="1" noRot="1" noChangeArrowheads="1"/>
          </p:cNvSpPr>
          <p:nvPr>
            <p:ph type="subTitle" idx="1"/>
          </p:nvPr>
        </p:nvSpPr>
        <p:spPr/>
        <p:txBody>
          <a:bodyPr/>
          <a:lstStyle/>
          <a:p>
            <a:r>
              <a:rPr lang="en-US" altLang="en-US" sz="2400" b="1" dirty="0"/>
              <a:t>Olivia Guo --- AP Travel</a:t>
            </a:r>
          </a:p>
          <a:p>
            <a:r>
              <a:rPr lang="en-US" altLang="en-US" sz="2400" b="1" dirty="0"/>
              <a:t>October 2023</a:t>
            </a:r>
          </a:p>
          <a:p>
            <a:endParaRPr lang="en-US" altLang="en-US" dirty="0"/>
          </a:p>
        </p:txBody>
      </p:sp>
    </p:spTree>
    <p:extLst>
      <p:ext uri="{BB962C8B-B14F-4D97-AF65-F5344CB8AC3E}">
        <p14:creationId xmlns:p14="http://schemas.microsoft.com/office/powerpoint/2010/main" val="112343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268942"/>
            <a:ext cx="8596668" cy="2397284"/>
          </a:xfrm>
        </p:spPr>
        <p:txBody>
          <a:bodyPr>
            <a:normAutofit/>
          </a:bodyPr>
          <a:lstStyle/>
          <a:p>
            <a:pPr>
              <a:buFont typeface="Wingdings" panose="05000000000000000000" pitchFamily="2" charset="2"/>
              <a:buChar char="q"/>
            </a:pPr>
            <a:r>
              <a:rPr lang="en-US" altLang="en-US" b="1" dirty="0">
                <a:solidFill>
                  <a:schemeClr val="accent1"/>
                </a:solidFill>
              </a:rPr>
              <a:t>Step 2: Complete the information in the Request Header</a:t>
            </a:r>
          </a:p>
          <a:p>
            <a:r>
              <a:rPr lang="en-US" b="1" u="sng" dirty="0"/>
              <a:t>Traveler Type</a:t>
            </a:r>
            <a:endParaRPr lang="en-US" dirty="0"/>
          </a:p>
          <a:p>
            <a:pPr>
              <a:buFont typeface="Wingdings" panose="05000000000000000000" pitchFamily="2" charset="2"/>
              <a:buChar char="Ø"/>
            </a:pPr>
            <a:r>
              <a:rPr lang="en-US" dirty="0"/>
              <a:t>This field is grayed out.  Concur will automatically pull this information from the user profile.</a:t>
            </a:r>
          </a:p>
          <a:p>
            <a:r>
              <a:rPr lang="en-US" b="1" u="sng" dirty="0"/>
              <a:t>Travel Type</a:t>
            </a:r>
            <a:endParaRPr lang="en-US" dirty="0"/>
          </a:p>
          <a:p>
            <a:pPr>
              <a:buFont typeface="Wingdings" panose="05000000000000000000" pitchFamily="2" charset="2"/>
              <a:buChar char="Ø"/>
            </a:pPr>
            <a:r>
              <a:rPr lang="en-US" dirty="0"/>
              <a:t>Select the travel type from the dropdown box:</a:t>
            </a:r>
            <a:endParaRPr lang="en-US" altLang="en-US" b="1" dirty="0">
              <a:solidFill>
                <a:schemeClr val="accent1"/>
              </a:solidFill>
            </a:endParaRPr>
          </a:p>
          <a:p>
            <a:endParaRPr lang="en-US" dirty="0"/>
          </a:p>
          <a:p>
            <a:endParaRPr lang="en-US" dirty="0"/>
          </a:p>
        </p:txBody>
      </p:sp>
      <p:pic>
        <p:nvPicPr>
          <p:cNvPr id="409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042" y="3205163"/>
            <a:ext cx="3176761" cy="28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042" y="6012611"/>
            <a:ext cx="3571534" cy="8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31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268941"/>
            <a:ext cx="8596668" cy="5589059"/>
          </a:xfrm>
        </p:spPr>
        <p:txBody>
          <a:bodyPr>
            <a:normAutofit/>
          </a:bodyPr>
          <a:lstStyle/>
          <a:p>
            <a:pPr>
              <a:buFont typeface="Wingdings" panose="05000000000000000000" pitchFamily="2" charset="2"/>
              <a:buChar char="q"/>
            </a:pPr>
            <a:r>
              <a:rPr lang="en-US" altLang="en-US" b="1" dirty="0">
                <a:solidFill>
                  <a:schemeClr val="accent1"/>
                </a:solidFill>
              </a:rPr>
              <a:t>Step 2: Complete the information in the Request Header</a:t>
            </a:r>
          </a:p>
          <a:p>
            <a:r>
              <a:rPr lang="en-US" b="1" u="sng" dirty="0"/>
              <a:t>Request Policy</a:t>
            </a:r>
            <a:endParaRPr lang="en-US" dirty="0"/>
          </a:p>
          <a:p>
            <a:pPr>
              <a:buFont typeface="Wingdings" panose="05000000000000000000" pitchFamily="2" charset="2"/>
              <a:buChar char="Ø"/>
            </a:pPr>
            <a:r>
              <a:rPr lang="en-US" dirty="0"/>
              <a:t>This field is grayed out.  It indicates that Travel Request is processed in compliance with the UH Request Policy.</a:t>
            </a:r>
          </a:p>
          <a:p>
            <a:r>
              <a:rPr lang="en-US" b="1" u="sng" dirty="0"/>
              <a:t>Travel State Date</a:t>
            </a:r>
            <a:r>
              <a:rPr lang="en-US" dirty="0"/>
              <a:t> and </a:t>
            </a:r>
            <a:r>
              <a:rPr lang="en-US" b="1" u="sng" dirty="0"/>
              <a:t>Travel End Date</a:t>
            </a:r>
            <a:endParaRPr lang="en-US" dirty="0"/>
          </a:p>
          <a:p>
            <a:pPr>
              <a:buFont typeface="Wingdings" panose="05000000000000000000" pitchFamily="2" charset="2"/>
              <a:buChar char="Ø"/>
            </a:pPr>
            <a:r>
              <a:rPr lang="en-US" dirty="0"/>
              <a:t>Enter the departure date and return dates.</a:t>
            </a:r>
          </a:p>
          <a:p>
            <a:r>
              <a:rPr lang="en-US" b="1" u="sng" dirty="0"/>
              <a:t>Purpose/Benefit</a:t>
            </a:r>
            <a:endParaRPr lang="en-US" dirty="0"/>
          </a:p>
          <a:p>
            <a:pPr>
              <a:buFont typeface="Wingdings" panose="05000000000000000000" pitchFamily="2" charset="2"/>
              <a:buChar char="Ø"/>
            </a:pPr>
            <a:r>
              <a:rPr lang="en-US" dirty="0"/>
              <a:t>Enter the purpose/benefit of the trip.</a:t>
            </a:r>
          </a:p>
          <a:p>
            <a:r>
              <a:rPr lang="en-US" b="1" u="sng" dirty="0"/>
              <a:t>Duration (Days)</a:t>
            </a:r>
            <a:endParaRPr lang="en-US" dirty="0"/>
          </a:p>
          <a:p>
            <a:pPr>
              <a:buFont typeface="Wingdings" panose="05000000000000000000" pitchFamily="2" charset="2"/>
              <a:buChar char="Ø"/>
            </a:pPr>
            <a:r>
              <a:rPr lang="en-US" dirty="0"/>
              <a:t>You do not need to enter any value in this field.  Once the request is saved, Concur computes the travel days and indicate it in this field.</a:t>
            </a:r>
          </a:p>
          <a:p>
            <a:r>
              <a:rPr lang="en-US" b="1" u="sng" dirty="0"/>
              <a:t>Number of Personal Days</a:t>
            </a:r>
            <a:endParaRPr lang="en-US" dirty="0"/>
          </a:p>
          <a:p>
            <a:pPr>
              <a:buFont typeface="Wingdings" panose="05000000000000000000" pitchFamily="2" charset="2"/>
              <a:buChar char="Ø"/>
            </a:pPr>
            <a:r>
              <a:rPr lang="en-US" dirty="0"/>
              <a:t>Enter the number of personal days planned for the trip.  If none, enter “0” (zero).</a:t>
            </a:r>
          </a:p>
          <a:p>
            <a:endParaRPr lang="en-US" dirty="0"/>
          </a:p>
        </p:txBody>
      </p:sp>
    </p:spTree>
    <p:extLst>
      <p:ext uri="{BB962C8B-B14F-4D97-AF65-F5344CB8AC3E}">
        <p14:creationId xmlns:p14="http://schemas.microsoft.com/office/powerpoint/2010/main" val="414496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268941"/>
            <a:ext cx="8184033" cy="5589059"/>
          </a:xfrm>
        </p:spPr>
        <p:txBody>
          <a:bodyPr>
            <a:normAutofit/>
          </a:bodyPr>
          <a:lstStyle/>
          <a:p>
            <a:pPr>
              <a:buFont typeface="Wingdings" panose="05000000000000000000" pitchFamily="2" charset="2"/>
              <a:buChar char="q"/>
            </a:pPr>
            <a:r>
              <a:rPr lang="en-US" altLang="en-US" b="1" dirty="0">
                <a:solidFill>
                  <a:schemeClr val="accent1"/>
                </a:solidFill>
              </a:rPr>
              <a:t>Step 2: Complete the information in the Request Header</a:t>
            </a:r>
          </a:p>
          <a:p>
            <a:r>
              <a:rPr lang="en-US" b="1" u="sng" dirty="0"/>
              <a:t>Foreign Travel for Employee/Prospective Employee</a:t>
            </a:r>
            <a:endParaRPr lang="en-US" dirty="0"/>
          </a:p>
          <a:p>
            <a:pPr>
              <a:buFont typeface="Wingdings" panose="05000000000000000000" pitchFamily="2" charset="2"/>
              <a:buChar char="Ø"/>
            </a:pPr>
            <a:r>
              <a:rPr lang="en-US" dirty="0"/>
              <a:t>Indicate whether the travel is to or from countries outside Canada, Mexico, the United States, and the U.S. territories and possessions for an employee or prospective employee.</a:t>
            </a:r>
          </a:p>
          <a:p>
            <a:r>
              <a:rPr lang="en-US" b="1" u="sng" dirty="0"/>
              <a:t>Is a state fund cost center used on this trip?</a:t>
            </a:r>
            <a:endParaRPr lang="en-US" dirty="0"/>
          </a:p>
          <a:p>
            <a:pPr>
              <a:buFont typeface="Wingdings" panose="05000000000000000000" pitchFamily="2" charset="2"/>
              <a:buChar char="Ø"/>
            </a:pPr>
            <a:r>
              <a:rPr lang="en-US" dirty="0"/>
              <a:t>Indicate whether state funds will be used for the trip.</a:t>
            </a:r>
          </a:p>
          <a:p>
            <a:r>
              <a:rPr lang="en-US" b="1" u="sng" dirty="0"/>
              <a:t>Destination City 1 and Additional Destination Cities</a:t>
            </a:r>
            <a:endParaRPr lang="en-US" dirty="0"/>
          </a:p>
          <a:p>
            <a:pPr>
              <a:buFont typeface="Wingdings" panose="05000000000000000000" pitchFamily="2" charset="2"/>
              <a:buChar char="Ø"/>
            </a:pPr>
            <a:r>
              <a:rPr lang="en-US" dirty="0"/>
              <a:t>Enter the destination city or cities.  Multiple destinations can be indicated in the “Additional Destination Cities” using semi-colons (e.g., Paris; London, etc.)</a:t>
            </a:r>
          </a:p>
          <a:p>
            <a:r>
              <a:rPr lang="en-US" b="1" u="sng" dirty="0"/>
              <a:t>Business Unit</a:t>
            </a:r>
            <a:r>
              <a:rPr lang="en-US" dirty="0"/>
              <a:t>, </a:t>
            </a:r>
            <a:r>
              <a:rPr lang="en-US" b="1" u="sng" dirty="0"/>
              <a:t>Department</a:t>
            </a:r>
            <a:r>
              <a:rPr lang="en-US" dirty="0"/>
              <a:t>, </a:t>
            </a:r>
            <a:r>
              <a:rPr lang="en-US" b="1" u="sng" dirty="0"/>
              <a:t>Fund Type</a:t>
            </a:r>
            <a:r>
              <a:rPr lang="en-US" dirty="0"/>
              <a:t>, </a:t>
            </a:r>
            <a:r>
              <a:rPr lang="en-US" b="1" u="sng" dirty="0"/>
              <a:t>Fund Code</a:t>
            </a:r>
            <a:r>
              <a:rPr lang="en-US" dirty="0"/>
              <a:t>, </a:t>
            </a:r>
            <a:r>
              <a:rPr lang="en-US" b="1" u="sng" dirty="0"/>
              <a:t>Program, Project</a:t>
            </a:r>
            <a:r>
              <a:rPr lang="en-US" dirty="0"/>
              <a:t>, </a:t>
            </a:r>
            <a:r>
              <a:rPr lang="en-US" b="1" u="sng" dirty="0"/>
              <a:t>Grant Type,</a:t>
            </a:r>
            <a:r>
              <a:rPr lang="en-US" b="1" dirty="0"/>
              <a:t>  </a:t>
            </a:r>
            <a:r>
              <a:rPr lang="en-US" b="1" u="sng" dirty="0"/>
              <a:t>Chartfield1</a:t>
            </a:r>
            <a:endParaRPr lang="en-US" dirty="0"/>
          </a:p>
          <a:p>
            <a:pPr>
              <a:buFont typeface="Wingdings" panose="05000000000000000000" pitchFamily="2" charset="2"/>
              <a:buChar char="Ø"/>
            </a:pPr>
            <a:r>
              <a:rPr lang="en-US" dirty="0"/>
              <a:t>Concur automatically pulls these fields from the traveler’s profile, if a default cost center is entered in the profile.  To change or enter a cost center, select each field in the order presented (Business Unit, Department, Fund Type, etc.)</a:t>
            </a:r>
          </a:p>
        </p:txBody>
      </p:sp>
    </p:spTree>
    <p:extLst>
      <p:ext uri="{BB962C8B-B14F-4D97-AF65-F5344CB8AC3E}">
        <p14:creationId xmlns:p14="http://schemas.microsoft.com/office/powerpoint/2010/main" val="241468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213658"/>
            <a:ext cx="8267161" cy="5644343"/>
          </a:xfrm>
        </p:spPr>
        <p:txBody>
          <a:bodyPr>
            <a:normAutofit fontScale="92500"/>
          </a:bodyPr>
          <a:lstStyle/>
          <a:p>
            <a:pPr>
              <a:buFont typeface="Wingdings" panose="05000000000000000000" pitchFamily="2" charset="2"/>
              <a:buChar char="q"/>
            </a:pPr>
            <a:r>
              <a:rPr lang="en-US" altLang="en-US" b="1" dirty="0">
                <a:solidFill>
                  <a:schemeClr val="accent1"/>
                </a:solidFill>
              </a:rPr>
              <a:t>Step 2: Complete the information in the Request Header</a:t>
            </a:r>
          </a:p>
          <a:p>
            <a:r>
              <a:rPr lang="en-US" b="1" u="sng" dirty="0"/>
              <a:t>Will any travel cost be paid by a non-UH third party?</a:t>
            </a:r>
            <a:endParaRPr lang="en-US" dirty="0"/>
          </a:p>
          <a:p>
            <a:pPr>
              <a:buFont typeface="Wingdings" panose="05000000000000000000" pitchFamily="2" charset="2"/>
              <a:buChar char="Ø"/>
            </a:pPr>
            <a:r>
              <a:rPr lang="en-US" dirty="0"/>
              <a:t>Enter “Yes” or “No”.</a:t>
            </a:r>
          </a:p>
          <a:p>
            <a:r>
              <a:rPr lang="en-US" b="1" u="sng" dirty="0"/>
              <a:t>Name of non-UH third party</a:t>
            </a:r>
            <a:endParaRPr lang="en-US" dirty="0"/>
          </a:p>
          <a:p>
            <a:pPr>
              <a:buFont typeface="Wingdings" panose="05000000000000000000" pitchFamily="2" charset="2"/>
              <a:buChar char="Ø"/>
            </a:pPr>
            <a:r>
              <a:rPr lang="en-US" dirty="0"/>
              <a:t>If “Yes” is selected for a non-UH third party payment, enter the name of the third party.</a:t>
            </a:r>
          </a:p>
          <a:p>
            <a:r>
              <a:rPr lang="en-US" b="1" u="sng" dirty="0"/>
              <a:t>100% of travel cost paid by non-UH third party?</a:t>
            </a:r>
            <a:endParaRPr lang="en-US" dirty="0"/>
          </a:p>
          <a:p>
            <a:pPr>
              <a:buFont typeface="Wingdings" panose="05000000000000000000" pitchFamily="2" charset="2"/>
              <a:buChar char="Ø"/>
            </a:pPr>
            <a:r>
              <a:rPr lang="en-US" dirty="0"/>
              <a:t>If “Yes” is selected for a non-UH third party payment, indicate whether 100% is paid by the third party.  If 100% is paid by the third party, you do not need to provide additional information.  If less than 100% is paid by the third party, you MUST attach a letter from the third party indicating the information about their payment.</a:t>
            </a:r>
          </a:p>
          <a:p>
            <a:r>
              <a:rPr lang="en-US" b="1" u="sng" dirty="0"/>
              <a:t>Public Health Service (PHS) Grant</a:t>
            </a:r>
            <a:endParaRPr lang="en-US" dirty="0"/>
          </a:p>
          <a:p>
            <a:pPr>
              <a:buFont typeface="Wingdings" panose="05000000000000000000" pitchFamily="2" charset="2"/>
              <a:buChar char="Ø"/>
            </a:pPr>
            <a:r>
              <a:rPr lang="en-US" dirty="0"/>
              <a:t>If “Yes” is selected for a non-UH third party payment, indicate the traveler’s association with a PHS grant.  If the traveler’s salary was paid from a PHS grant and/or he/she is an investigator on the grant, Concur sends an e-mail notification to the Office of Research Policies, Compliance, and Committees, so ORPCC can follow up with the department later.  ORPCC does not approve the Travel Request or delay the approval process.</a:t>
            </a:r>
          </a:p>
        </p:txBody>
      </p:sp>
    </p:spTree>
    <p:extLst>
      <p:ext uri="{BB962C8B-B14F-4D97-AF65-F5344CB8AC3E}">
        <p14:creationId xmlns:p14="http://schemas.microsoft.com/office/powerpoint/2010/main" val="425909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1912868"/>
          </a:xfrm>
        </p:spPr>
        <p:txBody>
          <a:bodyPr>
            <a:normAutofit/>
          </a:bodyPr>
          <a:lstStyle/>
          <a:p>
            <a:pPr>
              <a:buFont typeface="Wingdings" panose="05000000000000000000" pitchFamily="2" charset="2"/>
              <a:buChar char="q"/>
            </a:pPr>
            <a:r>
              <a:rPr lang="en-US" altLang="en-US" b="1" dirty="0">
                <a:solidFill>
                  <a:schemeClr val="accent1"/>
                </a:solidFill>
              </a:rPr>
              <a:t>Step 3: If you are requesting a Travel Advance, complete the Cash Advance section.</a:t>
            </a:r>
          </a:p>
          <a:p>
            <a:pPr marL="0" indent="0">
              <a:buNone/>
            </a:pPr>
            <a:r>
              <a:rPr lang="en-US" altLang="en-US" b="1" dirty="0">
                <a:solidFill>
                  <a:schemeClr val="tx1"/>
                </a:solidFill>
              </a:rPr>
              <a:t>Note: </a:t>
            </a:r>
            <a:r>
              <a:rPr lang="en-US" altLang="en-US" dirty="0">
                <a:solidFill>
                  <a:schemeClr val="tx1"/>
                </a:solidFill>
              </a:rPr>
              <a:t>Travel Advances </a:t>
            </a:r>
            <a:r>
              <a:rPr lang="en-US" dirty="0">
                <a:solidFill>
                  <a:schemeClr val="tx1"/>
                </a:solidFill>
              </a:rPr>
              <a:t>are available for employee foreign travel and group travel only.  Only employees who are eligible for Travel Advances may receive Travel Advances. The Cash Advance section is on the bottom of the Request Header page. Enter the amount.</a:t>
            </a:r>
            <a:endParaRPr lang="en-US" altLang="en-US" dirty="0">
              <a:solidFill>
                <a:schemeClr val="tx1"/>
              </a:solidFill>
            </a:endParaRPr>
          </a:p>
        </p:txBody>
      </p:sp>
      <p:pic>
        <p:nvPicPr>
          <p:cNvPr id="4" name="Picture 3">
            <a:extLst>
              <a:ext uri="{FF2B5EF4-FFF2-40B4-BE49-F238E27FC236}">
                <a16:creationId xmlns:a16="http://schemas.microsoft.com/office/drawing/2014/main" id="{26965C3E-2F22-4AAD-B96E-A4FA670170AF}"/>
              </a:ext>
            </a:extLst>
          </p:cNvPr>
          <p:cNvPicPr>
            <a:picLocks noChangeAspect="1"/>
          </p:cNvPicPr>
          <p:nvPr/>
        </p:nvPicPr>
        <p:blipFill>
          <a:blip r:embed="rId2"/>
          <a:stretch>
            <a:fillRect/>
          </a:stretch>
        </p:blipFill>
        <p:spPr>
          <a:xfrm>
            <a:off x="2100621" y="3599412"/>
            <a:ext cx="4780626" cy="2428162"/>
          </a:xfrm>
          <a:prstGeom prst="rect">
            <a:avLst/>
          </a:prstGeom>
        </p:spPr>
      </p:pic>
    </p:spTree>
    <p:extLst>
      <p:ext uri="{BB962C8B-B14F-4D97-AF65-F5344CB8AC3E}">
        <p14:creationId xmlns:p14="http://schemas.microsoft.com/office/powerpoint/2010/main" val="83886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665959"/>
          </a:xfrm>
        </p:spPr>
        <p:txBody>
          <a:bodyPr>
            <a:normAutofit/>
          </a:bodyPr>
          <a:lstStyle/>
          <a:p>
            <a:pPr>
              <a:buFont typeface="Wingdings" panose="05000000000000000000" pitchFamily="2" charset="2"/>
              <a:buChar char="q"/>
            </a:pPr>
            <a:r>
              <a:rPr lang="en-US" altLang="en-US" b="1" dirty="0">
                <a:solidFill>
                  <a:schemeClr val="accent1"/>
                </a:solidFill>
              </a:rPr>
              <a:t>Step 4: Save the header information by clicking on “Save”</a:t>
            </a:r>
          </a:p>
        </p:txBody>
      </p:sp>
      <p:pic>
        <p:nvPicPr>
          <p:cNvPr id="4" name="Picture 3">
            <a:extLst>
              <a:ext uri="{FF2B5EF4-FFF2-40B4-BE49-F238E27FC236}">
                <a16:creationId xmlns:a16="http://schemas.microsoft.com/office/drawing/2014/main" id="{DAF938FB-0C42-43FD-B91A-D7AA2807CFD7}"/>
              </a:ext>
            </a:extLst>
          </p:cNvPr>
          <p:cNvPicPr>
            <a:picLocks noChangeAspect="1"/>
          </p:cNvPicPr>
          <p:nvPr/>
        </p:nvPicPr>
        <p:blipFill>
          <a:blip r:embed="rId2"/>
          <a:stretch>
            <a:fillRect/>
          </a:stretch>
        </p:blipFill>
        <p:spPr>
          <a:xfrm>
            <a:off x="480446" y="1728061"/>
            <a:ext cx="9523710" cy="4766062"/>
          </a:xfrm>
          <a:prstGeom prst="rect">
            <a:avLst/>
          </a:prstGeom>
        </p:spPr>
      </p:pic>
    </p:spTree>
    <p:extLst>
      <p:ext uri="{BB962C8B-B14F-4D97-AF65-F5344CB8AC3E}">
        <p14:creationId xmlns:p14="http://schemas.microsoft.com/office/powerpoint/2010/main" val="203644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665959"/>
          </a:xfrm>
        </p:spPr>
        <p:txBody>
          <a:bodyPr>
            <a:normAutofit/>
          </a:bodyPr>
          <a:lstStyle/>
          <a:p>
            <a:pPr>
              <a:buFont typeface="Wingdings" panose="05000000000000000000" pitchFamily="2" charset="2"/>
              <a:buChar char="q"/>
            </a:pPr>
            <a:r>
              <a:rPr lang="en-US" altLang="en-US" b="1" dirty="0">
                <a:solidFill>
                  <a:schemeClr val="accent1"/>
                </a:solidFill>
              </a:rPr>
              <a:t>Step 5: Complete the information in the Expected Expenses page by Adding the expected expenses for your trip</a:t>
            </a:r>
          </a:p>
        </p:txBody>
      </p:sp>
      <p:pic>
        <p:nvPicPr>
          <p:cNvPr id="4" name="Picture 3">
            <a:extLst>
              <a:ext uri="{FF2B5EF4-FFF2-40B4-BE49-F238E27FC236}">
                <a16:creationId xmlns:a16="http://schemas.microsoft.com/office/drawing/2014/main" id="{B4D04950-56A2-4D58-8183-1744C6929F64}"/>
              </a:ext>
            </a:extLst>
          </p:cNvPr>
          <p:cNvPicPr>
            <a:picLocks noChangeAspect="1"/>
          </p:cNvPicPr>
          <p:nvPr/>
        </p:nvPicPr>
        <p:blipFill>
          <a:blip r:embed="rId2"/>
          <a:stretch>
            <a:fillRect/>
          </a:stretch>
        </p:blipFill>
        <p:spPr>
          <a:xfrm>
            <a:off x="677334" y="2672445"/>
            <a:ext cx="8180952" cy="3171429"/>
          </a:xfrm>
          <a:prstGeom prst="rect">
            <a:avLst/>
          </a:prstGeom>
        </p:spPr>
      </p:pic>
    </p:spTree>
    <p:extLst>
      <p:ext uri="{BB962C8B-B14F-4D97-AF65-F5344CB8AC3E}">
        <p14:creationId xmlns:p14="http://schemas.microsoft.com/office/powerpoint/2010/main" val="374182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1979370"/>
          </a:xfrm>
        </p:spPr>
        <p:txBody>
          <a:bodyPr>
            <a:normAutofit/>
          </a:bodyPr>
          <a:lstStyle/>
          <a:p>
            <a:pPr>
              <a:buFont typeface="Wingdings" panose="05000000000000000000" pitchFamily="2" charset="2"/>
              <a:buChar char="q"/>
            </a:pPr>
            <a:r>
              <a:rPr lang="en-US" altLang="en-US" b="1" dirty="0">
                <a:solidFill>
                  <a:schemeClr val="accent1"/>
                </a:solidFill>
              </a:rPr>
              <a:t>Step 5: Complete the information in the Expected Expenses page</a:t>
            </a:r>
          </a:p>
          <a:p>
            <a:pPr marL="0" indent="0">
              <a:buNone/>
            </a:pPr>
            <a:r>
              <a:rPr lang="en-US" b="1" dirty="0"/>
              <a:t>Click on an appropriate icon to complete the segment information</a:t>
            </a:r>
          </a:p>
          <a:p>
            <a:r>
              <a:rPr lang="en-US" b="1" u="sng" dirty="0"/>
              <a:t>Airfare</a:t>
            </a:r>
            <a:r>
              <a:rPr lang="en-US" b="1" dirty="0"/>
              <a:t> </a:t>
            </a:r>
            <a:r>
              <a:rPr lang="en-US" dirty="0"/>
              <a:t>(example)</a:t>
            </a:r>
          </a:p>
          <a:p>
            <a:pPr>
              <a:buFont typeface="Wingdings" panose="05000000000000000000" pitchFamily="2" charset="2"/>
              <a:buChar char="Ø"/>
            </a:pPr>
            <a:r>
              <a:rPr lang="en-US" dirty="0"/>
              <a:t>Enter the request amount, departure/arrival cities, and dates. Other fields are optional. Click on “Save”</a:t>
            </a:r>
          </a:p>
          <a:p>
            <a:pPr>
              <a:buFont typeface="Wingdings" panose="05000000000000000000" pitchFamily="2" charset="2"/>
              <a:buChar char="Ø"/>
            </a:pPr>
            <a:endParaRPr lang="en-US" altLang="en-US" dirty="0">
              <a:solidFill>
                <a:schemeClr val="tx1"/>
              </a:solidFill>
            </a:endParaRPr>
          </a:p>
          <a:p>
            <a:pPr>
              <a:buFont typeface="Wingdings" panose="05000000000000000000" pitchFamily="2" charset="2"/>
              <a:buChar char="Ø"/>
            </a:pPr>
            <a:endParaRPr lang="en-US" altLang="en-US" dirty="0">
              <a:solidFill>
                <a:schemeClr val="tx1"/>
              </a:solidFill>
            </a:endParaRPr>
          </a:p>
        </p:txBody>
      </p:sp>
      <p:pic>
        <p:nvPicPr>
          <p:cNvPr id="4" name="Picture 3">
            <a:extLst>
              <a:ext uri="{FF2B5EF4-FFF2-40B4-BE49-F238E27FC236}">
                <a16:creationId xmlns:a16="http://schemas.microsoft.com/office/drawing/2014/main" id="{3995DDBB-1ED5-45EA-8611-6D05C7329B79}"/>
              </a:ext>
            </a:extLst>
          </p:cNvPr>
          <p:cNvPicPr>
            <a:picLocks noChangeAspect="1"/>
          </p:cNvPicPr>
          <p:nvPr/>
        </p:nvPicPr>
        <p:blipFill>
          <a:blip r:embed="rId2"/>
          <a:stretch>
            <a:fillRect/>
          </a:stretch>
        </p:blipFill>
        <p:spPr>
          <a:xfrm>
            <a:off x="489185" y="3162650"/>
            <a:ext cx="7404855" cy="3695350"/>
          </a:xfrm>
          <a:prstGeom prst="rect">
            <a:avLst/>
          </a:prstGeom>
        </p:spPr>
      </p:pic>
    </p:spTree>
    <p:extLst>
      <p:ext uri="{BB962C8B-B14F-4D97-AF65-F5344CB8AC3E}">
        <p14:creationId xmlns:p14="http://schemas.microsoft.com/office/powerpoint/2010/main" val="281882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931966"/>
          </a:xfrm>
        </p:spPr>
        <p:txBody>
          <a:bodyPr>
            <a:normAutofit/>
          </a:bodyPr>
          <a:lstStyle/>
          <a:p>
            <a:pPr>
              <a:buFont typeface="Wingdings" panose="05000000000000000000" pitchFamily="2" charset="2"/>
              <a:buChar char="q"/>
            </a:pPr>
            <a:r>
              <a:rPr lang="en-US" altLang="en-US" b="1" dirty="0">
                <a:solidFill>
                  <a:schemeClr val="accent1"/>
                </a:solidFill>
              </a:rPr>
              <a:t>Step 6: Attach required documents if necessary.</a:t>
            </a:r>
          </a:p>
          <a:p>
            <a:pPr marL="0" indent="0">
              <a:buNone/>
            </a:pPr>
            <a:r>
              <a:rPr lang="en-US" b="1" dirty="0"/>
              <a:t>Click on “Attachments” and select “Attach Documents”</a:t>
            </a:r>
            <a:endParaRPr lang="en-US" altLang="en-US" dirty="0">
              <a:solidFill>
                <a:schemeClr val="tx1"/>
              </a:solidFill>
            </a:endParaRPr>
          </a:p>
          <a:p>
            <a:pPr>
              <a:buFont typeface="Wingdings" panose="05000000000000000000" pitchFamily="2" charset="2"/>
              <a:buChar char="Ø"/>
            </a:pPr>
            <a:endParaRPr lang="en-US" altLang="en-US" dirty="0">
              <a:solidFill>
                <a:schemeClr val="tx1"/>
              </a:solidFill>
            </a:endParaRPr>
          </a:p>
        </p:txBody>
      </p:sp>
      <p:pic>
        <p:nvPicPr>
          <p:cNvPr id="5" name="Picture 4">
            <a:extLst>
              <a:ext uri="{FF2B5EF4-FFF2-40B4-BE49-F238E27FC236}">
                <a16:creationId xmlns:a16="http://schemas.microsoft.com/office/drawing/2014/main" id="{C26B131F-A8AD-444A-80F3-AB5FAFD22D5A}"/>
              </a:ext>
            </a:extLst>
          </p:cNvPr>
          <p:cNvPicPr>
            <a:picLocks noChangeAspect="1"/>
          </p:cNvPicPr>
          <p:nvPr/>
        </p:nvPicPr>
        <p:blipFill>
          <a:blip r:embed="rId2"/>
          <a:stretch>
            <a:fillRect/>
          </a:stretch>
        </p:blipFill>
        <p:spPr>
          <a:xfrm>
            <a:off x="524572" y="2181137"/>
            <a:ext cx="8267160" cy="4001549"/>
          </a:xfrm>
          <a:prstGeom prst="rect">
            <a:avLst/>
          </a:prstGeom>
        </p:spPr>
      </p:pic>
    </p:spTree>
    <p:extLst>
      <p:ext uri="{BB962C8B-B14F-4D97-AF65-F5344CB8AC3E}">
        <p14:creationId xmlns:p14="http://schemas.microsoft.com/office/powerpoint/2010/main" val="129479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931966"/>
          </a:xfrm>
        </p:spPr>
        <p:txBody>
          <a:bodyPr>
            <a:normAutofit/>
          </a:bodyPr>
          <a:lstStyle/>
          <a:p>
            <a:pPr>
              <a:buFont typeface="Wingdings" panose="05000000000000000000" pitchFamily="2" charset="2"/>
              <a:buChar char="q"/>
            </a:pPr>
            <a:r>
              <a:rPr lang="en-US" altLang="en-US" b="1" dirty="0">
                <a:solidFill>
                  <a:schemeClr val="accent1"/>
                </a:solidFill>
              </a:rPr>
              <a:t>Step 6: Attach required documents if necessary.</a:t>
            </a:r>
          </a:p>
          <a:p>
            <a:pPr>
              <a:buFont typeface="Wingdings" panose="05000000000000000000" pitchFamily="2" charset="2"/>
              <a:buChar char="Ø"/>
            </a:pPr>
            <a:endParaRPr lang="en-US" altLang="en-US" dirty="0">
              <a:solidFill>
                <a:schemeClr val="tx1"/>
              </a:solidFill>
            </a:endParaRPr>
          </a:p>
        </p:txBody>
      </p:sp>
      <p:sp>
        <p:nvSpPr>
          <p:cNvPr id="8" name="Content Placeholder 2"/>
          <p:cNvSpPr txBox="1">
            <a:spLocks/>
          </p:cNvSpPr>
          <p:nvPr/>
        </p:nvSpPr>
        <p:spPr>
          <a:xfrm>
            <a:off x="677333" y="2718033"/>
            <a:ext cx="8267161" cy="39986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en-US" b="1" dirty="0">
                <a:solidFill>
                  <a:schemeClr val="tx1"/>
                </a:solidFill>
              </a:rPr>
              <a:t>Examples of documents to attach to the Travel Request:</a:t>
            </a:r>
          </a:p>
          <a:p>
            <a:pPr>
              <a:buFont typeface="Arial" panose="020B0604020202020204" pitchFamily="34" charset="0"/>
              <a:buChar char="•"/>
            </a:pPr>
            <a:r>
              <a:rPr lang="en-US" altLang="en-US" dirty="0">
                <a:solidFill>
                  <a:schemeClr val="tx1"/>
                </a:solidFill>
              </a:rPr>
              <a:t>Conference program/announcement or Business itinerary/agenda</a:t>
            </a:r>
          </a:p>
          <a:p>
            <a:pPr>
              <a:buFont typeface="Arial" panose="020B0604020202020204" pitchFamily="34" charset="0"/>
              <a:buChar char="•"/>
            </a:pPr>
            <a:r>
              <a:rPr lang="en-US" altLang="en-US" dirty="0">
                <a:solidFill>
                  <a:schemeClr val="tx1"/>
                </a:solidFill>
              </a:rPr>
              <a:t>Export Controls and Travel Embargo Form MUST be attached for foreign travel</a:t>
            </a:r>
          </a:p>
          <a:p>
            <a:pPr>
              <a:buFont typeface="Arial" panose="020B0604020202020204" pitchFamily="34" charset="0"/>
              <a:buChar char="•"/>
            </a:pPr>
            <a:r>
              <a:rPr lang="en-US" altLang="en-US" dirty="0">
                <a:solidFill>
                  <a:schemeClr val="tx1"/>
                </a:solidFill>
              </a:rPr>
              <a:t>Fly America Act Waiver Checklist </a:t>
            </a:r>
          </a:p>
          <a:p>
            <a:pPr>
              <a:buFont typeface="Arial" panose="020B0604020202020204" pitchFamily="34" charset="0"/>
              <a:buChar char="•"/>
            </a:pPr>
            <a:r>
              <a:rPr lang="en-US" altLang="en-US" dirty="0">
                <a:solidFill>
                  <a:schemeClr val="tx1"/>
                </a:solidFill>
              </a:rPr>
              <a:t>Office of State-Federal Relations confirmation for travel to D.C. on state funds</a:t>
            </a:r>
          </a:p>
        </p:txBody>
      </p:sp>
    </p:spTree>
    <p:extLst>
      <p:ext uri="{BB962C8B-B14F-4D97-AF65-F5344CB8AC3E}">
        <p14:creationId xmlns:p14="http://schemas.microsoft.com/office/powerpoint/2010/main" val="213506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0073"/>
          </a:xfrm>
        </p:spPr>
        <p:txBody>
          <a:bodyPr/>
          <a:lstStyle/>
          <a:p>
            <a:pPr algn="ctr"/>
            <a:r>
              <a:rPr lang="en-US" b="1" dirty="0"/>
              <a:t>Getting Started</a:t>
            </a:r>
            <a:endParaRPr lang="en-US" dirty="0"/>
          </a:p>
        </p:txBody>
      </p:sp>
      <p:sp>
        <p:nvSpPr>
          <p:cNvPr id="4" name="Content Placeholder 2"/>
          <p:cNvSpPr>
            <a:spLocks noGrp="1"/>
          </p:cNvSpPr>
          <p:nvPr>
            <p:ph idx="1"/>
          </p:nvPr>
        </p:nvSpPr>
        <p:spPr>
          <a:xfrm>
            <a:off x="747370" y="1339673"/>
            <a:ext cx="7838691" cy="777240"/>
          </a:xfrm>
        </p:spPr>
        <p:txBody>
          <a:bodyPr>
            <a:normAutofit/>
          </a:bodyPr>
          <a:lstStyle/>
          <a:p>
            <a:pPr marL="0" indent="0">
              <a:buFont typeface="Arial" charset="0"/>
              <a:buNone/>
              <a:defRPr/>
            </a:pPr>
            <a:r>
              <a:rPr lang="en-US" sz="2200" dirty="0">
                <a:solidFill>
                  <a:schemeClr val="tx1"/>
                </a:solidFill>
                <a:sym typeface="Wingdings" panose="05000000000000000000" pitchFamily="2" charset="2"/>
              </a:rPr>
              <a:t>For UH employee, go to</a:t>
            </a:r>
            <a:r>
              <a:rPr lang="en-US" sz="2200" dirty="0">
                <a:solidFill>
                  <a:srgbClr val="00B050"/>
                </a:solidFill>
                <a:sym typeface="Wingdings" panose="05000000000000000000" pitchFamily="2" charset="2"/>
              </a:rPr>
              <a:t> </a:t>
            </a:r>
            <a:r>
              <a:rPr lang="en-US" sz="2200" dirty="0"/>
              <a:t>P.A.S.S., click on “Miscellaneous”, followed by “Concur Travel Management”</a:t>
            </a:r>
          </a:p>
        </p:txBody>
      </p:sp>
      <p:pic>
        <p:nvPicPr>
          <p:cNvPr id="6" name="Picture 5"/>
          <p:cNvPicPr>
            <a:picLocks noChangeAspect="1"/>
          </p:cNvPicPr>
          <p:nvPr/>
        </p:nvPicPr>
        <p:blipFill>
          <a:blip r:embed="rId2"/>
          <a:stretch>
            <a:fillRect/>
          </a:stretch>
        </p:blipFill>
        <p:spPr>
          <a:xfrm>
            <a:off x="7129220" y="1976739"/>
            <a:ext cx="3135849" cy="4184527"/>
          </a:xfrm>
          <a:prstGeom prst="rect">
            <a:avLst/>
          </a:prstGeom>
        </p:spPr>
      </p:pic>
      <p:pic>
        <p:nvPicPr>
          <p:cNvPr id="5" name="Picture 4">
            <a:extLst>
              <a:ext uri="{FF2B5EF4-FFF2-40B4-BE49-F238E27FC236}">
                <a16:creationId xmlns:a16="http://schemas.microsoft.com/office/drawing/2014/main" id="{CEE41277-EEC5-4712-89D3-B59936DCEE15}"/>
              </a:ext>
            </a:extLst>
          </p:cNvPr>
          <p:cNvPicPr>
            <a:picLocks noChangeAspect="1"/>
          </p:cNvPicPr>
          <p:nvPr/>
        </p:nvPicPr>
        <p:blipFill>
          <a:blip r:embed="rId3"/>
          <a:stretch>
            <a:fillRect/>
          </a:stretch>
        </p:blipFill>
        <p:spPr>
          <a:xfrm>
            <a:off x="59429" y="2116913"/>
            <a:ext cx="7069791" cy="3904179"/>
          </a:xfrm>
          <a:prstGeom prst="rect">
            <a:avLst/>
          </a:prstGeom>
        </p:spPr>
      </p:pic>
    </p:spTree>
    <p:extLst>
      <p:ext uri="{BB962C8B-B14F-4D97-AF65-F5344CB8AC3E}">
        <p14:creationId xmlns:p14="http://schemas.microsoft.com/office/powerpoint/2010/main" val="393944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345721"/>
            <a:ext cx="8267161" cy="931966"/>
          </a:xfrm>
        </p:spPr>
        <p:txBody>
          <a:bodyPr>
            <a:normAutofit/>
          </a:bodyPr>
          <a:lstStyle/>
          <a:p>
            <a:pPr>
              <a:buFont typeface="Wingdings" panose="05000000000000000000" pitchFamily="2" charset="2"/>
              <a:buChar char="q"/>
            </a:pPr>
            <a:r>
              <a:rPr lang="en-US" altLang="en-US" b="1" dirty="0">
                <a:solidFill>
                  <a:schemeClr val="accent1"/>
                </a:solidFill>
              </a:rPr>
              <a:t>Step 7: Submit the request in workflow</a:t>
            </a:r>
          </a:p>
          <a:p>
            <a:pPr marL="0" indent="0">
              <a:buNone/>
            </a:pPr>
            <a:r>
              <a:rPr lang="en-US" b="1" dirty="0"/>
              <a:t>Click on “Submit Request”</a:t>
            </a:r>
            <a:endParaRPr lang="en-US" altLang="en-US" dirty="0">
              <a:solidFill>
                <a:schemeClr val="tx1"/>
              </a:solidFill>
            </a:endParaRPr>
          </a:p>
          <a:p>
            <a:pPr>
              <a:buFont typeface="Wingdings" panose="05000000000000000000" pitchFamily="2" charset="2"/>
              <a:buChar char="Ø"/>
            </a:pPr>
            <a:endParaRPr lang="en-US" altLang="en-US" dirty="0">
              <a:solidFill>
                <a:schemeClr val="tx1"/>
              </a:solidFill>
            </a:endParaRPr>
          </a:p>
        </p:txBody>
      </p:sp>
      <p:sp>
        <p:nvSpPr>
          <p:cNvPr id="9" name="Content Placeholder 2"/>
          <p:cNvSpPr txBox="1">
            <a:spLocks/>
          </p:cNvSpPr>
          <p:nvPr/>
        </p:nvSpPr>
        <p:spPr>
          <a:xfrm>
            <a:off x="677334" y="3592927"/>
            <a:ext cx="8267161" cy="5135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t>The system then asks for your confirmation. Click on “Accept &amp; Continue”</a:t>
            </a:r>
            <a:endParaRPr lang="en-US" altLang="en-US" dirty="0">
              <a:solidFill>
                <a:schemeClr val="tx1"/>
              </a:solidFill>
            </a:endParaRPr>
          </a:p>
        </p:txBody>
      </p:sp>
      <p:pic>
        <p:nvPicPr>
          <p:cNvPr id="4" name="Picture 3">
            <a:extLst>
              <a:ext uri="{FF2B5EF4-FFF2-40B4-BE49-F238E27FC236}">
                <a16:creationId xmlns:a16="http://schemas.microsoft.com/office/drawing/2014/main" id="{469A939A-490F-4770-89EA-C06D7A310F70}"/>
              </a:ext>
            </a:extLst>
          </p:cNvPr>
          <p:cNvPicPr>
            <a:picLocks noChangeAspect="1"/>
          </p:cNvPicPr>
          <p:nvPr/>
        </p:nvPicPr>
        <p:blipFill>
          <a:blip r:embed="rId2"/>
          <a:stretch>
            <a:fillRect/>
          </a:stretch>
        </p:blipFill>
        <p:spPr>
          <a:xfrm>
            <a:off x="491238" y="2081842"/>
            <a:ext cx="7881726" cy="1511085"/>
          </a:xfrm>
          <a:prstGeom prst="rect">
            <a:avLst/>
          </a:prstGeom>
        </p:spPr>
      </p:pic>
      <p:pic>
        <p:nvPicPr>
          <p:cNvPr id="5" name="Picture 4">
            <a:extLst>
              <a:ext uri="{FF2B5EF4-FFF2-40B4-BE49-F238E27FC236}">
                <a16:creationId xmlns:a16="http://schemas.microsoft.com/office/drawing/2014/main" id="{92B5D42F-DD11-4357-B360-0F032FC57FDE}"/>
              </a:ext>
            </a:extLst>
          </p:cNvPr>
          <p:cNvPicPr>
            <a:picLocks noChangeAspect="1"/>
          </p:cNvPicPr>
          <p:nvPr/>
        </p:nvPicPr>
        <p:blipFill>
          <a:blip r:embed="rId3"/>
          <a:stretch>
            <a:fillRect/>
          </a:stretch>
        </p:blipFill>
        <p:spPr>
          <a:xfrm>
            <a:off x="879720" y="4043493"/>
            <a:ext cx="6057975" cy="2537669"/>
          </a:xfrm>
          <a:prstGeom prst="rect">
            <a:avLst/>
          </a:prstGeom>
        </p:spPr>
      </p:pic>
    </p:spTree>
    <p:extLst>
      <p:ext uri="{BB962C8B-B14F-4D97-AF65-F5344CB8AC3E}">
        <p14:creationId xmlns:p14="http://schemas.microsoft.com/office/powerpoint/2010/main" val="423236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130968" y="381000"/>
            <a:ext cx="7197946" cy="838200"/>
          </a:xfrm>
        </p:spPr>
        <p:txBody>
          <a:bodyPr/>
          <a:lstStyle/>
          <a:p>
            <a:pPr algn="ctr">
              <a:defRPr/>
            </a:pPr>
            <a:r>
              <a:rPr lang="en-US" sz="3600" b="1" dirty="0"/>
              <a:t>Travel Advances</a:t>
            </a:r>
          </a:p>
        </p:txBody>
      </p:sp>
      <p:sp>
        <p:nvSpPr>
          <p:cNvPr id="17410" name="Rectangle 3"/>
          <p:cNvSpPr>
            <a:spLocks noGrp="1" noRot="1" noChangeArrowheads="1"/>
          </p:cNvSpPr>
          <p:nvPr>
            <p:ph idx="1"/>
          </p:nvPr>
        </p:nvSpPr>
        <p:spPr>
          <a:xfrm>
            <a:off x="1130968" y="1507958"/>
            <a:ext cx="7197946" cy="4283242"/>
          </a:xfrm>
        </p:spPr>
        <p:txBody>
          <a:bodyPr>
            <a:normAutofit/>
          </a:bodyPr>
          <a:lstStyle/>
          <a:p>
            <a:pPr eaLnBrk="1" hangingPunct="1">
              <a:lnSpc>
                <a:spcPct val="90000"/>
              </a:lnSpc>
            </a:pPr>
            <a:r>
              <a:rPr lang="en-US" altLang="en-US" sz="2400" dirty="0"/>
              <a:t>Used to receive money before travel</a:t>
            </a:r>
          </a:p>
          <a:p>
            <a:pPr eaLnBrk="1" hangingPunct="1">
              <a:lnSpc>
                <a:spcPct val="90000"/>
              </a:lnSpc>
            </a:pPr>
            <a:r>
              <a:rPr lang="en-US" altLang="en-US" sz="2400" dirty="0"/>
              <a:t>Criteria: </a:t>
            </a:r>
          </a:p>
          <a:p>
            <a:pPr lvl="1" eaLnBrk="1" hangingPunct="1">
              <a:lnSpc>
                <a:spcPct val="90000"/>
              </a:lnSpc>
              <a:buFont typeface="Wingdings" panose="05000000000000000000" pitchFamily="2" charset="2"/>
              <a:buChar char="ü"/>
            </a:pPr>
            <a:r>
              <a:rPr lang="en-US" altLang="en-US" sz="2000" dirty="0"/>
              <a:t>1. Local Cost Centers Only</a:t>
            </a:r>
          </a:p>
          <a:p>
            <a:pPr lvl="1">
              <a:lnSpc>
                <a:spcPct val="90000"/>
              </a:lnSpc>
              <a:buFont typeface="Wingdings" panose="05000000000000000000" pitchFamily="2" charset="2"/>
              <a:buChar char="ü"/>
            </a:pPr>
            <a:r>
              <a:rPr lang="en-US" altLang="en-US" sz="2000" dirty="0"/>
              <a:t>2. Employee Foreign Travel or Group Travel</a:t>
            </a:r>
          </a:p>
          <a:p>
            <a:pPr eaLnBrk="1" hangingPunct="1">
              <a:lnSpc>
                <a:spcPct val="90000"/>
              </a:lnSpc>
            </a:pPr>
            <a:r>
              <a:rPr lang="en-US" altLang="en-US" sz="2400" dirty="0"/>
              <a:t>Requirements</a:t>
            </a:r>
          </a:p>
          <a:p>
            <a:pPr lvl="1" eaLnBrk="1" hangingPunct="1">
              <a:lnSpc>
                <a:spcPct val="90000"/>
              </a:lnSpc>
              <a:buFont typeface="Wingdings" panose="05000000000000000000" pitchFamily="2" charset="2"/>
              <a:buChar char="Ø"/>
            </a:pPr>
            <a:r>
              <a:rPr lang="en-US" altLang="en-US" sz="2000" dirty="0"/>
              <a:t>1. Employee Foreign Travel: VP approval, Export Controls, Agenda, and Breakdown of expenses</a:t>
            </a:r>
          </a:p>
          <a:p>
            <a:pPr lvl="1" eaLnBrk="1" hangingPunct="1">
              <a:lnSpc>
                <a:spcPct val="90000"/>
              </a:lnSpc>
              <a:buFont typeface="Wingdings" panose="05000000000000000000" pitchFamily="2" charset="2"/>
              <a:buChar char="Ø"/>
            </a:pPr>
            <a:r>
              <a:rPr lang="en-US" altLang="en-US" sz="2000" dirty="0"/>
              <a:t>2. Group Travel: Roster, Agenda, Breakdown of expenses</a:t>
            </a:r>
          </a:p>
          <a:p>
            <a:pPr lvl="1" eaLnBrk="1" hangingPunct="1">
              <a:lnSpc>
                <a:spcPct val="90000"/>
              </a:lnSpc>
            </a:pPr>
            <a:endParaRPr lang="en-US" altLang="en-US" dirty="0"/>
          </a:p>
          <a:p>
            <a:pPr marL="392113" lvl="1" indent="0">
              <a:buNone/>
            </a:pPr>
            <a:endParaRPr lang="en-US" altLang="en-US" dirty="0"/>
          </a:p>
          <a:p>
            <a:pPr lvl="1" eaLnBrk="1" hangingPunct="1">
              <a:lnSpc>
                <a:spcPct val="90000"/>
              </a:lnSpc>
              <a:buFontTx/>
              <a:buNone/>
            </a:pPr>
            <a:endParaRPr lang="en-US" altLang="en-US" dirty="0"/>
          </a:p>
        </p:txBody>
      </p:sp>
    </p:spTree>
    <p:extLst>
      <p:ext uri="{BB962C8B-B14F-4D97-AF65-F5344CB8AC3E}">
        <p14:creationId xmlns:p14="http://schemas.microsoft.com/office/powerpoint/2010/main" val="298382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31371" y="381000"/>
            <a:ext cx="7886987" cy="685800"/>
          </a:xfrm>
        </p:spPr>
        <p:txBody>
          <a:bodyPr/>
          <a:lstStyle/>
          <a:p>
            <a:pPr algn="ctr">
              <a:defRPr/>
            </a:pPr>
            <a:r>
              <a:rPr lang="en-US" sz="3600" b="1" dirty="0"/>
              <a:t>Foreign Travel</a:t>
            </a:r>
            <a:endParaRPr lang="en-US" b="1" dirty="0"/>
          </a:p>
        </p:txBody>
      </p:sp>
      <p:sp>
        <p:nvSpPr>
          <p:cNvPr id="13314" name="Rectangle 3"/>
          <p:cNvSpPr>
            <a:spLocks noGrp="1" noRot="1" noChangeArrowheads="1"/>
          </p:cNvSpPr>
          <p:nvPr>
            <p:ph idx="1"/>
          </p:nvPr>
        </p:nvSpPr>
        <p:spPr>
          <a:xfrm>
            <a:off x="631371" y="1371600"/>
            <a:ext cx="8169728" cy="4855029"/>
          </a:xfrm>
        </p:spPr>
        <p:txBody>
          <a:bodyPr>
            <a:normAutofit/>
          </a:bodyPr>
          <a:lstStyle/>
          <a:p>
            <a:pPr eaLnBrk="1" hangingPunct="1">
              <a:lnSpc>
                <a:spcPct val="90000"/>
              </a:lnSpc>
            </a:pPr>
            <a:r>
              <a:rPr lang="en-US" altLang="en-US" sz="2400" dirty="0"/>
              <a:t>Travel Request</a:t>
            </a:r>
          </a:p>
          <a:p>
            <a:pPr eaLnBrk="1" hangingPunct="1">
              <a:lnSpc>
                <a:spcPct val="90000"/>
              </a:lnSpc>
              <a:buFont typeface="Arial" panose="020B0604020202020204" pitchFamily="34" charset="0"/>
              <a:buChar char="•"/>
            </a:pPr>
            <a:r>
              <a:rPr lang="en-US" altLang="en-US" sz="2000" dirty="0"/>
              <a:t>VP Approval (Concur automatically routes TR through VP)</a:t>
            </a:r>
          </a:p>
          <a:p>
            <a:pPr eaLnBrk="1" hangingPunct="1">
              <a:lnSpc>
                <a:spcPct val="90000"/>
              </a:lnSpc>
              <a:buFont typeface="Arial" panose="020B0604020202020204" pitchFamily="34" charset="0"/>
              <a:buChar char="•"/>
            </a:pPr>
            <a:r>
              <a:rPr lang="en-US" altLang="en-US" sz="2000" dirty="0"/>
              <a:t>Export Controls and Travel Embargo Form</a:t>
            </a:r>
          </a:p>
          <a:p>
            <a:pPr eaLnBrk="1" hangingPunct="1">
              <a:lnSpc>
                <a:spcPct val="90000"/>
              </a:lnSpc>
              <a:buFont typeface="Arial" panose="020B0604020202020204" pitchFamily="34" charset="0"/>
              <a:buChar char="•"/>
            </a:pPr>
            <a:r>
              <a:rPr lang="en-US" altLang="en-US" sz="2000" dirty="0"/>
              <a:t>Agenda</a:t>
            </a:r>
          </a:p>
          <a:p>
            <a:pPr eaLnBrk="1" hangingPunct="1">
              <a:lnSpc>
                <a:spcPct val="90000"/>
              </a:lnSpc>
              <a:buFont typeface="Arial" panose="020B0604020202020204" pitchFamily="34" charset="0"/>
              <a:buChar char="•"/>
            </a:pPr>
            <a:r>
              <a:rPr lang="en-US" altLang="en-US" sz="2000" dirty="0"/>
              <a:t>Fly America Act Waiver Checklist (if applicable)</a:t>
            </a:r>
          </a:p>
          <a:p>
            <a:pPr lvl="1" eaLnBrk="1" hangingPunct="1">
              <a:lnSpc>
                <a:spcPct val="90000"/>
              </a:lnSpc>
              <a:buFont typeface="Wingdings" panose="05000000000000000000" pitchFamily="2" charset="2"/>
              <a:buChar char="Ø"/>
            </a:pPr>
            <a:r>
              <a:rPr lang="en-US" altLang="en-US" sz="1800" dirty="0"/>
              <a:t>Foreign air carrier</a:t>
            </a:r>
          </a:p>
          <a:p>
            <a:pPr lvl="1" eaLnBrk="1" hangingPunct="1">
              <a:lnSpc>
                <a:spcPct val="90000"/>
              </a:lnSpc>
              <a:buFont typeface="Wingdings" panose="05000000000000000000" pitchFamily="2" charset="2"/>
              <a:buChar char="Ø"/>
            </a:pPr>
            <a:r>
              <a:rPr lang="en-US" altLang="en-US" sz="1800" dirty="0"/>
              <a:t>Fund: 5013, 5014, 5015, 5033, 5034 and 5035.</a:t>
            </a:r>
          </a:p>
          <a:p>
            <a:pPr>
              <a:lnSpc>
                <a:spcPct val="90000"/>
              </a:lnSpc>
            </a:pPr>
            <a:r>
              <a:rPr lang="en-US" altLang="en-US" sz="2000" b="1" dirty="0"/>
              <a:t>Documents available in Concur (Travel tab)</a:t>
            </a:r>
          </a:p>
          <a:p>
            <a:pPr>
              <a:lnSpc>
                <a:spcPct val="90000"/>
              </a:lnSpc>
            </a:pPr>
            <a:r>
              <a:rPr lang="en-US" altLang="en-US" sz="2000" dirty="0"/>
              <a:t>Link: </a:t>
            </a:r>
            <a:r>
              <a:rPr lang="en-US" altLang="en-US" sz="2000" dirty="0">
                <a:hlinkClick r:id="rId3"/>
              </a:rPr>
              <a:t>http://www.uh.edu/research/sponsored-projects/proc-pol-guide/travel/</a:t>
            </a:r>
            <a:r>
              <a:rPr lang="en-US" altLang="en-US" sz="2000" dirty="0"/>
              <a:t> </a:t>
            </a:r>
          </a:p>
          <a:p>
            <a:pPr>
              <a:lnSpc>
                <a:spcPct val="90000"/>
              </a:lnSpc>
            </a:pPr>
            <a:endParaRPr lang="en-US" altLang="en-US" sz="2000" b="1" dirty="0"/>
          </a:p>
          <a:p>
            <a:pPr>
              <a:lnSpc>
                <a:spcPct val="90000"/>
              </a:lnSpc>
            </a:pPr>
            <a:endParaRPr lang="en-US" altLang="en-US" sz="2000" dirty="0"/>
          </a:p>
          <a:p>
            <a:pPr eaLnBrk="1" hangingPunct="1">
              <a:lnSpc>
                <a:spcPct val="90000"/>
              </a:lnSpc>
            </a:pPr>
            <a:endParaRPr lang="en-US" altLang="en-US" sz="2400" dirty="0"/>
          </a:p>
        </p:txBody>
      </p:sp>
    </p:spTree>
    <p:extLst>
      <p:ext uri="{BB962C8B-B14F-4D97-AF65-F5344CB8AC3E}">
        <p14:creationId xmlns:p14="http://schemas.microsoft.com/office/powerpoint/2010/main" val="308410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68829" y="405442"/>
            <a:ext cx="7413171" cy="1104181"/>
          </a:xfrm>
        </p:spPr>
        <p:txBody>
          <a:bodyPr/>
          <a:lstStyle/>
          <a:p>
            <a:pPr algn="ctr">
              <a:defRPr/>
            </a:pPr>
            <a:r>
              <a:rPr lang="en-US" sz="3600" b="1" dirty="0"/>
              <a:t>Key Points to Remember</a:t>
            </a:r>
          </a:p>
        </p:txBody>
      </p:sp>
      <p:sp>
        <p:nvSpPr>
          <p:cNvPr id="12290" name="Rectangle 3"/>
          <p:cNvSpPr>
            <a:spLocks noGrp="1" noRot="1" noChangeArrowheads="1"/>
          </p:cNvSpPr>
          <p:nvPr>
            <p:ph idx="1"/>
          </p:nvPr>
        </p:nvSpPr>
        <p:spPr>
          <a:xfrm>
            <a:off x="968829" y="1676400"/>
            <a:ext cx="8485722" cy="4267200"/>
          </a:xfrm>
        </p:spPr>
        <p:txBody>
          <a:bodyPr>
            <a:normAutofit/>
          </a:bodyPr>
          <a:lstStyle/>
          <a:p>
            <a:pPr eaLnBrk="1" hangingPunct="1"/>
            <a:r>
              <a:rPr lang="en-US" altLang="en-US" sz="2400" dirty="0"/>
              <a:t>Only economy/coach class airfare is reimbursable</a:t>
            </a:r>
          </a:p>
          <a:p>
            <a:pPr eaLnBrk="1" hangingPunct="1">
              <a:buFont typeface="Wingdings" panose="05000000000000000000" pitchFamily="2" charset="2"/>
              <a:buChar char="Ø"/>
            </a:pPr>
            <a:r>
              <a:rPr lang="en-US" altLang="en-US" sz="2400" dirty="0"/>
              <a:t>The university allows add-ons to economy/coach airfare such as extra legroom, early check-in, seat selection and traveler’s additional luggage fee</a:t>
            </a:r>
          </a:p>
          <a:p>
            <a:pPr eaLnBrk="1" hangingPunct="1"/>
            <a:r>
              <a:rPr lang="en-US" altLang="en-US" sz="2400" dirty="0"/>
              <a:t>Meals are always reimbursed based on actuals (not Per Diem)</a:t>
            </a:r>
          </a:p>
          <a:p>
            <a:pPr eaLnBrk="1" hangingPunct="1"/>
            <a:r>
              <a:rPr lang="en-US" altLang="en-US" sz="2400" dirty="0"/>
              <a:t>Itemized receipts must be provided if over Per Diem Rate</a:t>
            </a:r>
          </a:p>
          <a:p>
            <a:pPr lvl="1" eaLnBrk="1" hangingPunct="1">
              <a:buFont typeface="Wingdings" panose="05000000000000000000" pitchFamily="2" charset="2"/>
              <a:buChar char="Ø"/>
            </a:pPr>
            <a:r>
              <a:rPr lang="en-US" altLang="en-US" sz="2000" dirty="0"/>
              <a:t>Receipts not required for incidentals less than or equal to $75</a:t>
            </a:r>
          </a:p>
          <a:p>
            <a:pPr lvl="1" eaLnBrk="1" hangingPunct="1"/>
            <a:endParaRPr lang="en-US" altLang="en-US" sz="1000" dirty="0"/>
          </a:p>
          <a:p>
            <a:pPr lvl="1" eaLnBrk="1" hangingPunct="1">
              <a:buFont typeface="Arial" panose="020B0604020202020204" pitchFamily="34" charset="0"/>
              <a:buChar char="•"/>
            </a:pPr>
            <a:r>
              <a:rPr lang="en-US" altLang="en-US" sz="2000" b="1" dirty="0"/>
              <a:t>Expense Report must be created in the profile of the person who traveled; for reimbursements</a:t>
            </a:r>
            <a:r>
              <a:rPr lang="en-US" altLang="en-US" sz="2000" dirty="0"/>
              <a:t> </a:t>
            </a:r>
          </a:p>
        </p:txBody>
      </p:sp>
    </p:spTree>
    <p:extLst>
      <p:ext uri="{BB962C8B-B14F-4D97-AF65-F5344CB8AC3E}">
        <p14:creationId xmlns:p14="http://schemas.microsoft.com/office/powerpoint/2010/main" val="98300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normAutofit/>
          </a:bodyPr>
          <a:lstStyle/>
          <a:p>
            <a:pPr algn="ctr"/>
            <a:r>
              <a:rPr lang="en-US" b="1" dirty="0"/>
              <a:t>Key Points to Remember</a:t>
            </a:r>
          </a:p>
        </p:txBody>
      </p:sp>
      <p:sp>
        <p:nvSpPr>
          <p:cNvPr id="3" name="Content Placeholder 2"/>
          <p:cNvSpPr>
            <a:spLocks noGrp="1"/>
          </p:cNvSpPr>
          <p:nvPr>
            <p:ph idx="1"/>
          </p:nvPr>
        </p:nvSpPr>
        <p:spPr>
          <a:xfrm>
            <a:off x="677334" y="1371600"/>
            <a:ext cx="8596668" cy="5013157"/>
          </a:xfrm>
        </p:spPr>
        <p:txBody>
          <a:bodyPr>
            <a:normAutofit fontScale="92500" lnSpcReduction="10000"/>
          </a:bodyPr>
          <a:lstStyle/>
          <a:p>
            <a:r>
              <a:rPr lang="en-US" sz="2400" dirty="0"/>
              <a:t>Airfare</a:t>
            </a:r>
          </a:p>
          <a:p>
            <a:pPr>
              <a:buFont typeface="Wingdings" panose="05000000000000000000" pitchFamily="2" charset="2"/>
              <a:buChar char="Ø"/>
            </a:pPr>
            <a:r>
              <a:rPr lang="en-US" dirty="0"/>
              <a:t>Must be purchased at the lowest price available (only economy/coach class is allowed).</a:t>
            </a:r>
          </a:p>
          <a:p>
            <a:pPr>
              <a:buFont typeface="Wingdings" panose="05000000000000000000" pitchFamily="2" charset="2"/>
              <a:buChar char="Ø"/>
            </a:pPr>
            <a:r>
              <a:rPr lang="en-US" dirty="0"/>
              <a:t>Extra legroom, early check-in, seat selection and the traveler’s additional luggage is allowed without justification statement.</a:t>
            </a:r>
          </a:p>
          <a:p>
            <a:pPr>
              <a:buFont typeface="Wingdings" panose="05000000000000000000" pitchFamily="2" charset="2"/>
              <a:buChar char="Ø"/>
            </a:pPr>
            <a:r>
              <a:rPr lang="en-US" dirty="0"/>
              <a:t>Additional baggage fees incurred due to unauthorized Travelers are Not Allowed.</a:t>
            </a:r>
          </a:p>
          <a:p>
            <a:r>
              <a:rPr lang="en-US" sz="2400" dirty="0"/>
              <a:t>Rental Car</a:t>
            </a:r>
          </a:p>
          <a:p>
            <a:pPr>
              <a:buFont typeface="Wingdings" panose="05000000000000000000" pitchFamily="2" charset="2"/>
              <a:buChar char="Ø"/>
            </a:pPr>
            <a:r>
              <a:rPr lang="en-US" dirty="0"/>
              <a:t>Luxury vehicles and additional cost upgrades without appropriate business reason are Not Allowed.</a:t>
            </a:r>
          </a:p>
          <a:p>
            <a:pPr>
              <a:buFont typeface="Wingdings" panose="05000000000000000000" pitchFamily="2" charset="2"/>
              <a:buChar char="Ø"/>
            </a:pPr>
            <a:r>
              <a:rPr lang="en-US" dirty="0"/>
              <a:t>SUVs, Vans and larger sized vehicles may be permissible if three or more Travelers will be traveling in one vehicle.</a:t>
            </a:r>
          </a:p>
          <a:p>
            <a:r>
              <a:rPr lang="en-US" sz="2400" dirty="0"/>
              <a:t>Hotel</a:t>
            </a:r>
          </a:p>
          <a:p>
            <a:pPr>
              <a:buFont typeface="Wingdings" panose="05000000000000000000" pitchFamily="2" charset="2"/>
              <a:buChar char="Ø"/>
            </a:pPr>
            <a:r>
              <a:rPr lang="en-US" dirty="0"/>
              <a:t>Must adhere to the daily Meal &amp; Lodging Limits.</a:t>
            </a:r>
          </a:p>
          <a:p>
            <a:pPr>
              <a:buFont typeface="Wingdings" panose="05000000000000000000" pitchFamily="2" charset="2"/>
              <a:buChar char="Ø"/>
            </a:pPr>
            <a:r>
              <a:rPr lang="en-US" dirty="0"/>
              <a:t>Additional fees for unauthorized Travelers are Not Allowed (i.e., rollaway bed).</a:t>
            </a:r>
          </a:p>
          <a:p>
            <a:pPr>
              <a:buFont typeface="Wingdings" panose="05000000000000000000" pitchFamily="2" charset="2"/>
              <a:buChar char="Ø"/>
            </a:pPr>
            <a:r>
              <a:rPr lang="en-US" dirty="0"/>
              <a:t>Room upgrade is not allowed.</a:t>
            </a:r>
          </a:p>
          <a:p>
            <a:pPr>
              <a:buFont typeface="Wingdings" panose="05000000000000000000" pitchFamily="2" charset="2"/>
              <a:buChar char="Ø"/>
            </a:pPr>
            <a:endParaRPr lang="en-US" dirty="0"/>
          </a:p>
          <a:p>
            <a:endParaRPr lang="en-US" sz="2000" dirty="0"/>
          </a:p>
          <a:p>
            <a:endParaRPr lang="en-US" sz="2000" dirty="0"/>
          </a:p>
        </p:txBody>
      </p:sp>
    </p:spTree>
    <p:extLst>
      <p:ext uri="{BB962C8B-B14F-4D97-AF65-F5344CB8AC3E}">
        <p14:creationId xmlns:p14="http://schemas.microsoft.com/office/powerpoint/2010/main" val="330834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721895"/>
          </a:xfrm>
        </p:spPr>
        <p:txBody>
          <a:bodyPr>
            <a:normAutofit fontScale="90000"/>
          </a:bodyPr>
          <a:lstStyle/>
          <a:p>
            <a:pPr algn="ctr"/>
            <a:r>
              <a:rPr lang="en-US" b="1" dirty="0"/>
              <a:t>State Contracted Rental Car Vendor Information</a:t>
            </a:r>
          </a:p>
        </p:txBody>
      </p:sp>
      <p:sp>
        <p:nvSpPr>
          <p:cNvPr id="3" name="Content Placeholder 2"/>
          <p:cNvSpPr>
            <a:spLocks noGrp="1"/>
          </p:cNvSpPr>
          <p:nvPr>
            <p:ph idx="1"/>
          </p:nvPr>
        </p:nvSpPr>
        <p:spPr>
          <a:xfrm>
            <a:off x="677334" y="2092271"/>
            <a:ext cx="8596668" cy="4549160"/>
          </a:xfrm>
        </p:spPr>
        <p:txBody>
          <a:bodyPr>
            <a:normAutofit/>
          </a:bodyPr>
          <a:lstStyle/>
          <a:p>
            <a:r>
              <a:rPr lang="en-US" sz="2400" b="1" dirty="0"/>
              <a:t>Enterprise </a:t>
            </a:r>
            <a:r>
              <a:rPr lang="en-US" sz="2000" dirty="0"/>
              <a:t>(Business Use Only)</a:t>
            </a:r>
          </a:p>
          <a:p>
            <a:r>
              <a:rPr lang="en-US" sz="2400" b="1" dirty="0"/>
              <a:t>Hertz</a:t>
            </a:r>
            <a:r>
              <a:rPr lang="en-US" sz="2400" dirty="0"/>
              <a:t> </a:t>
            </a:r>
            <a:r>
              <a:rPr lang="en-US" sz="2000" dirty="0"/>
              <a:t>(Business Use Only)</a:t>
            </a:r>
          </a:p>
          <a:p>
            <a:pPr>
              <a:buFont typeface="Wingdings" panose="05000000000000000000" pitchFamily="2" charset="2"/>
              <a:buChar char="Ø"/>
            </a:pPr>
            <a:r>
              <a:rPr lang="en-US" sz="2400" b="1" dirty="0"/>
              <a:t>Please contact AP Travel for contract code</a:t>
            </a:r>
          </a:p>
        </p:txBody>
      </p:sp>
    </p:spTree>
    <p:extLst>
      <p:ext uri="{BB962C8B-B14F-4D97-AF65-F5344CB8AC3E}">
        <p14:creationId xmlns:p14="http://schemas.microsoft.com/office/powerpoint/2010/main" val="106106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68829" y="141514"/>
            <a:ext cx="7413171" cy="1415143"/>
          </a:xfrm>
        </p:spPr>
        <p:txBody>
          <a:bodyPr/>
          <a:lstStyle/>
          <a:p>
            <a:pPr algn="ctr">
              <a:defRPr/>
            </a:pPr>
            <a:r>
              <a:rPr lang="en-US" sz="3600" b="1" dirty="0"/>
              <a:t>Travel Reimbursement </a:t>
            </a:r>
            <a:br>
              <a:rPr lang="en-US" sz="3600" b="1" dirty="0"/>
            </a:br>
            <a:r>
              <a:rPr lang="en-US" sz="3600" b="1" dirty="0"/>
              <a:t>Expense Report</a:t>
            </a:r>
          </a:p>
        </p:txBody>
      </p:sp>
      <p:sp>
        <p:nvSpPr>
          <p:cNvPr id="12290" name="Rectangle 3"/>
          <p:cNvSpPr>
            <a:spLocks noGrp="1" noRot="1" noChangeArrowheads="1"/>
          </p:cNvSpPr>
          <p:nvPr>
            <p:ph idx="1"/>
          </p:nvPr>
        </p:nvSpPr>
        <p:spPr>
          <a:xfrm>
            <a:off x="968829" y="1676400"/>
            <a:ext cx="7717971" cy="4267200"/>
          </a:xfrm>
        </p:spPr>
        <p:txBody>
          <a:bodyPr>
            <a:normAutofit lnSpcReduction="10000"/>
          </a:bodyPr>
          <a:lstStyle/>
          <a:p>
            <a:pPr eaLnBrk="1" hangingPunct="1"/>
            <a:r>
              <a:rPr lang="en-US" altLang="en-US" sz="2400" dirty="0"/>
              <a:t>Required for reimbursement </a:t>
            </a:r>
            <a:r>
              <a:rPr lang="en-US" sz="2400" dirty="0"/>
              <a:t>for travel expenses</a:t>
            </a:r>
          </a:p>
          <a:p>
            <a:pPr eaLnBrk="1" hangingPunct="1"/>
            <a:r>
              <a:rPr lang="en-US" altLang="en-US" sz="2400" dirty="0"/>
              <a:t>Only economy/coach class airfare </a:t>
            </a:r>
          </a:p>
          <a:p>
            <a:pPr eaLnBrk="1" hangingPunct="1"/>
            <a:r>
              <a:rPr lang="en-US" altLang="en-US" sz="2400" dirty="0"/>
              <a:t>Meals are always reimbursed based on actuals (not Per Diem)</a:t>
            </a:r>
          </a:p>
          <a:p>
            <a:pPr eaLnBrk="1" hangingPunct="1"/>
            <a:r>
              <a:rPr lang="en-US" altLang="en-US" sz="2400" dirty="0"/>
              <a:t>Itemized receipts must be provided if over GSA Rate</a:t>
            </a:r>
          </a:p>
          <a:p>
            <a:pPr lvl="1" eaLnBrk="1" hangingPunct="1"/>
            <a:r>
              <a:rPr lang="en-US" altLang="en-US" sz="2000" dirty="0"/>
              <a:t>Receipts not required for incidentals less than or equal to $75</a:t>
            </a:r>
          </a:p>
          <a:p>
            <a:pPr lvl="1" eaLnBrk="1" hangingPunct="1"/>
            <a:endParaRPr lang="en-US" altLang="en-US" sz="1000" dirty="0"/>
          </a:p>
          <a:p>
            <a:pPr lvl="1" eaLnBrk="1" hangingPunct="1">
              <a:buFont typeface="Wingdings" panose="05000000000000000000" pitchFamily="2" charset="2"/>
              <a:buChar char="Ø"/>
            </a:pPr>
            <a:r>
              <a:rPr lang="en-US" altLang="en-US" sz="2000" b="1" dirty="0"/>
              <a:t>Expense Report must be created in the profile of the person who traveled; for reimbursements</a:t>
            </a:r>
            <a:r>
              <a:rPr lang="en-US" altLang="en-US" sz="2000" dirty="0"/>
              <a:t> </a:t>
            </a:r>
          </a:p>
          <a:p>
            <a:pPr lvl="1" eaLnBrk="1" hangingPunct="1">
              <a:buFont typeface="Wingdings" panose="05000000000000000000" pitchFamily="2" charset="2"/>
              <a:buChar char="Ø"/>
            </a:pPr>
            <a:r>
              <a:rPr lang="en-US" altLang="en-US" sz="2000" b="1" dirty="0"/>
              <a:t>Department should not create PCC1 voucher in PeopleSoft to request reimbursement</a:t>
            </a:r>
            <a:r>
              <a:rPr lang="en-US" altLang="en-US" sz="2000" dirty="0"/>
              <a:t>.</a:t>
            </a:r>
          </a:p>
        </p:txBody>
      </p:sp>
    </p:spTree>
    <p:extLst>
      <p:ext uri="{BB962C8B-B14F-4D97-AF65-F5344CB8AC3E}">
        <p14:creationId xmlns:p14="http://schemas.microsoft.com/office/powerpoint/2010/main" val="138269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913213" cy="850232"/>
          </a:xfrm>
        </p:spPr>
        <p:txBody>
          <a:bodyPr/>
          <a:lstStyle/>
          <a:p>
            <a:pPr algn="ctr"/>
            <a:r>
              <a:rPr lang="en-US" b="1" dirty="0"/>
              <a:t>How to assign a Delegate in Concur</a:t>
            </a:r>
          </a:p>
        </p:txBody>
      </p:sp>
      <p:sp>
        <p:nvSpPr>
          <p:cNvPr id="3" name="Content Placeholder 2"/>
          <p:cNvSpPr>
            <a:spLocks noGrp="1"/>
          </p:cNvSpPr>
          <p:nvPr>
            <p:ph idx="1"/>
          </p:nvPr>
        </p:nvSpPr>
        <p:spPr>
          <a:xfrm>
            <a:off x="677334" y="1716505"/>
            <a:ext cx="7913213" cy="4026569"/>
          </a:xfrm>
        </p:spPr>
        <p:txBody>
          <a:bodyPr/>
          <a:lstStyle/>
          <a:p>
            <a:r>
              <a:rPr lang="en-US" sz="2000" dirty="0"/>
              <a:t>You may check to see who is listed as your delegate and who you are listed as delegate, by following the steps mentioned below:</a:t>
            </a:r>
          </a:p>
          <a:p>
            <a:r>
              <a:rPr lang="en-US" sz="2000" dirty="0"/>
              <a:t>Login to Concur, then click on </a:t>
            </a:r>
            <a:r>
              <a:rPr lang="en-US" sz="2000" b="1" dirty="0"/>
              <a:t>Profile</a:t>
            </a:r>
            <a:r>
              <a:rPr lang="en-US" sz="2000" dirty="0"/>
              <a:t> </a:t>
            </a:r>
            <a:r>
              <a:rPr lang="en-US" sz="2000" dirty="0">
                <a:sym typeface="Wingdings" panose="05000000000000000000" pitchFamily="2" charset="2"/>
              </a:rPr>
              <a:t></a:t>
            </a:r>
            <a:r>
              <a:rPr lang="en-US" sz="2000" dirty="0"/>
              <a:t> </a:t>
            </a:r>
            <a:r>
              <a:rPr lang="en-US" sz="2000" b="1" dirty="0"/>
              <a:t>Profile</a:t>
            </a:r>
            <a:r>
              <a:rPr lang="en-US" sz="2000" dirty="0"/>
              <a:t> </a:t>
            </a:r>
            <a:r>
              <a:rPr lang="en-US" sz="2000" b="1" dirty="0"/>
              <a:t>Settings</a:t>
            </a:r>
            <a:r>
              <a:rPr lang="en-US" sz="2000" dirty="0"/>
              <a:t> </a:t>
            </a:r>
            <a:r>
              <a:rPr lang="en-US" sz="2000" dirty="0">
                <a:sym typeface="Wingdings" panose="05000000000000000000" pitchFamily="2" charset="2"/>
              </a:rPr>
              <a:t></a:t>
            </a:r>
            <a:r>
              <a:rPr lang="en-US" sz="2000" dirty="0"/>
              <a:t> </a:t>
            </a:r>
            <a:r>
              <a:rPr lang="en-US" sz="2000" b="1" dirty="0"/>
              <a:t>Assistants and Travel Arrangers</a:t>
            </a:r>
            <a:r>
              <a:rPr lang="en-US" sz="2000" dirty="0"/>
              <a:t> Here you can view who can assist or book travel for you.</a:t>
            </a:r>
          </a:p>
          <a:p>
            <a:endParaRPr lang="en-US" dirty="0"/>
          </a:p>
        </p:txBody>
      </p:sp>
    </p:spTree>
    <p:extLst>
      <p:ext uri="{BB962C8B-B14F-4D97-AF65-F5344CB8AC3E}">
        <p14:creationId xmlns:p14="http://schemas.microsoft.com/office/powerpoint/2010/main" val="2771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76989" y="352926"/>
            <a:ext cx="8897013" cy="1320800"/>
          </a:xfrm>
        </p:spPr>
        <p:txBody>
          <a:bodyPr>
            <a:normAutofit/>
          </a:bodyPr>
          <a:lstStyle/>
          <a:p>
            <a:pPr algn="ctr">
              <a:defRPr/>
            </a:pPr>
            <a:r>
              <a:rPr lang="en-US" sz="3600" b="1" dirty="0"/>
              <a:t>Deadline for Submittal of Reimbursement Expense Reports</a:t>
            </a:r>
          </a:p>
        </p:txBody>
      </p:sp>
      <p:sp>
        <p:nvSpPr>
          <p:cNvPr id="57347" name="Rectangle 3"/>
          <p:cNvSpPr>
            <a:spLocks noGrp="1" noRot="1" noChangeArrowheads="1"/>
          </p:cNvSpPr>
          <p:nvPr>
            <p:ph idx="1"/>
          </p:nvPr>
        </p:nvSpPr>
        <p:spPr>
          <a:xfrm>
            <a:off x="376989" y="2013284"/>
            <a:ext cx="8694822" cy="3697705"/>
          </a:xfrm>
        </p:spPr>
        <p:txBody>
          <a:bodyPr>
            <a:normAutofit/>
          </a:bodyPr>
          <a:lstStyle/>
          <a:p>
            <a:pPr marL="365760" indent="-256032">
              <a:buFont typeface="Wingdings 3"/>
              <a:buChar char=""/>
              <a:defRPr/>
            </a:pPr>
            <a:r>
              <a:rPr lang="en-US" sz="2400" dirty="0"/>
              <a:t>Traveler has up to 60 days after completion of travel to turn in receipts to the dept.</a:t>
            </a:r>
          </a:p>
          <a:p>
            <a:pPr marL="678942" lvl="1" indent="-342900">
              <a:spcBef>
                <a:spcPts val="324"/>
              </a:spcBef>
              <a:buFont typeface="Wingdings" panose="05000000000000000000" pitchFamily="2" charset="2"/>
              <a:buChar char="Ø"/>
              <a:defRPr/>
            </a:pPr>
            <a:r>
              <a:rPr lang="en-US" sz="2000" dirty="0"/>
              <a:t>If turned in after 60 days, must get routed to the Tax Department (with Taxable Payments or Reimbursements to Employees form-Exhibit B, SAM 03.D.06) before submitting to AP</a:t>
            </a:r>
          </a:p>
          <a:p>
            <a:pPr marL="365760" indent="-256032">
              <a:buFont typeface="Wingdings 3"/>
              <a:buChar char=""/>
              <a:defRPr/>
            </a:pPr>
            <a:r>
              <a:rPr lang="en-US" sz="2400" dirty="0"/>
              <a:t>Dept has a maximum of 15 days after received from traveler to submit to AP</a:t>
            </a:r>
          </a:p>
          <a:p>
            <a:pPr marL="678942" lvl="1" indent="-342900">
              <a:spcBef>
                <a:spcPts val="324"/>
              </a:spcBef>
              <a:buFont typeface="Wingdings" panose="05000000000000000000" pitchFamily="2" charset="2"/>
              <a:buChar char="Ø"/>
              <a:defRPr/>
            </a:pPr>
            <a:r>
              <a:rPr lang="en-US" sz="2000" dirty="0"/>
              <a:t>If submitted after 15 days, justification is needed </a:t>
            </a:r>
          </a:p>
          <a:p>
            <a:pPr marL="365760" indent="-256032">
              <a:buFont typeface="Wingdings 3"/>
              <a:buChar char=""/>
              <a:defRPr/>
            </a:pPr>
            <a:endParaRPr lang="en-US" dirty="0"/>
          </a:p>
        </p:txBody>
      </p:sp>
    </p:spTree>
    <p:extLst>
      <p:ext uri="{BB962C8B-B14F-4D97-AF65-F5344CB8AC3E}">
        <p14:creationId xmlns:p14="http://schemas.microsoft.com/office/powerpoint/2010/main" val="979419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Deadline for Submittal of </a:t>
            </a:r>
            <a:br>
              <a:rPr lang="en-US" sz="3600" b="1" dirty="0"/>
            </a:br>
            <a:r>
              <a:rPr lang="en-US" sz="3600" b="1" dirty="0"/>
              <a:t>Travel Card Expense Reports</a:t>
            </a:r>
          </a:p>
        </p:txBody>
      </p:sp>
      <p:sp>
        <p:nvSpPr>
          <p:cNvPr id="2" name="Content Placeholder 1"/>
          <p:cNvSpPr>
            <a:spLocks noGrp="1"/>
          </p:cNvSpPr>
          <p:nvPr>
            <p:ph idx="1"/>
          </p:nvPr>
        </p:nvSpPr>
        <p:spPr>
          <a:xfrm>
            <a:off x="870857" y="1524000"/>
            <a:ext cx="7739743" cy="5007429"/>
          </a:xfrm>
        </p:spPr>
        <p:txBody>
          <a:bodyPr>
            <a:normAutofit/>
          </a:bodyPr>
          <a:lstStyle/>
          <a:p>
            <a:r>
              <a:rPr lang="en-US" sz="2400" dirty="0"/>
              <a:t>Cardholders and custodians are responsible for submitting Expense Reports in Concur through the certifying signatory to Accounts Payable no later than the 25</a:t>
            </a:r>
            <a:r>
              <a:rPr lang="en-US" sz="2400" baseline="30000" dirty="0"/>
              <a:t>th</a:t>
            </a:r>
            <a:r>
              <a:rPr lang="en-US" sz="2400" dirty="0"/>
              <a:t> of the month following the month in which those transactions occurred. </a:t>
            </a:r>
          </a:p>
          <a:p>
            <a:pPr>
              <a:buFont typeface="Wingdings" panose="05000000000000000000" pitchFamily="2" charset="2"/>
              <a:buChar char="Ø"/>
            </a:pPr>
            <a:r>
              <a:rPr lang="en-US" sz="2000" dirty="0"/>
              <a:t>For example, Travel Card charges with a transaction date in September (September 1 – September 30) must be submitted to Accounts Payable on an Expense Report by October 25 in Concur.  If the 25</a:t>
            </a:r>
            <a:r>
              <a:rPr lang="en-US" sz="2000" baseline="30000" dirty="0"/>
              <a:t>th</a:t>
            </a:r>
            <a:r>
              <a:rPr lang="en-US" sz="2000" dirty="0"/>
              <a:t> falls on a weekend or holiday, the due date will be the following business day unless otherwise announced by AP. </a:t>
            </a:r>
          </a:p>
        </p:txBody>
      </p:sp>
    </p:spTree>
    <p:extLst>
      <p:ext uri="{BB962C8B-B14F-4D97-AF65-F5344CB8AC3E}">
        <p14:creationId xmlns:p14="http://schemas.microsoft.com/office/powerpoint/2010/main" val="273298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62000" y="2286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r>
              <a:rPr lang="en-US" altLang="en-US" dirty="0">
                <a:solidFill>
                  <a:srgbClr val="303030"/>
                </a:solidFill>
                <a:latin typeface="Times New Roman"/>
                <a:sym typeface="Wingdings" panose="05000000000000000000" pitchFamily="2" charset="2"/>
              </a:rPr>
              <a:t> </a:t>
            </a:r>
            <a:r>
              <a:rPr kumimoji="0" lang="en-US" altLang="en-US" sz="2200" b="0" i="0" u="none" strike="noStrike" kern="1200" cap="none" spc="0" normalizeH="0" baseline="0" noProof="0" dirty="0">
                <a:ln>
                  <a:noFill/>
                </a:ln>
                <a:solidFill>
                  <a:srgbClr val="303030"/>
                </a:solidFill>
                <a:effectLst/>
                <a:uLnTx/>
                <a:uFillTx/>
                <a:latin typeface="Times New Roman"/>
              </a:rPr>
              <a:t>If you are already set up as a Concur user, you will see 	    the hyperlink “Login to Concur Travel Management”. Click on the hyperlink.</a:t>
            </a: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303030"/>
              </a:solidFill>
              <a:effectLst/>
              <a:uLnTx/>
              <a:uFillTx/>
              <a:latin typeface="Times New Roman"/>
            </a:endParaRP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303030"/>
              </a:solidFill>
              <a:effectLst/>
              <a:uLnTx/>
              <a:uFillTx/>
              <a:latin typeface="Times New Roman"/>
            </a:endParaRP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303030"/>
              </a:solidFill>
              <a:effectLst/>
              <a:uLnTx/>
              <a:uFillTx/>
              <a:latin typeface="Times New Roman"/>
            </a:endParaRP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303030"/>
              </a:solidFill>
              <a:effectLst/>
              <a:uLnTx/>
              <a:uFillTx/>
              <a:latin typeface="Times New Roman"/>
            </a:endParaRP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303030"/>
              </a:solidFill>
              <a:effectLst/>
              <a:uLnTx/>
              <a:uFillTx/>
              <a:latin typeface="Times New Roman"/>
            </a:endParaRPr>
          </a:p>
          <a:p>
            <a:pPr marL="0" marR="0" lvl="1" indent="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r>
              <a:rPr lang="en-US" altLang="en-US" dirty="0">
                <a:solidFill>
                  <a:srgbClr val="303030"/>
                </a:solidFill>
                <a:latin typeface="Times New Roman"/>
                <a:sym typeface="Wingdings" panose="05000000000000000000" pitchFamily="2" charset="2"/>
              </a:rPr>
              <a:t> </a:t>
            </a:r>
            <a:r>
              <a:rPr kumimoji="0" lang="en-US" altLang="en-US" sz="2200" b="0" i="0" u="none" strike="noStrike" kern="1200" cap="none" spc="0" normalizeH="0" baseline="0" noProof="0" dirty="0">
                <a:ln>
                  <a:noFill/>
                </a:ln>
                <a:solidFill>
                  <a:srgbClr val="303030"/>
                </a:solidFill>
                <a:effectLst/>
                <a:uLnTx/>
                <a:uFillTx/>
                <a:latin typeface="Times New Roman"/>
              </a:rPr>
              <a:t>You will see the Concur main page.</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303030"/>
              </a:solidFill>
              <a:effectLst/>
              <a:uLnTx/>
              <a:uFillTx/>
              <a:latin typeface="Times New Roman"/>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010" y="4020361"/>
            <a:ext cx="4990542" cy="269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2020191" y="1656493"/>
            <a:ext cx="6285609" cy="1751084"/>
          </a:xfrm>
          <a:prstGeom prst="rect">
            <a:avLst/>
          </a:prstGeom>
        </p:spPr>
      </p:pic>
    </p:spTree>
    <p:extLst>
      <p:ext uri="{BB962C8B-B14F-4D97-AF65-F5344CB8AC3E}">
        <p14:creationId xmlns:p14="http://schemas.microsoft.com/office/powerpoint/2010/main" val="107646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042"/>
          </a:xfrm>
        </p:spPr>
        <p:txBody>
          <a:bodyPr/>
          <a:lstStyle/>
          <a:p>
            <a:pPr algn="ctr"/>
            <a:r>
              <a:rPr lang="en-US" b="1" dirty="0"/>
              <a:t>Travel Advances</a:t>
            </a:r>
          </a:p>
        </p:txBody>
      </p:sp>
      <p:sp>
        <p:nvSpPr>
          <p:cNvPr id="3" name="Content Placeholder 2"/>
          <p:cNvSpPr>
            <a:spLocks noGrp="1"/>
          </p:cNvSpPr>
          <p:nvPr>
            <p:ph idx="1"/>
          </p:nvPr>
        </p:nvSpPr>
        <p:spPr>
          <a:xfrm>
            <a:off x="677334" y="1572127"/>
            <a:ext cx="8596668" cy="4469236"/>
          </a:xfrm>
        </p:spPr>
        <p:txBody>
          <a:bodyPr>
            <a:normAutofit/>
          </a:bodyPr>
          <a:lstStyle/>
          <a:p>
            <a:r>
              <a:rPr lang="en-US" sz="2000" dirty="0"/>
              <a:t>A Concur Expense Report must be created and submitted to properly process the Travel Advance.</a:t>
            </a:r>
          </a:p>
          <a:p>
            <a:pPr>
              <a:buFont typeface="Wingdings" panose="05000000000000000000" pitchFamily="2" charset="2"/>
              <a:buChar char="Ø"/>
            </a:pPr>
            <a:r>
              <a:rPr lang="en-US" sz="2000" dirty="0"/>
              <a:t>The appropriate Travel Request must be linked to the Expense Report.</a:t>
            </a:r>
          </a:p>
          <a:p>
            <a:r>
              <a:rPr lang="en-US" sz="2000" dirty="0"/>
              <a:t>If the expenses were less than the amount issued, the Traveler will need to pay back the University of Houston for the excess amount.</a:t>
            </a:r>
          </a:p>
          <a:p>
            <a:pPr>
              <a:buFont typeface="Wingdings" panose="05000000000000000000" pitchFamily="2" charset="2"/>
              <a:buChar char="Ø"/>
            </a:pPr>
            <a:r>
              <a:rPr lang="en-US" sz="2000" dirty="0"/>
              <a:t>In Concur, the returned amount must be coded as, “Cash Advance Return.”</a:t>
            </a:r>
          </a:p>
          <a:p>
            <a:r>
              <a:rPr lang="en-US" sz="2000" dirty="0"/>
              <a:t>If the expenses were greater than the amount issued, the travel expenses must be entered in the Concur Expense Report. Concur will automatically subtract the travel advance amount from the travel expense amounts entered in the expense report. Concur will then generate a voucher to issue a reimbursement for the excess amount.</a:t>
            </a:r>
          </a:p>
        </p:txBody>
      </p:sp>
    </p:spTree>
    <p:extLst>
      <p:ext uri="{BB962C8B-B14F-4D97-AF65-F5344CB8AC3E}">
        <p14:creationId xmlns:p14="http://schemas.microsoft.com/office/powerpoint/2010/main" val="418867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656" y="381000"/>
            <a:ext cx="7826060" cy="762000"/>
          </a:xfrm>
        </p:spPr>
        <p:txBody>
          <a:bodyPr>
            <a:normAutofit/>
          </a:bodyPr>
          <a:lstStyle/>
          <a:p>
            <a:pPr algn="ctr"/>
            <a:r>
              <a:rPr lang="en-US" sz="3600" b="1" dirty="0"/>
              <a:t>Moving </a:t>
            </a:r>
            <a:r>
              <a:rPr lang="en-US" b="1" dirty="0"/>
              <a:t>&amp; House hunting Expenses</a:t>
            </a:r>
            <a:endParaRPr lang="en-US" sz="3600" b="1" dirty="0"/>
          </a:p>
        </p:txBody>
      </p:sp>
      <p:sp>
        <p:nvSpPr>
          <p:cNvPr id="2" name="Content Placeholder 1"/>
          <p:cNvSpPr>
            <a:spLocks noGrp="1"/>
          </p:cNvSpPr>
          <p:nvPr>
            <p:ph idx="1"/>
          </p:nvPr>
        </p:nvSpPr>
        <p:spPr>
          <a:xfrm>
            <a:off x="828656" y="1306286"/>
            <a:ext cx="7977887" cy="5148943"/>
          </a:xfrm>
        </p:spPr>
        <p:txBody>
          <a:bodyPr>
            <a:normAutofit/>
          </a:bodyPr>
          <a:lstStyle/>
          <a:p>
            <a:r>
              <a:rPr lang="en-US" sz="2400" dirty="0"/>
              <a:t>Not allowed on a travel card or state fund</a:t>
            </a:r>
          </a:p>
          <a:p>
            <a:r>
              <a:rPr lang="en-US" sz="2400" b="1" dirty="0">
                <a:solidFill>
                  <a:schemeClr val="accent1"/>
                </a:solidFill>
              </a:rPr>
              <a:t>Required documents:</a:t>
            </a:r>
          </a:p>
          <a:p>
            <a:pPr>
              <a:buFont typeface="Wingdings" panose="05000000000000000000" pitchFamily="2" charset="2"/>
              <a:buChar char="Ø"/>
            </a:pPr>
            <a:r>
              <a:rPr lang="en-US" sz="2000" b="1" dirty="0"/>
              <a:t>Travel Request </a:t>
            </a:r>
          </a:p>
          <a:p>
            <a:pPr marL="0" indent="0">
              <a:buNone/>
            </a:pPr>
            <a:r>
              <a:rPr lang="en-US" sz="1800" dirty="0"/>
              <a:t>Note: Create a Travel Request for House hunting expenses and another one for the actual Relocation expenses.</a:t>
            </a:r>
          </a:p>
          <a:p>
            <a:pPr>
              <a:buFont typeface="Wingdings" panose="05000000000000000000" pitchFamily="2" charset="2"/>
              <a:buChar char="Ø"/>
            </a:pPr>
            <a:r>
              <a:rPr lang="en-US" sz="2000" b="1" dirty="0"/>
              <a:t>Addendum A</a:t>
            </a:r>
          </a:p>
          <a:p>
            <a:pPr>
              <a:buFont typeface="Wingdings" panose="05000000000000000000" pitchFamily="2" charset="2"/>
              <a:buChar char="Ø"/>
            </a:pPr>
            <a:r>
              <a:rPr lang="en-US" sz="2000" b="1" dirty="0"/>
              <a:t>Offer Letter</a:t>
            </a:r>
          </a:p>
          <a:p>
            <a:pPr>
              <a:buFont typeface="Wingdings" panose="05000000000000000000" pitchFamily="2" charset="2"/>
              <a:buChar char="Ø"/>
            </a:pPr>
            <a:r>
              <a:rPr lang="en-US" sz="2000" b="1" dirty="0"/>
              <a:t>Exhibit B</a:t>
            </a:r>
          </a:p>
          <a:p>
            <a:pPr>
              <a:buFont typeface="Wingdings" panose="05000000000000000000" pitchFamily="2" charset="2"/>
              <a:buChar char="Ø"/>
            </a:pPr>
            <a:r>
              <a:rPr lang="en-US" sz="2000" b="1" dirty="0"/>
              <a:t>Itemized receipts </a:t>
            </a:r>
            <a:r>
              <a:rPr lang="en-US" sz="2000" dirty="0"/>
              <a:t>(including meals while moving)</a:t>
            </a:r>
          </a:p>
          <a:p>
            <a:r>
              <a:rPr lang="en-US" sz="2000" dirty="0"/>
              <a:t>Link: </a:t>
            </a:r>
            <a:r>
              <a:rPr lang="en-US" sz="2000" dirty="0">
                <a:hlinkClick r:id="rId2"/>
              </a:rPr>
              <a:t>http://www.uh.edu/administration-finance/tax-information/moving-and-relocation/</a:t>
            </a:r>
            <a:r>
              <a:rPr lang="en-US" sz="2000" dirty="0"/>
              <a:t> </a:t>
            </a:r>
          </a:p>
          <a:p>
            <a:endParaRPr lang="en-US" sz="2000" b="1" dirty="0"/>
          </a:p>
        </p:txBody>
      </p:sp>
    </p:spTree>
    <p:extLst>
      <p:ext uri="{BB962C8B-B14F-4D97-AF65-F5344CB8AC3E}">
        <p14:creationId xmlns:p14="http://schemas.microsoft.com/office/powerpoint/2010/main" val="391374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10242" name="Rectangle 3"/>
          <p:cNvSpPr>
            <a:spLocks noGrp="1" noRot="1" noChangeArrowheads="1"/>
          </p:cNvSpPr>
          <p:nvPr>
            <p:ph idx="1"/>
          </p:nvPr>
        </p:nvSpPr>
        <p:spPr>
          <a:xfrm>
            <a:off x="753979" y="1393371"/>
            <a:ext cx="8938661" cy="5296989"/>
          </a:xfrm>
        </p:spPr>
        <p:txBody>
          <a:bodyPr>
            <a:normAutofit fontScale="92500" lnSpcReduction="10000"/>
          </a:bodyPr>
          <a:lstStyle/>
          <a:p>
            <a:pPr marL="457200" indent="-457200">
              <a:spcBef>
                <a:spcPct val="20000"/>
              </a:spcBef>
              <a:buSzPct val="90000"/>
            </a:pPr>
            <a:r>
              <a:rPr lang="en-US" altLang="en-US" sz="2000" dirty="0"/>
              <a:t>On the Concur main page, click </a:t>
            </a:r>
            <a:r>
              <a:rPr lang="en-US" altLang="en-US" sz="2000" b="1" dirty="0"/>
              <a:t>Authorization Requests </a:t>
            </a:r>
            <a:r>
              <a:rPr lang="en-US" altLang="en-US" sz="2000" dirty="0"/>
              <a:t>in the header or in </a:t>
            </a:r>
            <a:r>
              <a:rPr lang="en-US" altLang="en-US" sz="2000" b="1" dirty="0"/>
              <a:t>My</a:t>
            </a:r>
            <a:r>
              <a:rPr lang="en-US" altLang="en-US" sz="2000" dirty="0"/>
              <a:t> </a:t>
            </a:r>
            <a:r>
              <a:rPr lang="en-US" altLang="en-US" sz="2000" b="1" dirty="0"/>
              <a:t>Tasks </a:t>
            </a:r>
            <a:r>
              <a:rPr lang="en-US" altLang="en-US" sz="2000" dirty="0"/>
              <a:t>section</a:t>
            </a:r>
            <a:r>
              <a:rPr lang="en-US" altLang="en-US" sz="2000" b="1" dirty="0"/>
              <a:t> </a:t>
            </a:r>
            <a:r>
              <a:rPr lang="en-US" altLang="en-US" sz="2000" dirty="0"/>
              <a:t>then, look for the Travel Request for which you will be creating an Expense Report</a:t>
            </a:r>
            <a:endParaRPr lang="en-US" altLang="en-US" sz="2000" b="1" dirty="0">
              <a:sym typeface="Wingdings" panose="05000000000000000000" pitchFamily="2" charset="2"/>
            </a:endParaRPr>
          </a:p>
          <a:p>
            <a:pPr>
              <a:spcBef>
                <a:spcPct val="20000"/>
              </a:spcBef>
              <a:buSzPct val="90000"/>
              <a:buFont typeface="Wingdings" panose="05000000000000000000" pitchFamily="2" charset="2"/>
              <a:buChar char="Ø"/>
            </a:pPr>
            <a:r>
              <a:rPr lang="en-US" altLang="en-US" sz="2000" dirty="0">
                <a:sym typeface="Wingdings" panose="05000000000000000000" pitchFamily="2" charset="2"/>
              </a:rPr>
              <a:t>Select the appropriate Travel Request and click on the </a:t>
            </a:r>
            <a:r>
              <a:rPr lang="en-US" altLang="en-US" sz="2000" b="1" dirty="0">
                <a:sym typeface="Wingdings" panose="05000000000000000000" pitchFamily="2" charset="2"/>
              </a:rPr>
              <a:t>Create Expense Report </a:t>
            </a:r>
            <a:r>
              <a:rPr lang="en-US" altLang="en-US" sz="2000" dirty="0">
                <a:sym typeface="Wingdings" panose="05000000000000000000" pitchFamily="2" charset="2"/>
              </a:rPr>
              <a:t>tab</a:t>
            </a:r>
          </a:p>
          <a:p>
            <a:pPr>
              <a:spcBef>
                <a:spcPct val="20000"/>
              </a:spcBef>
              <a:buSzPct val="90000"/>
              <a:buFont typeface="Wingdings" panose="05000000000000000000" pitchFamily="2" charset="2"/>
              <a:buChar char="q"/>
            </a:pPr>
            <a:r>
              <a:rPr lang="en-US" altLang="en-US" sz="2000" dirty="0">
                <a:sym typeface="Wingdings" panose="05000000000000000000" pitchFamily="2" charset="2"/>
              </a:rPr>
              <a:t>The system will take you to the Expense Report Header. Select an answer for the following questions and click on </a:t>
            </a:r>
            <a:r>
              <a:rPr lang="en-US" altLang="en-US" sz="2000" b="1" dirty="0">
                <a:sym typeface="Wingdings" panose="05000000000000000000" pitchFamily="2" charset="2"/>
              </a:rPr>
              <a:t>Next</a:t>
            </a:r>
          </a:p>
          <a:p>
            <a:pPr>
              <a:spcBef>
                <a:spcPct val="20000"/>
              </a:spcBef>
              <a:buSzPct val="90000"/>
              <a:buFont typeface="Arial" panose="020B0604020202020204" pitchFamily="34" charset="0"/>
              <a:buChar char="•"/>
            </a:pPr>
            <a:r>
              <a:rPr lang="en-US" altLang="en-US" dirty="0"/>
              <a:t>Traveler is Both a non-employee and a foreign national</a:t>
            </a:r>
          </a:p>
          <a:p>
            <a:pPr>
              <a:spcBef>
                <a:spcPct val="20000"/>
              </a:spcBef>
              <a:buSzPct val="90000"/>
              <a:buFont typeface="Arial" panose="020B0604020202020204" pitchFamily="34" charset="0"/>
              <a:buChar char="•"/>
            </a:pPr>
            <a:r>
              <a:rPr lang="en-US" altLang="en-US" dirty="0"/>
              <a:t>All receipts submitted within 60 days after trip or moving expense</a:t>
            </a:r>
          </a:p>
          <a:p>
            <a:pPr>
              <a:spcBef>
                <a:spcPct val="20000"/>
              </a:spcBef>
              <a:buSzPct val="90000"/>
              <a:buFont typeface="Arial" panose="020B0604020202020204" pitchFamily="34" charset="0"/>
              <a:buChar char="•"/>
            </a:pPr>
            <a:r>
              <a:rPr lang="en-US" altLang="en-US" dirty="0"/>
              <a:t>Is this for Department Travel Card charges? (If yes, complete the 4 digits and Request ID number)</a:t>
            </a:r>
          </a:p>
          <a:p>
            <a:pPr marL="0" indent="0">
              <a:spcBef>
                <a:spcPct val="20000"/>
              </a:spcBef>
              <a:buSzPct val="90000"/>
              <a:buNone/>
            </a:pPr>
            <a:r>
              <a:rPr lang="en-US" altLang="en-US" dirty="0"/>
              <a:t>Note: The information for the remaining fields is automatically copied from the corresponding Travel Request.</a:t>
            </a:r>
          </a:p>
          <a:p>
            <a:pPr>
              <a:spcBef>
                <a:spcPct val="20000"/>
              </a:spcBef>
              <a:buSzPct val="90000"/>
              <a:buFont typeface="Wingdings" panose="05000000000000000000" pitchFamily="2" charset="2"/>
              <a:buChar char="q"/>
            </a:pPr>
            <a:r>
              <a:rPr lang="en-US" altLang="en-US" dirty="0"/>
              <a:t>On the bottom of expense report header, you will see </a:t>
            </a:r>
            <a:r>
              <a:rPr lang="en-US" altLang="en-US" b="1" dirty="0"/>
              <a:t>“Travel Allowances”</a:t>
            </a:r>
            <a:r>
              <a:rPr lang="en-US" altLang="en-US" dirty="0"/>
              <a:t> section. This section only applies to state fund travel. </a:t>
            </a:r>
            <a:r>
              <a:rPr lang="en-US" dirty="0"/>
              <a:t>For local fund travel, select “No, I do not require Travel Allowance” and then “</a:t>
            </a:r>
            <a:r>
              <a:rPr lang="en-US" b="1" dirty="0"/>
              <a:t>Save</a:t>
            </a:r>
            <a:r>
              <a:rPr lang="en-US" dirty="0"/>
              <a:t>” </a:t>
            </a:r>
          </a:p>
          <a:p>
            <a:pPr marL="457200" indent="-457200">
              <a:spcBef>
                <a:spcPct val="20000"/>
              </a:spcBef>
              <a:buSzPct val="90000"/>
            </a:pPr>
            <a:r>
              <a:rPr lang="en-US" altLang="en-US" dirty="0"/>
              <a:t>Once inside of the travel request, select the “Create Expense Report” tab.</a:t>
            </a:r>
          </a:p>
          <a:p>
            <a:pPr>
              <a:spcBef>
                <a:spcPct val="20000"/>
              </a:spcBef>
              <a:buSzPct val="90000"/>
              <a:buFont typeface="Wingdings" panose="05000000000000000000" pitchFamily="2" charset="2"/>
              <a:buChar char="Ø"/>
            </a:pPr>
            <a:r>
              <a:rPr lang="en-US" altLang="en-US" sz="2000" dirty="0"/>
              <a:t>Select “Create New Expense” tab to view a panel list of expense types. Click on</a:t>
            </a:r>
            <a:endParaRPr lang="en-US" altLang="en-US" u="sng" dirty="0"/>
          </a:p>
          <a:p>
            <a:pPr marL="0" indent="0">
              <a:spcBef>
                <a:spcPct val="20000"/>
              </a:spcBef>
              <a:buSzPct val="90000"/>
              <a:buNone/>
            </a:pPr>
            <a:r>
              <a:rPr lang="en-US" altLang="en-US" dirty="0"/>
              <a:t>       the applicable expense type and enter the required information for each expense.</a:t>
            </a:r>
          </a:p>
          <a:p>
            <a:pPr marL="0" indent="0">
              <a:spcBef>
                <a:spcPct val="20000"/>
              </a:spcBef>
              <a:buSzPct val="90000"/>
              <a:buNone/>
            </a:pPr>
            <a:endParaRPr lang="en-US" altLang="en-US" dirty="0"/>
          </a:p>
          <a:p>
            <a:pPr>
              <a:spcBef>
                <a:spcPct val="20000"/>
              </a:spcBef>
              <a:buSzPct val="90000"/>
              <a:buFont typeface="Wingdings" panose="05000000000000000000" pitchFamily="2" charset="2"/>
              <a:buChar char="Ø"/>
            </a:pPr>
            <a:endParaRPr lang="en-US" altLang="en-US" dirty="0"/>
          </a:p>
          <a:p>
            <a:pPr marL="0" indent="0">
              <a:spcBef>
                <a:spcPct val="20000"/>
              </a:spcBef>
              <a:buSzPct val="90000"/>
              <a:buNone/>
            </a:pPr>
            <a:endParaRPr lang="en-US" altLang="en-US" dirty="0"/>
          </a:p>
        </p:txBody>
      </p:sp>
    </p:spTree>
    <p:extLst>
      <p:ext uri="{BB962C8B-B14F-4D97-AF65-F5344CB8AC3E}">
        <p14:creationId xmlns:p14="http://schemas.microsoft.com/office/powerpoint/2010/main" val="765829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br>
              <a:rPr lang="en-US" b="1" dirty="0"/>
            </a:br>
            <a:r>
              <a:rPr lang="en-US" b="1" dirty="0"/>
              <a:t> --- continued</a:t>
            </a:r>
          </a:p>
        </p:txBody>
      </p:sp>
      <p:sp>
        <p:nvSpPr>
          <p:cNvPr id="10242" name="Rectangle 3"/>
          <p:cNvSpPr>
            <a:spLocks noGrp="1" noRot="1" noChangeArrowheads="1"/>
          </p:cNvSpPr>
          <p:nvPr>
            <p:ph idx="1"/>
          </p:nvPr>
        </p:nvSpPr>
        <p:spPr>
          <a:xfrm>
            <a:off x="753979" y="1393371"/>
            <a:ext cx="8938661" cy="5098869"/>
          </a:xfrm>
        </p:spPr>
        <p:txBody>
          <a:bodyPr>
            <a:normAutofit/>
          </a:bodyPr>
          <a:lstStyle/>
          <a:p>
            <a:pPr>
              <a:spcBef>
                <a:spcPct val="20000"/>
              </a:spcBef>
              <a:buSzPct val="90000"/>
              <a:buFont typeface="Wingdings" panose="05000000000000000000" pitchFamily="2" charset="2"/>
              <a:buChar char="q"/>
            </a:pPr>
            <a:r>
              <a:rPr lang="en-US" altLang="en-US" sz="2000" dirty="0">
                <a:sym typeface="Wingdings" panose="05000000000000000000" pitchFamily="2" charset="2"/>
              </a:rPr>
              <a:t>Attach a receipt, if required. Concur will tell you if a receipt is required for each </a:t>
            </a:r>
            <a:r>
              <a:rPr lang="en-US" altLang="en-US" sz="2000" b="1" dirty="0">
                <a:sym typeface="Wingdings" panose="05000000000000000000" pitchFamily="2" charset="2"/>
              </a:rPr>
              <a:t>Expense Type</a:t>
            </a:r>
            <a:r>
              <a:rPr lang="en-US" altLang="en-US" sz="2000" dirty="0">
                <a:sym typeface="Wingdings" panose="05000000000000000000" pitchFamily="2" charset="2"/>
              </a:rPr>
              <a:t>.</a:t>
            </a:r>
          </a:p>
          <a:p>
            <a:pPr>
              <a:spcBef>
                <a:spcPct val="20000"/>
              </a:spcBef>
              <a:buSzPct val="90000"/>
              <a:buFont typeface="Wingdings" panose="05000000000000000000" pitchFamily="2" charset="2"/>
              <a:buChar char="Ø"/>
            </a:pPr>
            <a:r>
              <a:rPr lang="en-US" altLang="en-US" sz="2000" dirty="0"/>
              <a:t>Go to </a:t>
            </a:r>
            <a:r>
              <a:rPr lang="en-US" altLang="en-US" sz="2000" b="1" dirty="0"/>
              <a:t>Receipts </a:t>
            </a:r>
            <a:r>
              <a:rPr lang="en-US" altLang="en-US" sz="2000" dirty="0"/>
              <a:t>and select </a:t>
            </a:r>
            <a:r>
              <a:rPr lang="en-US" altLang="en-US" sz="2000" b="1" dirty="0"/>
              <a:t>Attach Receipt Images</a:t>
            </a:r>
          </a:p>
          <a:p>
            <a:pPr>
              <a:spcBef>
                <a:spcPct val="20000"/>
              </a:spcBef>
              <a:buSzPct val="90000"/>
              <a:buFont typeface="Wingdings" panose="05000000000000000000" pitchFamily="2" charset="2"/>
              <a:buChar char="Ø"/>
            </a:pPr>
            <a:r>
              <a:rPr lang="en-US" altLang="en-US" sz="2000" dirty="0"/>
              <a:t>Select an applicable expense. Then click on </a:t>
            </a:r>
            <a:r>
              <a:rPr lang="en-US" altLang="en-US" sz="2000" b="1" dirty="0"/>
              <a:t>Browse</a:t>
            </a:r>
          </a:p>
          <a:p>
            <a:pPr>
              <a:spcBef>
                <a:spcPct val="20000"/>
              </a:spcBef>
              <a:buSzPct val="90000"/>
              <a:buFont typeface="Wingdings" panose="05000000000000000000" pitchFamily="2" charset="2"/>
              <a:buChar char="Ø"/>
            </a:pPr>
            <a:r>
              <a:rPr lang="en-US" altLang="en-US" sz="2000" dirty="0"/>
              <a:t>Select a file and click on </a:t>
            </a:r>
            <a:r>
              <a:rPr lang="en-US" altLang="en-US" sz="2000" b="1" dirty="0"/>
              <a:t>Upload</a:t>
            </a:r>
          </a:p>
          <a:p>
            <a:pPr marL="0" indent="0">
              <a:spcBef>
                <a:spcPct val="20000"/>
              </a:spcBef>
              <a:buSzPct val="90000"/>
              <a:buNone/>
            </a:pPr>
            <a:r>
              <a:rPr lang="en-US" altLang="en-US" dirty="0"/>
              <a:t>Note: If you want to upload documents at the Expense Report Header Level (not for individual expenses), then do not select an expense. Just click on </a:t>
            </a:r>
            <a:r>
              <a:rPr lang="en-US" altLang="en-US" b="1" dirty="0"/>
              <a:t>Receipts </a:t>
            </a:r>
            <a:r>
              <a:rPr lang="en-US" altLang="en-US" b="1" dirty="0">
                <a:sym typeface="Wingdings" panose="05000000000000000000" pitchFamily="2" charset="2"/>
              </a:rPr>
              <a:t> Attach Receipt Images</a:t>
            </a:r>
          </a:p>
          <a:p>
            <a:pPr>
              <a:spcBef>
                <a:spcPct val="20000"/>
              </a:spcBef>
              <a:buSzPct val="90000"/>
              <a:buFont typeface="Wingdings" panose="05000000000000000000" pitchFamily="2" charset="2"/>
              <a:buChar char="Ø"/>
            </a:pPr>
            <a:r>
              <a:rPr lang="en-US" altLang="en-US" dirty="0">
                <a:sym typeface="Wingdings" panose="05000000000000000000" pitchFamily="2" charset="2"/>
              </a:rPr>
              <a:t>Examples of documents you would upload to the Expense Report Header Level include:</a:t>
            </a:r>
          </a:p>
          <a:p>
            <a:pPr>
              <a:spcBef>
                <a:spcPct val="20000"/>
              </a:spcBef>
              <a:buSzPct val="90000"/>
              <a:buFont typeface="Arial" panose="020B0604020202020204" pitchFamily="34" charset="0"/>
              <a:buChar char="•"/>
            </a:pPr>
            <a:r>
              <a:rPr lang="en-US" altLang="en-US" dirty="0">
                <a:sym typeface="Wingdings" panose="05000000000000000000" pitchFamily="2" charset="2"/>
              </a:rPr>
              <a:t>Post-trip report</a:t>
            </a:r>
          </a:p>
          <a:p>
            <a:pPr>
              <a:spcBef>
                <a:spcPct val="20000"/>
              </a:spcBef>
              <a:buSzPct val="90000"/>
              <a:buFont typeface="Arial" panose="020B0604020202020204" pitchFamily="34" charset="0"/>
              <a:buChar char="•"/>
            </a:pPr>
            <a:r>
              <a:rPr lang="en-US" altLang="en-US" dirty="0">
                <a:sym typeface="Wingdings" panose="05000000000000000000" pitchFamily="2" charset="2"/>
              </a:rPr>
              <a:t>Fly America Act Waiver Checklist</a:t>
            </a:r>
          </a:p>
          <a:p>
            <a:pPr>
              <a:spcBef>
                <a:spcPct val="20000"/>
              </a:spcBef>
              <a:buSzPct val="90000"/>
              <a:buFont typeface="Arial" panose="020B0604020202020204" pitchFamily="34" charset="0"/>
              <a:buChar char="•"/>
            </a:pPr>
            <a:r>
              <a:rPr lang="en-US" altLang="en-US" dirty="0">
                <a:sym typeface="Wingdings" panose="05000000000000000000" pitchFamily="2" charset="2"/>
              </a:rPr>
              <a:t>Job Offer Letter</a:t>
            </a:r>
          </a:p>
          <a:p>
            <a:pPr>
              <a:spcBef>
                <a:spcPct val="20000"/>
              </a:spcBef>
              <a:buSzPct val="90000"/>
              <a:buFont typeface="Arial" panose="020B0604020202020204" pitchFamily="34" charset="0"/>
              <a:buChar char="•"/>
            </a:pPr>
            <a:r>
              <a:rPr lang="en-US" altLang="en-US" dirty="0">
                <a:sym typeface="Wingdings" panose="05000000000000000000" pitchFamily="2" charset="2"/>
              </a:rPr>
              <a:t>Addendum A (Authorization for Moving and Relocation Expenses)</a:t>
            </a:r>
          </a:p>
          <a:p>
            <a:pPr>
              <a:spcBef>
                <a:spcPct val="20000"/>
              </a:spcBef>
              <a:buSzPct val="90000"/>
              <a:buFont typeface="Arial" panose="020B0604020202020204" pitchFamily="34" charset="0"/>
              <a:buChar char="•"/>
            </a:pPr>
            <a:r>
              <a:rPr lang="en-US" altLang="en-US" dirty="0">
                <a:sym typeface="Wingdings" panose="05000000000000000000" pitchFamily="2" charset="2"/>
              </a:rPr>
              <a:t>Exhibit B (Taxable Payments or Reimbursements to Employees)</a:t>
            </a:r>
          </a:p>
          <a:p>
            <a:pPr>
              <a:spcBef>
                <a:spcPct val="20000"/>
              </a:spcBef>
              <a:buSzPct val="90000"/>
              <a:buFont typeface="Wingdings" panose="05000000000000000000" pitchFamily="2" charset="2"/>
              <a:buChar char="q"/>
            </a:pPr>
            <a:r>
              <a:rPr lang="en-US" altLang="en-US" dirty="0">
                <a:sym typeface="Wingdings" panose="05000000000000000000" pitchFamily="2" charset="2"/>
              </a:rPr>
              <a:t>Click on </a:t>
            </a:r>
            <a:r>
              <a:rPr lang="en-US" altLang="en-US" b="1" dirty="0">
                <a:sym typeface="Wingdings" panose="05000000000000000000" pitchFamily="2" charset="2"/>
              </a:rPr>
              <a:t>Submit Report </a:t>
            </a:r>
            <a:r>
              <a:rPr lang="en-US" altLang="en-US" dirty="0">
                <a:sym typeface="Wingdings" panose="05000000000000000000" pitchFamily="2" charset="2"/>
              </a:rPr>
              <a:t>to submit the Expense Report into Workflow</a:t>
            </a:r>
            <a:endParaRPr lang="en-US" altLang="en-US" dirty="0"/>
          </a:p>
          <a:p>
            <a:pPr>
              <a:spcBef>
                <a:spcPct val="20000"/>
              </a:spcBef>
              <a:buSzPct val="90000"/>
              <a:buFont typeface="Wingdings" panose="05000000000000000000" pitchFamily="2" charset="2"/>
              <a:buChar char="Ø"/>
            </a:pPr>
            <a:endParaRPr lang="en-US" altLang="en-US" dirty="0"/>
          </a:p>
          <a:p>
            <a:pPr marL="0" indent="0">
              <a:spcBef>
                <a:spcPct val="20000"/>
              </a:spcBef>
              <a:buSzPct val="90000"/>
              <a:buNone/>
            </a:pPr>
            <a:endParaRPr lang="en-US" altLang="en-US" dirty="0"/>
          </a:p>
        </p:txBody>
      </p:sp>
    </p:spTree>
    <p:extLst>
      <p:ext uri="{BB962C8B-B14F-4D97-AF65-F5344CB8AC3E}">
        <p14:creationId xmlns:p14="http://schemas.microsoft.com/office/powerpoint/2010/main" val="236038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10242" name="Rectangle 3"/>
          <p:cNvSpPr>
            <a:spLocks noGrp="1" noRot="1" noChangeArrowheads="1"/>
          </p:cNvSpPr>
          <p:nvPr>
            <p:ph idx="1"/>
          </p:nvPr>
        </p:nvSpPr>
        <p:spPr>
          <a:xfrm>
            <a:off x="753979" y="1393371"/>
            <a:ext cx="8938661" cy="892629"/>
          </a:xfrm>
        </p:spPr>
        <p:txBody>
          <a:bodyPr>
            <a:normAutofit/>
          </a:bodyPr>
          <a:lstStyle/>
          <a:p>
            <a:pPr marL="457200" indent="-457200">
              <a:spcBef>
                <a:spcPct val="20000"/>
              </a:spcBef>
              <a:buSzPct val="90000"/>
            </a:pPr>
            <a:r>
              <a:rPr lang="en-US" altLang="en-US" sz="2000" dirty="0"/>
              <a:t>On the Concur main page, click </a:t>
            </a:r>
            <a:r>
              <a:rPr lang="en-US" altLang="en-US" sz="2000" b="1" dirty="0"/>
              <a:t>Authorization Requests </a:t>
            </a:r>
            <a:r>
              <a:rPr lang="en-US" altLang="en-US" sz="2000" dirty="0"/>
              <a:t>then, look for the Travel Request for which you will be creating an Expense Report</a:t>
            </a:r>
            <a:endParaRPr lang="en-US" altLang="en-US" sz="2000" b="1" dirty="0">
              <a:sym typeface="Wingdings" panose="05000000000000000000" pitchFamily="2" charset="2"/>
            </a:endParaRPr>
          </a:p>
          <a:p>
            <a:pPr marL="0" indent="0">
              <a:spcBef>
                <a:spcPct val="20000"/>
              </a:spcBef>
              <a:buSzPct val="90000"/>
              <a:buNone/>
            </a:pPr>
            <a:endParaRPr lang="en-US" altLang="en-US" dirty="0"/>
          </a:p>
          <a:p>
            <a:pPr marL="0" indent="0">
              <a:spcBef>
                <a:spcPct val="20000"/>
              </a:spcBef>
              <a:buSzPct val="90000"/>
              <a:buNone/>
            </a:pPr>
            <a:endParaRPr lang="en-US" altLang="en-US" dirty="0"/>
          </a:p>
        </p:txBody>
      </p:sp>
      <p:pic>
        <p:nvPicPr>
          <p:cNvPr id="2" name="Picture 1">
            <a:extLst>
              <a:ext uri="{FF2B5EF4-FFF2-40B4-BE49-F238E27FC236}">
                <a16:creationId xmlns:a16="http://schemas.microsoft.com/office/drawing/2014/main" id="{65EC359D-D19B-4115-8606-D561AB76DF0F}"/>
              </a:ext>
            </a:extLst>
          </p:cNvPr>
          <p:cNvPicPr>
            <a:picLocks noChangeAspect="1"/>
          </p:cNvPicPr>
          <p:nvPr/>
        </p:nvPicPr>
        <p:blipFill>
          <a:blip r:embed="rId2"/>
          <a:stretch>
            <a:fillRect/>
          </a:stretch>
        </p:blipFill>
        <p:spPr>
          <a:xfrm>
            <a:off x="906652" y="2371242"/>
            <a:ext cx="8555064" cy="4486758"/>
          </a:xfrm>
          <a:prstGeom prst="rect">
            <a:avLst/>
          </a:prstGeom>
        </p:spPr>
      </p:pic>
    </p:spTree>
    <p:extLst>
      <p:ext uri="{BB962C8B-B14F-4D97-AF65-F5344CB8AC3E}">
        <p14:creationId xmlns:p14="http://schemas.microsoft.com/office/powerpoint/2010/main" val="418750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10242" name="Rectangle 3"/>
          <p:cNvSpPr>
            <a:spLocks noGrp="1" noRot="1" noChangeArrowheads="1"/>
          </p:cNvSpPr>
          <p:nvPr>
            <p:ph idx="1"/>
          </p:nvPr>
        </p:nvSpPr>
        <p:spPr>
          <a:xfrm>
            <a:off x="753979" y="4373880"/>
            <a:ext cx="8938661" cy="2484120"/>
          </a:xfrm>
        </p:spPr>
        <p:txBody>
          <a:bodyPr>
            <a:normAutofit/>
          </a:bodyPr>
          <a:lstStyle/>
          <a:p>
            <a:r>
              <a:rPr lang="en-US" sz="2000" dirty="0"/>
              <a:t>The system will take you to the expense report header.  Select an answer for the following questions and click on </a:t>
            </a:r>
            <a:r>
              <a:rPr lang="en-US" sz="2000" b="1" dirty="0"/>
              <a:t>Next</a:t>
            </a:r>
            <a:r>
              <a:rPr lang="en-US" sz="2000" dirty="0"/>
              <a:t>.</a:t>
            </a:r>
          </a:p>
          <a:p>
            <a:pPr lvl="0">
              <a:buFont typeface="Arial" panose="020B0604020202020204" pitchFamily="34" charset="0"/>
              <a:buChar char="•"/>
            </a:pPr>
            <a:r>
              <a:rPr lang="en-US" sz="2000" dirty="0"/>
              <a:t>Traveler is BOTH a non-employee and a foreign national</a:t>
            </a:r>
          </a:p>
          <a:p>
            <a:pPr lvl="0">
              <a:buFont typeface="Arial" panose="020B0604020202020204" pitchFamily="34" charset="0"/>
              <a:buChar char="•"/>
            </a:pPr>
            <a:r>
              <a:rPr lang="en-US" sz="2000" dirty="0"/>
              <a:t>All receipts submitted within 60 days after trip or not moving expense</a:t>
            </a:r>
          </a:p>
          <a:p>
            <a:pPr lvl="0">
              <a:buFont typeface="Arial" panose="020B0604020202020204" pitchFamily="34" charset="0"/>
              <a:buChar char="•"/>
            </a:pPr>
            <a:r>
              <a:rPr lang="en-US" sz="2000" dirty="0"/>
              <a:t>Is this for Department Travel Card charges? (If yes, complete the 4 digits and Request ID number)</a:t>
            </a:r>
          </a:p>
          <a:p>
            <a:pPr marL="457200" indent="-457200">
              <a:spcBef>
                <a:spcPct val="20000"/>
              </a:spcBef>
              <a:buSzPct val="90000"/>
            </a:pPr>
            <a:endParaRPr lang="en-US" altLang="en-US" sz="2000" b="1" dirty="0">
              <a:sym typeface="Wingdings" panose="05000000000000000000" pitchFamily="2" charset="2"/>
            </a:endParaRPr>
          </a:p>
          <a:p>
            <a:pPr marL="0" indent="0">
              <a:spcBef>
                <a:spcPct val="20000"/>
              </a:spcBef>
              <a:buSzPct val="90000"/>
              <a:buNone/>
            </a:pPr>
            <a:endParaRPr lang="en-US" altLang="en-US" dirty="0"/>
          </a:p>
          <a:p>
            <a:pPr marL="0" indent="0">
              <a:spcBef>
                <a:spcPct val="20000"/>
              </a:spcBef>
              <a:buSzPct val="90000"/>
              <a:buNone/>
            </a:pPr>
            <a:endParaRPr lang="en-US" altLang="en-US" dirty="0"/>
          </a:p>
        </p:txBody>
      </p:sp>
      <p:sp>
        <p:nvSpPr>
          <p:cNvPr id="8" name="Rectangle 3"/>
          <p:cNvSpPr txBox="1">
            <a:spLocks noRot="1" noChangeArrowheads="1"/>
          </p:cNvSpPr>
          <p:nvPr/>
        </p:nvSpPr>
        <p:spPr>
          <a:xfrm>
            <a:off x="753979" y="1393371"/>
            <a:ext cx="8938661" cy="542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spcBef>
                <a:spcPct val="20000"/>
              </a:spcBef>
              <a:buSzPct val="90000"/>
            </a:pPr>
            <a:r>
              <a:rPr lang="en-US" altLang="en-US" sz="2000" dirty="0"/>
              <a:t>Once inside of the travel request, select the “Create Expense Report” tab.</a:t>
            </a:r>
            <a:endParaRPr lang="en-US" altLang="en-US" dirty="0"/>
          </a:p>
          <a:p>
            <a:pPr marL="0" indent="0">
              <a:spcBef>
                <a:spcPct val="20000"/>
              </a:spcBef>
              <a:buSzPct val="90000"/>
              <a:buFont typeface="Wingdings 3" charset="2"/>
              <a:buNone/>
            </a:pPr>
            <a:endParaRPr lang="en-US" altLang="en-US" dirty="0"/>
          </a:p>
        </p:txBody>
      </p:sp>
      <p:pic>
        <p:nvPicPr>
          <p:cNvPr id="3" name="Picture 2">
            <a:extLst>
              <a:ext uri="{FF2B5EF4-FFF2-40B4-BE49-F238E27FC236}">
                <a16:creationId xmlns:a16="http://schemas.microsoft.com/office/drawing/2014/main" id="{4573EBA8-4FFC-414E-AE46-19B31554748C}"/>
              </a:ext>
            </a:extLst>
          </p:cNvPr>
          <p:cNvPicPr>
            <a:picLocks noChangeAspect="1"/>
          </p:cNvPicPr>
          <p:nvPr/>
        </p:nvPicPr>
        <p:blipFill>
          <a:blip r:embed="rId2"/>
          <a:stretch>
            <a:fillRect/>
          </a:stretch>
        </p:blipFill>
        <p:spPr>
          <a:xfrm>
            <a:off x="462666" y="2061275"/>
            <a:ext cx="8938661" cy="2169762"/>
          </a:xfrm>
          <a:prstGeom prst="rect">
            <a:avLst/>
          </a:prstGeom>
        </p:spPr>
      </p:pic>
    </p:spTree>
    <p:extLst>
      <p:ext uri="{BB962C8B-B14F-4D97-AF65-F5344CB8AC3E}">
        <p14:creationId xmlns:p14="http://schemas.microsoft.com/office/powerpoint/2010/main" val="27935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8" name="Rectangle 3"/>
          <p:cNvSpPr txBox="1">
            <a:spLocks noRot="1" noChangeArrowheads="1"/>
          </p:cNvSpPr>
          <p:nvPr/>
        </p:nvSpPr>
        <p:spPr>
          <a:xfrm>
            <a:off x="753979" y="1393371"/>
            <a:ext cx="8938661" cy="8164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spcBef>
                <a:spcPct val="20000"/>
              </a:spcBef>
              <a:buSzPct val="90000"/>
            </a:pPr>
            <a:r>
              <a:rPr lang="en-US" altLang="en-US" sz="2000" dirty="0"/>
              <a:t>The information for the remaining fields is automatically copied from the corresponding Travel Request.</a:t>
            </a:r>
            <a:endParaRPr lang="en-US" altLang="en-US" dirty="0"/>
          </a:p>
          <a:p>
            <a:pPr marL="0" indent="0">
              <a:spcBef>
                <a:spcPct val="20000"/>
              </a:spcBef>
              <a:buSzPct val="90000"/>
              <a:buFont typeface="Wingdings 3" charset="2"/>
              <a:buNone/>
            </a:pPr>
            <a:endParaRPr lang="en-US" altLang="en-US" dirty="0"/>
          </a:p>
        </p:txBody>
      </p:sp>
      <p:pic>
        <p:nvPicPr>
          <p:cNvPr id="2" name="Picture 1">
            <a:extLst>
              <a:ext uri="{FF2B5EF4-FFF2-40B4-BE49-F238E27FC236}">
                <a16:creationId xmlns:a16="http://schemas.microsoft.com/office/drawing/2014/main" id="{DDDE629C-8020-4769-9F1B-CCF9B8953263}"/>
              </a:ext>
            </a:extLst>
          </p:cNvPr>
          <p:cNvPicPr>
            <a:picLocks noChangeAspect="1"/>
          </p:cNvPicPr>
          <p:nvPr/>
        </p:nvPicPr>
        <p:blipFill>
          <a:blip r:embed="rId2"/>
          <a:stretch>
            <a:fillRect/>
          </a:stretch>
        </p:blipFill>
        <p:spPr>
          <a:xfrm>
            <a:off x="302217" y="2069023"/>
            <a:ext cx="9089756" cy="4185119"/>
          </a:xfrm>
          <a:prstGeom prst="rect">
            <a:avLst/>
          </a:prstGeom>
        </p:spPr>
      </p:pic>
    </p:spTree>
    <p:extLst>
      <p:ext uri="{BB962C8B-B14F-4D97-AF65-F5344CB8AC3E}">
        <p14:creationId xmlns:p14="http://schemas.microsoft.com/office/powerpoint/2010/main" val="83959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8" name="Rectangle 3"/>
          <p:cNvSpPr txBox="1">
            <a:spLocks noRot="1" noChangeArrowheads="1"/>
          </p:cNvSpPr>
          <p:nvPr/>
        </p:nvSpPr>
        <p:spPr>
          <a:xfrm>
            <a:off x="753979" y="1393371"/>
            <a:ext cx="8938661" cy="81642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q"/>
            </a:pPr>
            <a:r>
              <a:rPr lang="en-US" altLang="en-US" sz="2000" dirty="0"/>
              <a:t>On the bottom of the header, you will see </a:t>
            </a:r>
            <a:r>
              <a:rPr lang="en-US" dirty="0"/>
              <a:t>“</a:t>
            </a:r>
            <a:r>
              <a:rPr lang="en-US" b="1" dirty="0"/>
              <a:t>Travel Allowances</a:t>
            </a:r>
            <a:r>
              <a:rPr lang="en-US" dirty="0"/>
              <a:t>” section.  This section only applies to state fund travel.  </a:t>
            </a:r>
            <a:r>
              <a:rPr lang="en-US" u="sng" dirty="0"/>
              <a:t>For local fund travel, select “No, I do not require Travel Allowance”.</a:t>
            </a:r>
          </a:p>
          <a:p>
            <a:pPr marL="0" indent="0">
              <a:spcBef>
                <a:spcPct val="20000"/>
              </a:spcBef>
              <a:buSzPct val="90000"/>
              <a:buNone/>
            </a:pPr>
            <a:r>
              <a:rPr lang="en-US" altLang="en-US" dirty="0"/>
              <a:t>        After that, click </a:t>
            </a:r>
            <a:r>
              <a:rPr lang="en-US" altLang="en-US" b="1" dirty="0"/>
              <a:t>Save</a:t>
            </a:r>
            <a:r>
              <a:rPr lang="en-US" altLang="en-US" dirty="0"/>
              <a:t>.</a:t>
            </a:r>
            <a:endParaRPr lang="en-US" altLang="en-US" b="1" dirty="0"/>
          </a:p>
          <a:p>
            <a:pPr marL="0" indent="0">
              <a:spcBef>
                <a:spcPct val="20000"/>
              </a:spcBef>
              <a:buSzPct val="90000"/>
              <a:buFont typeface="Wingdings 3" charset="2"/>
              <a:buNone/>
            </a:pPr>
            <a:endParaRPr lang="en-US" altLang="en-US" u="sng" dirty="0"/>
          </a:p>
        </p:txBody>
      </p:sp>
      <p:pic>
        <p:nvPicPr>
          <p:cNvPr id="2" name="Picture 1">
            <a:extLst>
              <a:ext uri="{FF2B5EF4-FFF2-40B4-BE49-F238E27FC236}">
                <a16:creationId xmlns:a16="http://schemas.microsoft.com/office/drawing/2014/main" id="{3F12D63C-DA42-4E05-BA8C-C1328E1B11CB}"/>
              </a:ext>
            </a:extLst>
          </p:cNvPr>
          <p:cNvPicPr>
            <a:picLocks noChangeAspect="1"/>
          </p:cNvPicPr>
          <p:nvPr/>
        </p:nvPicPr>
        <p:blipFill>
          <a:blip r:embed="rId2"/>
          <a:stretch>
            <a:fillRect/>
          </a:stretch>
        </p:blipFill>
        <p:spPr>
          <a:xfrm>
            <a:off x="1092631" y="2409986"/>
            <a:ext cx="8097864" cy="3773838"/>
          </a:xfrm>
          <a:prstGeom prst="rect">
            <a:avLst/>
          </a:prstGeom>
        </p:spPr>
      </p:pic>
    </p:spTree>
    <p:extLst>
      <p:ext uri="{BB962C8B-B14F-4D97-AF65-F5344CB8AC3E}">
        <p14:creationId xmlns:p14="http://schemas.microsoft.com/office/powerpoint/2010/main" val="2631907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8" name="Rectangle 3"/>
          <p:cNvSpPr txBox="1">
            <a:spLocks noRot="1" noChangeArrowheads="1"/>
          </p:cNvSpPr>
          <p:nvPr/>
        </p:nvSpPr>
        <p:spPr>
          <a:xfrm>
            <a:off x="753978" y="1269274"/>
            <a:ext cx="8938661" cy="4876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q"/>
            </a:pPr>
            <a:r>
              <a:rPr lang="en-US" altLang="en-US" sz="2000" dirty="0"/>
              <a:t>Expenses can now be recorded by selecting “</a:t>
            </a:r>
            <a:r>
              <a:rPr lang="en-US" altLang="en-US" sz="2000" b="1" dirty="0"/>
              <a:t>Add Expense</a:t>
            </a:r>
            <a:r>
              <a:rPr lang="en-US" altLang="en-US" sz="2000" dirty="0"/>
              <a:t>”.</a:t>
            </a:r>
            <a:endParaRPr lang="en-US" altLang="en-US" u="sng" dirty="0"/>
          </a:p>
          <a:p>
            <a:pPr marL="0" indent="0">
              <a:spcBef>
                <a:spcPct val="20000"/>
              </a:spcBef>
              <a:buSzPct val="90000"/>
              <a:buFont typeface="Wingdings 3" charset="2"/>
              <a:buNone/>
            </a:pPr>
            <a:endParaRPr lang="en-US" altLang="en-US" u="sng" dirty="0"/>
          </a:p>
        </p:txBody>
      </p:sp>
      <p:sp>
        <p:nvSpPr>
          <p:cNvPr id="7" name="Rectangle 3"/>
          <p:cNvSpPr txBox="1">
            <a:spLocks noRot="1" noChangeArrowheads="1"/>
          </p:cNvSpPr>
          <p:nvPr/>
        </p:nvSpPr>
        <p:spPr>
          <a:xfrm>
            <a:off x="753977" y="6023069"/>
            <a:ext cx="8938661" cy="8349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Ø"/>
            </a:pPr>
            <a:r>
              <a:rPr lang="en-US" altLang="en-US" sz="2000" dirty="0"/>
              <a:t>Select “Create New Expense” tab to view a panel list of expense types. Click on</a:t>
            </a:r>
            <a:endParaRPr lang="en-US" altLang="en-US" u="sng" dirty="0"/>
          </a:p>
          <a:p>
            <a:pPr marL="0" indent="0">
              <a:spcBef>
                <a:spcPct val="20000"/>
              </a:spcBef>
              <a:buSzPct val="90000"/>
              <a:buFont typeface="Wingdings 3" charset="2"/>
              <a:buNone/>
            </a:pPr>
            <a:r>
              <a:rPr lang="en-US" altLang="en-US" dirty="0"/>
              <a:t>       the applicable expense type and enter the required information for each expense</a:t>
            </a:r>
          </a:p>
        </p:txBody>
      </p:sp>
      <p:pic>
        <p:nvPicPr>
          <p:cNvPr id="2" name="Picture 1">
            <a:extLst>
              <a:ext uri="{FF2B5EF4-FFF2-40B4-BE49-F238E27FC236}">
                <a16:creationId xmlns:a16="http://schemas.microsoft.com/office/drawing/2014/main" id="{0CA01E31-294F-41F5-B727-1F09BC8D2574}"/>
              </a:ext>
            </a:extLst>
          </p:cNvPr>
          <p:cNvPicPr>
            <a:picLocks noChangeAspect="1"/>
          </p:cNvPicPr>
          <p:nvPr/>
        </p:nvPicPr>
        <p:blipFill>
          <a:blip r:embed="rId2"/>
          <a:stretch>
            <a:fillRect/>
          </a:stretch>
        </p:blipFill>
        <p:spPr>
          <a:xfrm>
            <a:off x="424572" y="1756954"/>
            <a:ext cx="8869058" cy="4132402"/>
          </a:xfrm>
          <a:prstGeom prst="rect">
            <a:avLst/>
          </a:prstGeom>
        </p:spPr>
      </p:pic>
    </p:spTree>
    <p:extLst>
      <p:ext uri="{BB962C8B-B14F-4D97-AF65-F5344CB8AC3E}">
        <p14:creationId xmlns:p14="http://schemas.microsoft.com/office/powerpoint/2010/main" val="2795711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8" name="Rectangle 3"/>
          <p:cNvSpPr txBox="1">
            <a:spLocks noRot="1" noChangeArrowheads="1"/>
          </p:cNvSpPr>
          <p:nvPr/>
        </p:nvSpPr>
        <p:spPr>
          <a:xfrm>
            <a:off x="753978" y="1121228"/>
            <a:ext cx="8938661" cy="63572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Ø"/>
            </a:pPr>
            <a:r>
              <a:rPr lang="en-US" altLang="en-US" sz="2000" b="1" dirty="0"/>
              <a:t>Example – Lodging</a:t>
            </a:r>
          </a:p>
          <a:p>
            <a:pPr marL="0" indent="0">
              <a:spcBef>
                <a:spcPct val="20000"/>
              </a:spcBef>
              <a:buSzPct val="90000"/>
              <a:buNone/>
            </a:pPr>
            <a:r>
              <a:rPr lang="en-US" altLang="en-US" sz="2000" dirty="0"/>
              <a:t>       Click on Hotel Room Only</a:t>
            </a:r>
            <a:endParaRPr lang="en-US" altLang="en-US" u="sng" dirty="0"/>
          </a:p>
        </p:txBody>
      </p:sp>
      <p:sp>
        <p:nvSpPr>
          <p:cNvPr id="7" name="Rectangle 3"/>
          <p:cNvSpPr txBox="1">
            <a:spLocks noRot="1" noChangeArrowheads="1"/>
          </p:cNvSpPr>
          <p:nvPr/>
        </p:nvSpPr>
        <p:spPr>
          <a:xfrm>
            <a:off x="753977" y="4251960"/>
            <a:ext cx="8938661" cy="20116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000" dirty="0"/>
          </a:p>
          <a:p>
            <a:r>
              <a:rPr lang="en-US" sz="2000" dirty="0"/>
              <a:t>Complete the required fields, and click on the “</a:t>
            </a:r>
            <a:r>
              <a:rPr lang="en-US" sz="2000" b="1" dirty="0"/>
              <a:t>Itemizations</a:t>
            </a:r>
            <a:r>
              <a:rPr lang="en-US" sz="2000" dirty="0"/>
              <a:t>” tab.</a:t>
            </a:r>
          </a:p>
          <a:p>
            <a:r>
              <a:rPr lang="en-US" sz="2000" dirty="0"/>
              <a:t>Note: If room rate and tax is not separated (foreign travel), place a checkmark for “Combine room rate and taxes into a single entry).</a:t>
            </a:r>
            <a:endParaRPr lang="en-US" altLang="en-US" sz="2000" dirty="0"/>
          </a:p>
        </p:txBody>
      </p:sp>
      <p:pic>
        <p:nvPicPr>
          <p:cNvPr id="2" name="Picture 1">
            <a:extLst>
              <a:ext uri="{FF2B5EF4-FFF2-40B4-BE49-F238E27FC236}">
                <a16:creationId xmlns:a16="http://schemas.microsoft.com/office/drawing/2014/main" id="{ED91FD8F-9A6A-4B64-A78A-BAE687E7ABFF}"/>
              </a:ext>
            </a:extLst>
          </p:cNvPr>
          <p:cNvPicPr>
            <a:picLocks noChangeAspect="1"/>
          </p:cNvPicPr>
          <p:nvPr/>
        </p:nvPicPr>
        <p:blipFill>
          <a:blip r:embed="rId2"/>
          <a:stretch>
            <a:fillRect/>
          </a:stretch>
        </p:blipFill>
        <p:spPr>
          <a:xfrm>
            <a:off x="1456841" y="1756954"/>
            <a:ext cx="8110587" cy="2830544"/>
          </a:xfrm>
          <a:prstGeom prst="rect">
            <a:avLst/>
          </a:prstGeom>
        </p:spPr>
      </p:pic>
    </p:spTree>
    <p:extLst>
      <p:ext uri="{BB962C8B-B14F-4D97-AF65-F5344CB8AC3E}">
        <p14:creationId xmlns:p14="http://schemas.microsoft.com/office/powerpoint/2010/main" val="275147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219199" y="193729"/>
            <a:ext cx="8172773" cy="19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defTabSz="914400" rtl="0" eaLnBrk="0" fontAlgn="base" latinLnBrk="0" hangingPunct="0">
              <a:lnSpc>
                <a:spcPct val="100000"/>
              </a:lnSpc>
              <a:spcBef>
                <a:spcPct val="20000"/>
              </a:spcBef>
              <a:spcAft>
                <a:spcPct val="0"/>
              </a:spcAft>
              <a:buClr>
                <a:srgbClr val="AD0101"/>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303030"/>
                </a:solidFill>
                <a:effectLst/>
                <a:uLnTx/>
                <a:uFillTx/>
                <a:latin typeface="Times New Roman"/>
                <a:sym typeface="Wingdings" panose="05000000000000000000" pitchFamily="2" charset="2"/>
              </a:rPr>
              <a:t> </a:t>
            </a:r>
            <a:r>
              <a:rPr kumimoji="0" lang="en-US" altLang="en-US" sz="2400" b="0" i="0" u="none" strike="noStrike" kern="1200" cap="none" spc="0" normalizeH="0" baseline="0" noProof="0" dirty="0">
                <a:ln>
                  <a:noFill/>
                </a:ln>
                <a:solidFill>
                  <a:srgbClr val="303030"/>
                </a:solidFill>
                <a:effectLst/>
                <a:uLnTx/>
                <a:uFillTx/>
                <a:latin typeface="Times New Roman"/>
              </a:rPr>
              <a:t>If you are </a:t>
            </a:r>
            <a:r>
              <a:rPr kumimoji="0" lang="en-US" altLang="en-US" sz="2400" b="0" i="0" u="sng" strike="noStrike" kern="1200" cap="none" spc="0" normalizeH="0" baseline="0" noProof="0" dirty="0">
                <a:ln>
                  <a:noFill/>
                </a:ln>
                <a:solidFill>
                  <a:srgbClr val="303030"/>
                </a:solidFill>
                <a:effectLst/>
                <a:uLnTx/>
                <a:uFillTx/>
                <a:latin typeface="Times New Roman"/>
              </a:rPr>
              <a:t>not</a:t>
            </a:r>
            <a:r>
              <a:rPr kumimoji="0" lang="en-US" altLang="en-US" sz="2400" b="0" i="0" u="none" strike="noStrike" kern="1200" cap="none" spc="0" normalizeH="0" baseline="0" noProof="0" dirty="0">
                <a:ln>
                  <a:noFill/>
                </a:ln>
                <a:solidFill>
                  <a:srgbClr val="303030"/>
                </a:solidFill>
                <a:effectLst/>
                <a:uLnTx/>
                <a:uFillTx/>
                <a:latin typeface="Times New Roman"/>
              </a:rPr>
              <a:t> set up as a Concur user, you will see</a:t>
            </a:r>
            <a:r>
              <a:rPr kumimoji="0" lang="en-US" altLang="en-US" sz="2400" b="0" i="0" u="none" strike="noStrike" kern="1200" cap="none" spc="0" normalizeH="0" noProof="0" dirty="0">
                <a:ln>
                  <a:noFill/>
                </a:ln>
                <a:solidFill>
                  <a:srgbClr val="303030"/>
                </a:solidFill>
                <a:effectLst/>
                <a:uLnTx/>
                <a:uFillTx/>
                <a:latin typeface="Times New Roman"/>
              </a:rPr>
              <a:t> </a:t>
            </a:r>
            <a:r>
              <a:rPr kumimoji="0" lang="en-US" altLang="en-US" sz="2400" b="0" i="0" u="none" strike="noStrike" kern="1200" cap="none" spc="0" normalizeH="0" baseline="0" noProof="0" dirty="0">
                <a:ln>
                  <a:noFill/>
                </a:ln>
                <a:solidFill>
                  <a:srgbClr val="303030"/>
                </a:solidFill>
                <a:effectLst/>
                <a:uLnTx/>
                <a:uFillTx/>
                <a:latin typeface="Times New Roman"/>
              </a:rPr>
              <a:t>the self-service page.  Complete the</a:t>
            </a:r>
            <a:r>
              <a:rPr kumimoji="0" lang="en-US" altLang="en-US" sz="2400" b="0" i="0" u="none" strike="noStrike" kern="1200" cap="none" spc="0" normalizeH="0" noProof="0" dirty="0">
                <a:ln>
                  <a:noFill/>
                </a:ln>
                <a:solidFill>
                  <a:srgbClr val="303030"/>
                </a:solidFill>
                <a:effectLst/>
                <a:uLnTx/>
                <a:uFillTx/>
                <a:latin typeface="Times New Roman"/>
              </a:rPr>
              <a:t> </a:t>
            </a:r>
            <a:r>
              <a:rPr kumimoji="0" lang="en-US" altLang="en-US" sz="2400" b="0" i="0" u="none" strike="noStrike" kern="1200" cap="none" spc="0" normalizeH="0" baseline="0" noProof="0" dirty="0">
                <a:ln>
                  <a:noFill/>
                </a:ln>
                <a:solidFill>
                  <a:srgbClr val="303030"/>
                </a:solidFill>
                <a:effectLst/>
                <a:uLnTx/>
                <a:uFillTx/>
                <a:latin typeface="Times New Roman"/>
              </a:rPr>
              <a:t>information highlighted below and click on, “Save”</a:t>
            </a:r>
          </a:p>
        </p:txBody>
      </p:sp>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9670" y="2160588"/>
            <a:ext cx="5752698" cy="38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14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7" y="4876800"/>
            <a:ext cx="8938661" cy="1844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Select </a:t>
            </a:r>
            <a:r>
              <a:rPr lang="en-US" sz="2000" b="1" dirty="0"/>
              <a:t>Hotel Room Only</a:t>
            </a:r>
            <a:r>
              <a:rPr lang="en-US" sz="2000" dirty="0"/>
              <a:t>, complete the required fields, and click on “Itemizations” tab</a:t>
            </a:r>
          </a:p>
          <a:p>
            <a:pPr marL="0" indent="0">
              <a:buNone/>
            </a:pPr>
            <a:r>
              <a:rPr lang="en-US" sz="2000" dirty="0"/>
              <a:t>Note: Be sure to select the correct </a:t>
            </a:r>
            <a:r>
              <a:rPr lang="en-US" sz="2000" b="1" dirty="0"/>
              <a:t>City of Purchase </a:t>
            </a:r>
            <a:r>
              <a:rPr lang="en-US" sz="2000" dirty="0"/>
              <a:t>and the </a:t>
            </a:r>
            <a:r>
              <a:rPr lang="en-US" sz="2000" b="1" dirty="0"/>
              <a:t>Transaction Date</a:t>
            </a:r>
            <a:r>
              <a:rPr lang="en-US" sz="2000" dirty="0"/>
              <a:t> so that the Concur system can load the appropriate currency exchange rate.</a:t>
            </a:r>
            <a:endParaRPr lang="en-US" altLang="en-US" sz="2000" dirty="0"/>
          </a:p>
        </p:txBody>
      </p:sp>
      <p:pic>
        <p:nvPicPr>
          <p:cNvPr id="4" name="Picture 3">
            <a:extLst>
              <a:ext uri="{FF2B5EF4-FFF2-40B4-BE49-F238E27FC236}">
                <a16:creationId xmlns:a16="http://schemas.microsoft.com/office/drawing/2014/main" id="{187E0E8A-6F5D-41D3-AF83-7C4A590D4485}"/>
              </a:ext>
            </a:extLst>
          </p:cNvPr>
          <p:cNvPicPr>
            <a:picLocks noChangeAspect="1"/>
          </p:cNvPicPr>
          <p:nvPr/>
        </p:nvPicPr>
        <p:blipFill>
          <a:blip r:embed="rId2"/>
          <a:stretch>
            <a:fillRect/>
          </a:stretch>
        </p:blipFill>
        <p:spPr>
          <a:xfrm>
            <a:off x="1325106" y="898903"/>
            <a:ext cx="7074975" cy="3977898"/>
          </a:xfrm>
          <a:prstGeom prst="rect">
            <a:avLst/>
          </a:prstGeom>
        </p:spPr>
      </p:pic>
    </p:spTree>
    <p:extLst>
      <p:ext uri="{BB962C8B-B14F-4D97-AF65-F5344CB8AC3E}">
        <p14:creationId xmlns:p14="http://schemas.microsoft.com/office/powerpoint/2010/main" val="2630935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7" y="1121228"/>
            <a:ext cx="8938661" cy="5599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Based on the hotel rate per each night, select either “The Same Every Nights” or “Not the Same”. For example, “Not the Same” is used, enter the room rate and room tax to reflect the amounts on the hotel folio. Click on “Save Itemization”.</a:t>
            </a:r>
          </a:p>
        </p:txBody>
      </p:sp>
      <p:pic>
        <p:nvPicPr>
          <p:cNvPr id="2" name="Picture 1">
            <a:extLst>
              <a:ext uri="{FF2B5EF4-FFF2-40B4-BE49-F238E27FC236}">
                <a16:creationId xmlns:a16="http://schemas.microsoft.com/office/drawing/2014/main" id="{8D578C72-4331-44E1-A511-4EBE70878033}"/>
              </a:ext>
            </a:extLst>
          </p:cNvPr>
          <p:cNvPicPr>
            <a:picLocks noChangeAspect="1"/>
          </p:cNvPicPr>
          <p:nvPr/>
        </p:nvPicPr>
        <p:blipFill>
          <a:blip r:embed="rId2"/>
          <a:stretch>
            <a:fillRect/>
          </a:stretch>
        </p:blipFill>
        <p:spPr>
          <a:xfrm>
            <a:off x="1906292" y="2076772"/>
            <a:ext cx="7069767" cy="4781227"/>
          </a:xfrm>
          <a:prstGeom prst="rect">
            <a:avLst/>
          </a:prstGeom>
        </p:spPr>
      </p:pic>
    </p:spTree>
    <p:extLst>
      <p:ext uri="{BB962C8B-B14F-4D97-AF65-F5344CB8AC3E}">
        <p14:creationId xmlns:p14="http://schemas.microsoft.com/office/powerpoint/2010/main" val="651173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7" y="1121228"/>
            <a:ext cx="8938661" cy="13972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en-US" b="1" dirty="0"/>
              <a:t>Example</a:t>
            </a:r>
            <a:r>
              <a:rPr lang="en-US" altLang="en-US" dirty="0"/>
              <a:t> – Travel Meals (Itemization required for alcohol)</a:t>
            </a:r>
          </a:p>
          <a:p>
            <a:pPr>
              <a:buFont typeface="Wingdings" panose="05000000000000000000" pitchFamily="2" charset="2"/>
              <a:buChar char="Ø"/>
            </a:pPr>
            <a:r>
              <a:rPr lang="en-US" altLang="en-US" dirty="0"/>
              <a:t>Select Meals for Traveler Only, complete the required fields, and click on the “Itemizations” tab ( only if itemizing alcohol, otherwise save or add another expense).</a:t>
            </a:r>
            <a:endParaRPr lang="en-US" altLang="en-US" b="1" dirty="0"/>
          </a:p>
          <a:p>
            <a:pPr marL="0" indent="0">
              <a:spcBef>
                <a:spcPct val="20000"/>
              </a:spcBef>
              <a:buSzPct val="90000"/>
              <a:buNone/>
            </a:pPr>
            <a:endParaRPr lang="en-US" altLang="en-US" b="1" dirty="0">
              <a:sym typeface="Wingdings" panose="05000000000000000000" pitchFamily="2" charset="2"/>
            </a:endParaRPr>
          </a:p>
        </p:txBody>
      </p:sp>
      <p:pic>
        <p:nvPicPr>
          <p:cNvPr id="2" name="Picture 1">
            <a:extLst>
              <a:ext uri="{FF2B5EF4-FFF2-40B4-BE49-F238E27FC236}">
                <a16:creationId xmlns:a16="http://schemas.microsoft.com/office/drawing/2014/main" id="{820987C0-ABE6-4B2D-A856-2DA4939C815C}"/>
              </a:ext>
            </a:extLst>
          </p:cNvPr>
          <p:cNvPicPr>
            <a:picLocks noChangeAspect="1"/>
          </p:cNvPicPr>
          <p:nvPr/>
        </p:nvPicPr>
        <p:blipFill>
          <a:blip r:embed="rId2"/>
          <a:stretch>
            <a:fillRect/>
          </a:stretch>
        </p:blipFill>
        <p:spPr>
          <a:xfrm>
            <a:off x="1503336" y="2138765"/>
            <a:ext cx="6749511" cy="4647377"/>
          </a:xfrm>
          <a:prstGeom prst="rect">
            <a:avLst/>
          </a:prstGeom>
        </p:spPr>
      </p:pic>
    </p:spTree>
    <p:extLst>
      <p:ext uri="{BB962C8B-B14F-4D97-AF65-F5344CB8AC3E}">
        <p14:creationId xmlns:p14="http://schemas.microsoft.com/office/powerpoint/2010/main" val="146842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7" y="1121228"/>
            <a:ext cx="8938661" cy="13972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en-US" b="1" dirty="0"/>
              <a:t>Example</a:t>
            </a:r>
            <a:r>
              <a:rPr lang="en-US" altLang="en-US" dirty="0"/>
              <a:t> – Travel Meals (Itemization required for alcohol) --- Continue</a:t>
            </a:r>
          </a:p>
          <a:p>
            <a:pPr>
              <a:buFont typeface="Wingdings" panose="05000000000000000000" pitchFamily="2" charset="2"/>
              <a:buChar char="Ø"/>
            </a:pPr>
            <a:r>
              <a:rPr lang="en-US" altLang="en-US" dirty="0"/>
              <a:t>To itemizing alcohol, select “Alcohol with Traveler Meal (If Allowed)”, enter the required information, and then save</a:t>
            </a:r>
            <a:endParaRPr lang="en-US" altLang="en-US" b="1" dirty="0"/>
          </a:p>
          <a:p>
            <a:pPr marL="0" indent="0">
              <a:spcBef>
                <a:spcPct val="20000"/>
              </a:spcBef>
              <a:buSzPct val="90000"/>
              <a:buNone/>
            </a:pPr>
            <a:endParaRPr lang="en-US" altLang="en-US" b="1" dirty="0">
              <a:sym typeface="Wingdings" panose="05000000000000000000" pitchFamily="2" charset="2"/>
            </a:endParaRPr>
          </a:p>
        </p:txBody>
      </p:sp>
      <p:pic>
        <p:nvPicPr>
          <p:cNvPr id="3" name="Picture 2">
            <a:extLst>
              <a:ext uri="{FF2B5EF4-FFF2-40B4-BE49-F238E27FC236}">
                <a16:creationId xmlns:a16="http://schemas.microsoft.com/office/drawing/2014/main" id="{BC4AFF58-7668-4AD4-B1F5-67D1790C74FC}"/>
              </a:ext>
            </a:extLst>
          </p:cNvPr>
          <p:cNvPicPr>
            <a:picLocks noChangeAspect="1"/>
          </p:cNvPicPr>
          <p:nvPr/>
        </p:nvPicPr>
        <p:blipFill>
          <a:blip r:embed="rId2"/>
          <a:stretch>
            <a:fillRect/>
          </a:stretch>
        </p:blipFill>
        <p:spPr>
          <a:xfrm>
            <a:off x="1503336" y="2177512"/>
            <a:ext cx="6981986" cy="4680488"/>
          </a:xfrm>
          <a:prstGeom prst="rect">
            <a:avLst/>
          </a:prstGeom>
        </p:spPr>
      </p:pic>
    </p:spTree>
    <p:extLst>
      <p:ext uri="{BB962C8B-B14F-4D97-AF65-F5344CB8AC3E}">
        <p14:creationId xmlns:p14="http://schemas.microsoft.com/office/powerpoint/2010/main" val="2351437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7" y="1121228"/>
            <a:ext cx="8938661" cy="20791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dirty="0"/>
              <a:t>Attach a receipt, if required. Concur will tell you if a receipt is required for each expense type.</a:t>
            </a:r>
          </a:p>
          <a:p>
            <a:pPr>
              <a:spcBef>
                <a:spcPct val="20000"/>
              </a:spcBef>
              <a:buSzPct val="90000"/>
              <a:buFont typeface="Wingdings" panose="05000000000000000000" pitchFamily="2" charset="2"/>
              <a:buChar char="Ø"/>
            </a:pPr>
            <a:r>
              <a:rPr lang="en-US" altLang="en-US" dirty="0"/>
              <a:t>To attach receipts at the report level, select “Manage Receipts”, followed by “Manage Attachments”. </a:t>
            </a:r>
          </a:p>
          <a:p>
            <a:pPr>
              <a:spcBef>
                <a:spcPct val="20000"/>
              </a:spcBef>
              <a:buSzPct val="90000"/>
              <a:buFont typeface="Wingdings" panose="05000000000000000000" pitchFamily="2" charset="2"/>
              <a:buChar char="Ø"/>
            </a:pPr>
            <a:r>
              <a:rPr lang="en-US" altLang="en-US" dirty="0"/>
              <a:t>Documents can be attached by selecting “Upload Report Level Attachment” if the expense report does not contain any receipts.</a:t>
            </a:r>
            <a:endParaRPr lang="en-US" altLang="en-US" b="1" dirty="0"/>
          </a:p>
          <a:p>
            <a:pPr>
              <a:spcBef>
                <a:spcPct val="20000"/>
              </a:spcBef>
              <a:buSzPct val="90000"/>
              <a:buFont typeface="Wingdings" panose="05000000000000000000" pitchFamily="2" charset="2"/>
              <a:buChar char="Ø"/>
            </a:pPr>
            <a:endParaRPr lang="en-US" altLang="en-US" b="1" dirty="0"/>
          </a:p>
          <a:p>
            <a:pPr marL="0" indent="0">
              <a:spcBef>
                <a:spcPct val="20000"/>
              </a:spcBef>
              <a:buSzPct val="90000"/>
              <a:buNone/>
            </a:pPr>
            <a:endParaRPr lang="en-US" altLang="en-US" b="1" dirty="0">
              <a:sym typeface="Wingdings" panose="05000000000000000000" pitchFamily="2" charset="2"/>
            </a:endParaRPr>
          </a:p>
        </p:txBody>
      </p:sp>
      <p:pic>
        <p:nvPicPr>
          <p:cNvPr id="2" name="Picture 1">
            <a:extLst>
              <a:ext uri="{FF2B5EF4-FFF2-40B4-BE49-F238E27FC236}">
                <a16:creationId xmlns:a16="http://schemas.microsoft.com/office/drawing/2014/main" id="{8FD6D507-7C0D-4393-B470-53B4EF74CE50}"/>
              </a:ext>
            </a:extLst>
          </p:cNvPr>
          <p:cNvPicPr>
            <a:picLocks noChangeAspect="1"/>
          </p:cNvPicPr>
          <p:nvPr/>
        </p:nvPicPr>
        <p:blipFill>
          <a:blip r:embed="rId2"/>
          <a:stretch>
            <a:fillRect/>
          </a:stretch>
        </p:blipFill>
        <p:spPr>
          <a:xfrm>
            <a:off x="1809937" y="3429000"/>
            <a:ext cx="5580952" cy="2382863"/>
          </a:xfrm>
          <a:prstGeom prst="rect">
            <a:avLst/>
          </a:prstGeom>
        </p:spPr>
      </p:pic>
    </p:spTree>
    <p:extLst>
      <p:ext uri="{BB962C8B-B14F-4D97-AF65-F5344CB8AC3E}">
        <p14:creationId xmlns:p14="http://schemas.microsoft.com/office/powerpoint/2010/main" val="2553274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805542"/>
          </a:xfrm>
        </p:spPr>
        <p:txBody>
          <a:bodyPr>
            <a:noAutofit/>
          </a:bodyPr>
          <a:lstStyle/>
          <a:p>
            <a:pPr algn="ctr">
              <a:defRPr/>
            </a:pPr>
            <a:r>
              <a:rPr lang="en-US" b="1" dirty="0"/>
              <a:t>Creating a Reimbursement Expense Report</a:t>
            </a:r>
          </a:p>
        </p:txBody>
      </p:sp>
      <p:sp>
        <p:nvSpPr>
          <p:cNvPr id="7" name="Rectangle 3"/>
          <p:cNvSpPr txBox="1">
            <a:spLocks noRot="1" noChangeArrowheads="1"/>
          </p:cNvSpPr>
          <p:nvPr/>
        </p:nvSpPr>
        <p:spPr>
          <a:xfrm>
            <a:off x="753979" y="3823796"/>
            <a:ext cx="8938661" cy="646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q"/>
            </a:pPr>
            <a:endParaRPr lang="en-US" altLang="en-US" sz="2000" b="1" dirty="0">
              <a:sym typeface="Wingdings" panose="05000000000000000000" pitchFamily="2" charset="2"/>
            </a:endParaRPr>
          </a:p>
        </p:txBody>
      </p:sp>
      <p:sp>
        <p:nvSpPr>
          <p:cNvPr id="8" name="Rectangle 3"/>
          <p:cNvSpPr txBox="1">
            <a:spLocks noRot="1" noChangeArrowheads="1"/>
          </p:cNvSpPr>
          <p:nvPr/>
        </p:nvSpPr>
        <p:spPr>
          <a:xfrm>
            <a:off x="906377" y="1273628"/>
            <a:ext cx="8938661" cy="202324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20000"/>
              </a:spcBef>
              <a:buSzPct val="90000"/>
              <a:buFont typeface="Wingdings" panose="05000000000000000000" pitchFamily="2" charset="2"/>
              <a:buChar char="Ø"/>
            </a:pPr>
            <a:r>
              <a:rPr lang="en-US" altLang="en-US" sz="2000" dirty="0">
                <a:sym typeface="Wingdings" panose="05000000000000000000" pitchFamily="2" charset="2"/>
              </a:rPr>
              <a:t>You can keep adding documents at report level. </a:t>
            </a:r>
          </a:p>
          <a:p>
            <a:pPr marL="0" indent="0">
              <a:spcBef>
                <a:spcPct val="20000"/>
              </a:spcBef>
              <a:buSzPct val="90000"/>
              <a:buNone/>
            </a:pPr>
            <a:r>
              <a:rPr lang="en-US" altLang="en-US" sz="2000" dirty="0">
                <a:sym typeface="Wingdings" panose="05000000000000000000" pitchFamily="2" charset="2"/>
              </a:rPr>
              <a:t>              Examples of documents you would upload to the expense report header level:</a:t>
            </a:r>
          </a:p>
          <a:p>
            <a:pPr>
              <a:spcBef>
                <a:spcPct val="20000"/>
              </a:spcBef>
              <a:buSzPct val="90000"/>
              <a:buFont typeface="Wingdings" panose="05000000000000000000" pitchFamily="2" charset="2"/>
              <a:buChar char="v"/>
            </a:pPr>
            <a:r>
              <a:rPr lang="en-US" altLang="en-US" sz="2000" dirty="0">
                <a:sym typeface="Wingdings" panose="05000000000000000000" pitchFamily="2" charset="2"/>
              </a:rPr>
              <a:t>     Post-trip travel report ( for foreign travel only)</a:t>
            </a:r>
          </a:p>
          <a:p>
            <a:pPr>
              <a:spcBef>
                <a:spcPct val="20000"/>
              </a:spcBef>
              <a:buSzPct val="90000"/>
              <a:buFont typeface="Wingdings" panose="05000000000000000000" pitchFamily="2" charset="2"/>
              <a:buChar char="v"/>
            </a:pPr>
            <a:r>
              <a:rPr lang="en-US" altLang="en-US" sz="2000" dirty="0">
                <a:sym typeface="Wingdings" panose="05000000000000000000" pitchFamily="2" charset="2"/>
              </a:rPr>
              <a:t>     Conference itinerary / daily agenda ( if not attached with Travel Request )</a:t>
            </a:r>
          </a:p>
          <a:p>
            <a:pPr>
              <a:spcBef>
                <a:spcPct val="20000"/>
              </a:spcBef>
              <a:buSzPct val="90000"/>
              <a:buFont typeface="Wingdings" panose="05000000000000000000" pitchFamily="2" charset="2"/>
              <a:buChar char="v"/>
            </a:pPr>
            <a:r>
              <a:rPr lang="en-US" altLang="en-US" sz="2000" dirty="0">
                <a:sym typeface="Wingdings" panose="05000000000000000000" pitchFamily="2" charset="2"/>
              </a:rPr>
              <a:t>     Fly America Act Waiver Checklist if it is necessary to use non-US carrier for international travel on state funds</a:t>
            </a:r>
          </a:p>
          <a:p>
            <a:pPr>
              <a:spcBef>
                <a:spcPct val="20000"/>
              </a:spcBef>
              <a:buSzPct val="90000"/>
              <a:buFont typeface="Wingdings" panose="05000000000000000000" pitchFamily="2" charset="2"/>
              <a:buChar char="v"/>
            </a:pPr>
            <a:r>
              <a:rPr lang="en-US" altLang="en-US" sz="2000" dirty="0">
                <a:sym typeface="Wingdings" panose="05000000000000000000" pitchFamily="2" charset="2"/>
              </a:rPr>
              <a:t>      Moving Expense Worksheet</a:t>
            </a:r>
          </a:p>
          <a:p>
            <a:pPr>
              <a:spcBef>
                <a:spcPct val="20000"/>
              </a:spcBef>
              <a:buSzPct val="90000"/>
              <a:buFont typeface="Wingdings" panose="05000000000000000000" pitchFamily="2" charset="2"/>
              <a:buChar char="v"/>
            </a:pPr>
            <a:r>
              <a:rPr lang="en-US" altLang="en-US" sz="2000" dirty="0">
                <a:sym typeface="Wingdings" panose="05000000000000000000" pitchFamily="2" charset="2"/>
              </a:rPr>
              <a:t>      Taxable payments or reimbursements to employees form, if applicable    </a:t>
            </a:r>
          </a:p>
          <a:p>
            <a:pPr>
              <a:spcBef>
                <a:spcPct val="20000"/>
              </a:spcBef>
              <a:buSzPct val="90000"/>
              <a:buFont typeface="Wingdings" panose="05000000000000000000" pitchFamily="2" charset="2"/>
              <a:buChar char="Ø"/>
            </a:pPr>
            <a:r>
              <a:rPr lang="en-US" altLang="en-US" sz="2000" dirty="0">
                <a:sym typeface="Wingdings" panose="05000000000000000000" pitchFamily="2" charset="2"/>
              </a:rPr>
              <a:t>After all documents are uploaded, click “Submit Report”</a:t>
            </a:r>
          </a:p>
        </p:txBody>
      </p:sp>
      <p:pic>
        <p:nvPicPr>
          <p:cNvPr id="9" name="Picture 8">
            <a:extLst>
              <a:ext uri="{FF2B5EF4-FFF2-40B4-BE49-F238E27FC236}">
                <a16:creationId xmlns:a16="http://schemas.microsoft.com/office/drawing/2014/main" id="{380273E8-76D0-42E0-8ED5-7802781D3F83}"/>
              </a:ext>
            </a:extLst>
          </p:cNvPr>
          <p:cNvPicPr>
            <a:picLocks noChangeAspect="1"/>
          </p:cNvPicPr>
          <p:nvPr/>
        </p:nvPicPr>
        <p:blipFill>
          <a:blip r:embed="rId2"/>
          <a:stretch>
            <a:fillRect/>
          </a:stretch>
        </p:blipFill>
        <p:spPr>
          <a:xfrm>
            <a:off x="1008562" y="3429000"/>
            <a:ext cx="7009524" cy="3706124"/>
          </a:xfrm>
          <a:prstGeom prst="rect">
            <a:avLst/>
          </a:prstGeom>
        </p:spPr>
      </p:pic>
    </p:spTree>
    <p:extLst>
      <p:ext uri="{BB962C8B-B14F-4D97-AF65-F5344CB8AC3E}">
        <p14:creationId xmlns:p14="http://schemas.microsoft.com/office/powerpoint/2010/main" val="173996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1223554"/>
          </a:xfrm>
        </p:spPr>
        <p:txBody>
          <a:bodyPr>
            <a:noAutofit/>
          </a:bodyPr>
          <a:lstStyle/>
          <a:p>
            <a:pPr algn="ctr">
              <a:defRPr/>
            </a:pPr>
            <a:r>
              <a:rPr lang="en-US" b="1" dirty="0"/>
              <a:t>Creating an Expense Report for a Department Travel Card</a:t>
            </a:r>
            <a:br>
              <a:rPr lang="en-US" b="1" dirty="0"/>
            </a:br>
            <a:endParaRPr lang="en-US" b="1" dirty="0"/>
          </a:p>
        </p:txBody>
      </p:sp>
      <p:sp>
        <p:nvSpPr>
          <p:cNvPr id="10242" name="Rectangle 3"/>
          <p:cNvSpPr>
            <a:spLocks noGrp="1" noRot="1" noChangeArrowheads="1"/>
          </p:cNvSpPr>
          <p:nvPr>
            <p:ph idx="1"/>
          </p:nvPr>
        </p:nvSpPr>
        <p:spPr>
          <a:xfrm>
            <a:off x="441960" y="1691640"/>
            <a:ext cx="9250680" cy="5166360"/>
          </a:xfrm>
        </p:spPr>
        <p:txBody>
          <a:bodyPr>
            <a:normAutofit fontScale="85000" lnSpcReduction="10000"/>
          </a:bodyPr>
          <a:lstStyle/>
          <a:p>
            <a:pPr>
              <a:spcBef>
                <a:spcPct val="20000"/>
              </a:spcBef>
              <a:buSzPct val="90000"/>
              <a:buFont typeface="Wingdings" panose="05000000000000000000" pitchFamily="2" charset="2"/>
              <a:buChar char="v"/>
            </a:pPr>
            <a:r>
              <a:rPr lang="en-US" altLang="en-US" sz="2000" b="1" dirty="0"/>
              <a:t>Key Points:</a:t>
            </a:r>
          </a:p>
          <a:p>
            <a:pPr lvl="0">
              <a:buFont typeface="Arial" panose="020B0604020202020204" pitchFamily="34" charset="0"/>
              <a:buChar char="•"/>
            </a:pPr>
            <a:r>
              <a:rPr lang="en-US" altLang="en-US" sz="2000" dirty="0">
                <a:hlinkClick r:id="rId2"/>
              </a:rPr>
              <a:t>https://uh.edu/finance/Forms/Concur_Travel_Access_Form_Non_Employee.pdf</a:t>
            </a:r>
            <a:endParaRPr lang="en-US" altLang="en-US" sz="2000" dirty="0"/>
          </a:p>
          <a:p>
            <a:pPr marL="0" lvl="0" indent="0">
              <a:buNone/>
            </a:pPr>
            <a:r>
              <a:rPr lang="en-US" altLang="en-US" sz="2000" dirty="0"/>
              <a:t>                                                    </a:t>
            </a:r>
          </a:p>
          <a:p>
            <a:pPr marL="0" lvl="0" indent="0">
              <a:buNone/>
            </a:pPr>
            <a:r>
              <a:rPr lang="en-US" altLang="en-US" sz="2000" dirty="0"/>
              <a:t>	</a:t>
            </a:r>
            <a:r>
              <a:rPr lang="en-US" altLang="en-US" sz="2000" dirty="0">
                <a:solidFill>
                  <a:srgbClr val="FF0000"/>
                </a:solidFill>
              </a:rPr>
              <a:t>Create an Expense Report for Department Travel Card</a:t>
            </a:r>
          </a:p>
          <a:p>
            <a:pPr lvl="0">
              <a:buFont typeface="Arial" panose="020B0604020202020204" pitchFamily="34" charset="0"/>
              <a:buChar char="•"/>
            </a:pPr>
            <a:r>
              <a:rPr lang="en-US" altLang="en-US" sz="2000" dirty="0"/>
              <a:t>An Expense Report must be created </a:t>
            </a:r>
            <a:r>
              <a:rPr lang="en-US" sz="2000" dirty="0"/>
              <a:t>for each trip made by a traveler.</a:t>
            </a:r>
          </a:p>
          <a:p>
            <a:pPr lvl="0">
              <a:buFont typeface="Arial" panose="020B0604020202020204" pitchFamily="34" charset="0"/>
              <a:buChar char="•"/>
            </a:pPr>
            <a:r>
              <a:rPr lang="en-US" sz="2000" dirty="0"/>
              <a:t>Department Travel Card custodians create an Expense Report for each trip charged to their Department Travel Card.  (This is different than creating an Expense Report for a traveler’s out-of-pocket expenses and/or Individual Travel Card expenses as the traveler’s delegate.)</a:t>
            </a:r>
          </a:p>
          <a:p>
            <a:pPr>
              <a:spcBef>
                <a:spcPct val="20000"/>
              </a:spcBef>
              <a:buSzPct val="90000"/>
              <a:buFont typeface="Wingdings" panose="05000000000000000000" pitchFamily="2" charset="2"/>
              <a:buChar char="q"/>
            </a:pPr>
            <a:r>
              <a:rPr lang="en-US" sz="2000" dirty="0"/>
              <a:t>In your Concur main page, click on </a:t>
            </a:r>
            <a:r>
              <a:rPr lang="en-US" sz="2000" b="1" dirty="0"/>
              <a:t>Available Expenses</a:t>
            </a:r>
            <a:r>
              <a:rPr lang="en-US" sz="2000" dirty="0"/>
              <a:t> in the header.  This section lists your UH Travel Cards and their outstanding amounts, which have not been assigned to an Expense Report.  Review the information.</a:t>
            </a:r>
            <a:r>
              <a:rPr lang="en-US" sz="2000" b="1" dirty="0"/>
              <a:t>	</a:t>
            </a:r>
          </a:p>
          <a:p>
            <a:r>
              <a:rPr lang="en-US" sz="2000" dirty="0"/>
              <a:t>Concur will take you to the </a:t>
            </a:r>
            <a:r>
              <a:rPr lang="en-US" sz="2000" b="1" dirty="0"/>
              <a:t>Manage Expenses </a:t>
            </a:r>
            <a:r>
              <a:rPr lang="en-US" sz="2000" dirty="0"/>
              <a:t>page.  Scroll down to the bottom of the page. Below the card list, you will see a list of charges place on your Department Travel Card(s).</a:t>
            </a:r>
          </a:p>
          <a:p>
            <a:pPr>
              <a:buFont typeface="Wingdings" panose="05000000000000000000" pitchFamily="2" charset="2"/>
              <a:buChar char="Ø"/>
            </a:pPr>
            <a:r>
              <a:rPr lang="en-US" sz="2000" dirty="0"/>
              <a:t>Place a checkmark for the charge(s) that belong to the same trip.   Then click on </a:t>
            </a:r>
            <a:r>
              <a:rPr lang="en-US" sz="2000" b="1" dirty="0"/>
              <a:t>Move</a:t>
            </a:r>
            <a:r>
              <a:rPr lang="en-US" sz="2000" dirty="0"/>
              <a:t>.  Select an appropriate Expense Report for the charge(s).  Click on </a:t>
            </a:r>
            <a:r>
              <a:rPr lang="en-US" sz="2000" b="1" dirty="0"/>
              <a:t>Import</a:t>
            </a:r>
            <a:r>
              <a:rPr lang="en-US" sz="2000" dirty="0"/>
              <a:t> to bring those charge(s) to the Expense Report.</a:t>
            </a:r>
            <a:endParaRPr lang="en-US" altLang="en-US" sz="2000" dirty="0"/>
          </a:p>
          <a:p>
            <a:pPr>
              <a:spcBef>
                <a:spcPct val="20000"/>
              </a:spcBef>
              <a:buSzPct val="90000"/>
              <a:buFont typeface="Wingdings" panose="05000000000000000000" pitchFamily="2" charset="2"/>
              <a:buChar char="Ø"/>
            </a:pPr>
            <a:endParaRPr lang="en-US" altLang="en-US" dirty="0"/>
          </a:p>
          <a:p>
            <a:pPr marL="0" indent="0">
              <a:spcBef>
                <a:spcPct val="20000"/>
              </a:spcBef>
              <a:buSzPct val="90000"/>
              <a:buNone/>
            </a:pPr>
            <a:endParaRPr lang="en-US" altLang="en-US" dirty="0"/>
          </a:p>
        </p:txBody>
      </p:sp>
      <p:cxnSp>
        <p:nvCxnSpPr>
          <p:cNvPr id="6" name="Straight Arrow Connector 5"/>
          <p:cNvCxnSpPr/>
          <p:nvPr/>
        </p:nvCxnSpPr>
        <p:spPr>
          <a:xfrm>
            <a:off x="3229232" y="2397211"/>
            <a:ext cx="0" cy="370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3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1223554"/>
          </a:xfrm>
        </p:spPr>
        <p:txBody>
          <a:bodyPr>
            <a:noAutofit/>
          </a:bodyPr>
          <a:lstStyle/>
          <a:p>
            <a:pPr algn="ctr">
              <a:defRPr/>
            </a:pPr>
            <a:r>
              <a:rPr lang="en-US" b="1" dirty="0"/>
              <a:t>Creating an Expense Report for a Department Travel Card</a:t>
            </a:r>
            <a:br>
              <a:rPr lang="en-US" b="1" dirty="0"/>
            </a:br>
            <a:endParaRPr lang="en-US" b="1" dirty="0"/>
          </a:p>
        </p:txBody>
      </p:sp>
      <p:sp>
        <p:nvSpPr>
          <p:cNvPr id="10242" name="Rectangle 3"/>
          <p:cNvSpPr>
            <a:spLocks noGrp="1" noRot="1" noChangeArrowheads="1"/>
          </p:cNvSpPr>
          <p:nvPr>
            <p:ph idx="1"/>
          </p:nvPr>
        </p:nvSpPr>
        <p:spPr>
          <a:xfrm>
            <a:off x="441960" y="1691640"/>
            <a:ext cx="9250680" cy="5166360"/>
          </a:xfrm>
        </p:spPr>
        <p:txBody>
          <a:bodyPr>
            <a:normAutofit/>
          </a:bodyPr>
          <a:lstStyle/>
          <a:p>
            <a:pPr>
              <a:spcBef>
                <a:spcPct val="20000"/>
              </a:spcBef>
              <a:buSzPct val="90000"/>
              <a:buFont typeface="Wingdings" panose="05000000000000000000" pitchFamily="2" charset="2"/>
              <a:buChar char="q"/>
            </a:pPr>
            <a:r>
              <a:rPr lang="en-US" sz="2000" dirty="0"/>
              <a:t>If you selected </a:t>
            </a:r>
            <a:r>
              <a:rPr lang="en-US" sz="2000" b="1" dirty="0"/>
              <a:t>New Expense Report</a:t>
            </a:r>
            <a:r>
              <a:rPr lang="en-US" sz="2000" dirty="0"/>
              <a:t>,</a:t>
            </a:r>
            <a:r>
              <a:rPr lang="en-US" sz="2000" b="1" dirty="0"/>
              <a:t> </a:t>
            </a:r>
            <a:r>
              <a:rPr lang="en-US" sz="2000" dirty="0"/>
              <a:t>the system will take you to the Expense Report Header page.  Complete the Report Header information.  (See the training material “Creating an Expense Report”  for details.) 	</a:t>
            </a:r>
          </a:p>
          <a:p>
            <a:r>
              <a:rPr lang="en-US" sz="2000" b="1" u="sng" dirty="0"/>
              <a:t>For Department Travel Cards Only:</a:t>
            </a:r>
          </a:p>
          <a:p>
            <a:pPr marL="457200" lvl="0" indent="-457200">
              <a:buFont typeface="+mj-lt"/>
              <a:buAutoNum type="alphaLcPeriod"/>
            </a:pPr>
            <a:r>
              <a:rPr lang="en-US" altLang="en-US" sz="2000" dirty="0"/>
              <a:t>On </a:t>
            </a:r>
            <a:r>
              <a:rPr lang="en-US" sz="2000" dirty="0"/>
              <a:t>the Expense Report Header, select “N/A – Department Travel Card Report” when asked if receipts were submitted within 60 days.  </a:t>
            </a:r>
          </a:p>
          <a:p>
            <a:pPr marL="457200" lvl="0" indent="-457200">
              <a:buFont typeface="+mj-lt"/>
              <a:buAutoNum type="alphaLcPeriod"/>
            </a:pPr>
            <a:r>
              <a:rPr lang="en-US" sz="2000" dirty="0"/>
              <a:t>Enter the last 4 digits of the Department Travel Card number.</a:t>
            </a:r>
          </a:p>
          <a:p>
            <a:pPr marL="457200" lvl="0" indent="-457200">
              <a:buFont typeface="+mj-lt"/>
              <a:buAutoNum type="alphaLcPeriod"/>
            </a:pPr>
            <a:r>
              <a:rPr lang="en-US" sz="2000" dirty="0"/>
              <a:t>Enter the traveler’s Travel Request ID.  </a:t>
            </a:r>
          </a:p>
          <a:p>
            <a:pPr marL="0" indent="0">
              <a:buNone/>
            </a:pPr>
            <a:r>
              <a:rPr lang="en-US" altLang="en-US" sz="2000" b="1" dirty="0"/>
              <a:t>Click on Next</a:t>
            </a:r>
          </a:p>
          <a:p>
            <a:pPr>
              <a:buFont typeface="Wingdings" panose="05000000000000000000" pitchFamily="2" charset="2"/>
              <a:buChar char="q"/>
            </a:pPr>
            <a:r>
              <a:rPr lang="en-US" altLang="en-US" sz="2000" dirty="0"/>
              <a:t>You do not need to complete the Travel Allowances for Report page for local funds. </a:t>
            </a:r>
          </a:p>
          <a:p>
            <a:pPr>
              <a:buFont typeface="Wingdings" panose="05000000000000000000" pitchFamily="2" charset="2"/>
              <a:buChar char="q"/>
            </a:pPr>
            <a:r>
              <a:rPr lang="en-US" altLang="en-US" sz="2000" dirty="0"/>
              <a:t>The system will </a:t>
            </a:r>
            <a:r>
              <a:rPr lang="en-US" sz="2000" dirty="0"/>
              <a:t>bring in the selected Department Travel Card charge(s) to the Expense Report automatically.  Complete the Expense Report.</a:t>
            </a:r>
            <a:endParaRPr lang="en-US" altLang="en-US" sz="2000" dirty="0"/>
          </a:p>
          <a:p>
            <a:pPr>
              <a:spcBef>
                <a:spcPct val="20000"/>
              </a:spcBef>
              <a:buSzPct val="90000"/>
              <a:buFont typeface="Wingdings" panose="05000000000000000000" pitchFamily="2" charset="2"/>
              <a:buChar char="Ø"/>
            </a:pPr>
            <a:endParaRPr lang="en-US" altLang="en-US" dirty="0"/>
          </a:p>
          <a:p>
            <a:pPr marL="0" indent="0">
              <a:spcBef>
                <a:spcPct val="20000"/>
              </a:spcBef>
              <a:buSzPct val="90000"/>
              <a:buNone/>
            </a:pPr>
            <a:endParaRPr lang="en-US" altLang="en-US" dirty="0"/>
          </a:p>
        </p:txBody>
      </p:sp>
    </p:spTree>
    <p:extLst>
      <p:ext uri="{BB962C8B-B14F-4D97-AF65-F5344CB8AC3E}">
        <p14:creationId xmlns:p14="http://schemas.microsoft.com/office/powerpoint/2010/main" val="2083301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8539650" cy="1223554"/>
          </a:xfrm>
        </p:spPr>
        <p:txBody>
          <a:bodyPr>
            <a:noAutofit/>
          </a:bodyPr>
          <a:lstStyle/>
          <a:p>
            <a:pPr algn="ctr">
              <a:defRPr/>
            </a:pPr>
            <a:r>
              <a:rPr lang="en-US" b="1" dirty="0"/>
              <a:t>Creating an Expense Report for a Department Travel Card--- continued</a:t>
            </a:r>
            <a:br>
              <a:rPr lang="en-US" b="1" dirty="0"/>
            </a:br>
            <a:endParaRPr lang="en-US" b="1" dirty="0"/>
          </a:p>
        </p:txBody>
      </p:sp>
      <p:sp>
        <p:nvSpPr>
          <p:cNvPr id="10242" name="Rectangle 3"/>
          <p:cNvSpPr>
            <a:spLocks noGrp="1" noRot="1" noChangeArrowheads="1"/>
          </p:cNvSpPr>
          <p:nvPr>
            <p:ph idx="1"/>
          </p:nvPr>
        </p:nvSpPr>
        <p:spPr>
          <a:xfrm>
            <a:off x="441960" y="1691640"/>
            <a:ext cx="9250680" cy="5166360"/>
          </a:xfrm>
        </p:spPr>
        <p:txBody>
          <a:bodyPr>
            <a:normAutofit/>
          </a:bodyPr>
          <a:lstStyle/>
          <a:p>
            <a:pPr>
              <a:spcBef>
                <a:spcPct val="20000"/>
              </a:spcBef>
              <a:buSzPct val="90000"/>
              <a:buFont typeface="Wingdings" panose="05000000000000000000" pitchFamily="2" charset="2"/>
              <a:buChar char="q"/>
            </a:pPr>
            <a:r>
              <a:rPr lang="en-US" sz="2000" dirty="0"/>
              <a:t>Click on the Expense and complete the required information fields for the expense. Then click </a:t>
            </a:r>
            <a:r>
              <a:rPr lang="en-US" sz="2000" b="1" dirty="0"/>
              <a:t>Save</a:t>
            </a:r>
            <a:endParaRPr lang="en-US" sz="2000" dirty="0"/>
          </a:p>
          <a:p>
            <a:pPr>
              <a:spcBef>
                <a:spcPct val="20000"/>
              </a:spcBef>
              <a:buSzPct val="90000"/>
              <a:buFont typeface="Wingdings" panose="05000000000000000000" pitchFamily="2" charset="2"/>
              <a:buChar char="q"/>
            </a:pPr>
            <a:r>
              <a:rPr lang="en-US" altLang="en-US" sz="2000" dirty="0"/>
              <a:t>Upload the backup documents (see the training material “Creating an Expense Report” for details).</a:t>
            </a:r>
          </a:p>
          <a:p>
            <a:pPr>
              <a:spcBef>
                <a:spcPct val="20000"/>
              </a:spcBef>
              <a:buSzPct val="90000"/>
              <a:buFont typeface="Wingdings" panose="05000000000000000000" pitchFamily="2" charset="2"/>
              <a:buChar char="q"/>
            </a:pPr>
            <a:r>
              <a:rPr lang="en-US" altLang="en-US" sz="2000" dirty="0"/>
              <a:t>Submit the Expense Report into Workflow by clicking on </a:t>
            </a:r>
            <a:r>
              <a:rPr lang="en-US" altLang="en-US" sz="2000" b="1" dirty="0"/>
              <a:t>Submit Report</a:t>
            </a:r>
            <a:endParaRPr lang="en-US" altLang="en-US" sz="2000" dirty="0"/>
          </a:p>
          <a:p>
            <a:pPr>
              <a:spcBef>
                <a:spcPct val="20000"/>
              </a:spcBef>
              <a:buSzPct val="90000"/>
              <a:buFont typeface="Wingdings" panose="05000000000000000000" pitchFamily="2" charset="2"/>
              <a:buChar char="Ø"/>
            </a:pPr>
            <a:endParaRPr lang="en-US" altLang="en-US" dirty="0"/>
          </a:p>
          <a:p>
            <a:pPr marL="0" indent="0">
              <a:spcBef>
                <a:spcPct val="20000"/>
              </a:spcBef>
              <a:buSzPct val="90000"/>
              <a:buNone/>
            </a:pPr>
            <a:endParaRPr lang="en-US" altLang="en-US" dirty="0"/>
          </a:p>
        </p:txBody>
      </p:sp>
    </p:spTree>
    <p:extLst>
      <p:ext uri="{BB962C8B-B14F-4D97-AF65-F5344CB8AC3E}">
        <p14:creationId xmlns:p14="http://schemas.microsoft.com/office/powerpoint/2010/main" val="438515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made mistakes</a:t>
            </a:r>
          </a:p>
        </p:txBody>
      </p:sp>
      <p:sp>
        <p:nvSpPr>
          <p:cNvPr id="3" name="Content Placeholder 2"/>
          <p:cNvSpPr>
            <a:spLocks noGrp="1"/>
          </p:cNvSpPr>
          <p:nvPr>
            <p:ph idx="1"/>
          </p:nvPr>
        </p:nvSpPr>
        <p:spPr/>
        <p:txBody>
          <a:bodyPr/>
          <a:lstStyle/>
          <a:p>
            <a:r>
              <a:rPr lang="en-US" dirty="0"/>
              <a:t>Incorrect travel type/traveler type on expense report, not same as in travel request</a:t>
            </a:r>
          </a:p>
          <a:p>
            <a:r>
              <a:rPr lang="en-US" dirty="0"/>
              <a:t>Not linking travel request with expense report</a:t>
            </a:r>
          </a:p>
          <a:p>
            <a:r>
              <a:rPr lang="en-US" dirty="0"/>
              <a:t>Not providing the travel request ( department travel card expense report )</a:t>
            </a:r>
          </a:p>
          <a:p>
            <a:r>
              <a:rPr lang="en-US" dirty="0"/>
              <a:t>Incorrect expense report ID format</a:t>
            </a:r>
          </a:p>
          <a:p>
            <a:r>
              <a:rPr lang="en-US" dirty="0"/>
              <a:t>Conference agenda or daily itinerary is not attached</a:t>
            </a:r>
          </a:p>
          <a:p>
            <a:endParaRPr lang="en-US" dirty="0"/>
          </a:p>
          <a:p>
            <a:endParaRPr lang="en-US" dirty="0"/>
          </a:p>
        </p:txBody>
      </p:sp>
    </p:spTree>
    <p:extLst>
      <p:ext uri="{BB962C8B-B14F-4D97-AF65-F5344CB8AC3E}">
        <p14:creationId xmlns:p14="http://schemas.microsoft.com/office/powerpoint/2010/main" val="402971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9811" y="468085"/>
            <a:ext cx="6930189" cy="847368"/>
          </a:xfrm>
        </p:spPr>
        <p:txBody>
          <a:bodyPr/>
          <a:lstStyle/>
          <a:p>
            <a:pPr algn="ctr">
              <a:defRPr/>
            </a:pPr>
            <a:r>
              <a:rPr lang="en-US" sz="3600" b="1" dirty="0"/>
              <a:t>Concur Travel Request</a:t>
            </a:r>
          </a:p>
        </p:txBody>
      </p:sp>
      <p:sp>
        <p:nvSpPr>
          <p:cNvPr id="10242" name="Rectangle 3"/>
          <p:cNvSpPr>
            <a:spLocks noGrp="1" noRot="1" noChangeArrowheads="1"/>
          </p:cNvSpPr>
          <p:nvPr>
            <p:ph idx="1"/>
          </p:nvPr>
        </p:nvSpPr>
        <p:spPr>
          <a:xfrm>
            <a:off x="689811" y="1576710"/>
            <a:ext cx="7432275" cy="4386942"/>
          </a:xfrm>
        </p:spPr>
        <p:txBody>
          <a:bodyPr>
            <a:normAutofit/>
          </a:bodyPr>
          <a:lstStyle/>
          <a:p>
            <a:r>
              <a:rPr lang="en-US" sz="2400" u="sng" dirty="0"/>
              <a:t>All UH travel </a:t>
            </a:r>
            <a:r>
              <a:rPr lang="en-US" sz="2400" dirty="0"/>
              <a:t>for employees, prospective employees, students, prospective students, university guests, contractors, and regents</a:t>
            </a:r>
          </a:p>
          <a:p>
            <a:pPr eaLnBrk="1" hangingPunct="1">
              <a:lnSpc>
                <a:spcPct val="80000"/>
              </a:lnSpc>
            </a:pPr>
            <a:r>
              <a:rPr lang="en-US" altLang="en-US" sz="2400" dirty="0"/>
              <a:t>Completed and approved before travel</a:t>
            </a:r>
          </a:p>
          <a:p>
            <a:pPr eaLnBrk="1" hangingPunct="1">
              <a:lnSpc>
                <a:spcPct val="80000"/>
              </a:lnSpc>
            </a:pPr>
            <a:r>
              <a:rPr lang="en-US" altLang="en-US" sz="2400" dirty="0"/>
              <a:t>Estimate of expenses</a:t>
            </a:r>
          </a:p>
          <a:p>
            <a:pPr eaLnBrk="1" hangingPunct="1">
              <a:lnSpc>
                <a:spcPct val="80000"/>
              </a:lnSpc>
            </a:pPr>
            <a:r>
              <a:rPr lang="en-US" altLang="en-US" sz="2400" dirty="0"/>
              <a:t>Authorization to travel</a:t>
            </a:r>
          </a:p>
          <a:p>
            <a:pPr eaLnBrk="1" hangingPunct="1">
              <a:lnSpc>
                <a:spcPct val="80000"/>
              </a:lnSpc>
            </a:pPr>
            <a:r>
              <a:rPr lang="en-US" altLang="en-US" sz="2400" dirty="0"/>
              <a:t>Reimbursement</a:t>
            </a:r>
          </a:p>
          <a:p>
            <a:pPr eaLnBrk="1" hangingPunct="1">
              <a:lnSpc>
                <a:spcPct val="80000"/>
              </a:lnSpc>
              <a:buFont typeface="Wingdings" pitchFamily="2" charset="2"/>
              <a:buNone/>
            </a:pPr>
            <a:endParaRPr lang="en-US" altLang="en-US" dirty="0"/>
          </a:p>
          <a:p>
            <a:pPr eaLnBrk="1" hangingPunct="1">
              <a:lnSpc>
                <a:spcPct val="80000"/>
              </a:lnSpc>
              <a:buFont typeface="Wingdings" panose="05000000000000000000" pitchFamily="2" charset="2"/>
              <a:buChar char="Ø"/>
            </a:pPr>
            <a:r>
              <a:rPr lang="en-US" altLang="en-US" sz="2000" b="1" dirty="0"/>
              <a:t>Travel Request must be created in the profile of the person who will be traveling, not delegate or travel card custodian</a:t>
            </a:r>
          </a:p>
          <a:p>
            <a:pPr eaLnBrk="1" hangingPunct="1">
              <a:lnSpc>
                <a:spcPct val="80000"/>
              </a:lnSpc>
            </a:pPr>
            <a:endParaRPr lang="en-US" altLang="en-US" dirty="0"/>
          </a:p>
        </p:txBody>
      </p:sp>
    </p:spTree>
    <p:extLst>
      <p:ext uri="{BB962C8B-B14F-4D97-AF65-F5344CB8AC3E}">
        <p14:creationId xmlns:p14="http://schemas.microsoft.com/office/powerpoint/2010/main" val="178994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971" y="304800"/>
            <a:ext cx="8255955" cy="807720"/>
          </a:xfrm>
        </p:spPr>
        <p:txBody>
          <a:bodyPr>
            <a:normAutofit/>
          </a:bodyPr>
          <a:lstStyle/>
          <a:p>
            <a:pPr algn="ctr"/>
            <a:r>
              <a:rPr lang="en-US" sz="3600" b="1" dirty="0"/>
              <a:t>Travel Card Requirements</a:t>
            </a:r>
          </a:p>
        </p:txBody>
      </p:sp>
      <p:sp>
        <p:nvSpPr>
          <p:cNvPr id="2" name="Content Placeholder 1"/>
          <p:cNvSpPr>
            <a:spLocks noGrp="1"/>
          </p:cNvSpPr>
          <p:nvPr>
            <p:ph idx="1"/>
          </p:nvPr>
        </p:nvSpPr>
        <p:spPr>
          <a:xfrm>
            <a:off x="478971" y="1295400"/>
            <a:ext cx="8643258" cy="5159829"/>
          </a:xfrm>
        </p:spPr>
        <p:txBody>
          <a:bodyPr>
            <a:normAutofit/>
          </a:bodyPr>
          <a:lstStyle/>
          <a:p>
            <a:pPr lvl="1" eaLnBrk="1" hangingPunct="1">
              <a:defRPr/>
            </a:pPr>
            <a:r>
              <a:rPr lang="en-US" sz="2000" dirty="0"/>
              <a:t>Complete the travel card application through DocuSign</a:t>
            </a:r>
          </a:p>
          <a:p>
            <a:pPr lvl="1" eaLnBrk="1" hangingPunct="1">
              <a:defRPr/>
            </a:pPr>
            <a:r>
              <a:rPr lang="en-US" sz="2000" dirty="0"/>
              <a:t>Complete HR form and attach with application:  Authorization for Criminal History Investigation (CHRI Request Form valid for up to 6 months) *Procurement/Travel Card Clearance</a:t>
            </a:r>
          </a:p>
          <a:p>
            <a:pPr lvl="1" eaLnBrk="1" hangingPunct="1">
              <a:buFont typeface="Wingdings" panose="05000000000000000000" pitchFamily="2" charset="2"/>
              <a:buChar char="Ø"/>
              <a:defRPr/>
            </a:pPr>
            <a:r>
              <a:rPr lang="en-US" sz="2000" dirty="0">
                <a:hlinkClick r:id="rId2"/>
              </a:rPr>
              <a:t>http://www.uh.edu/human-resources/talent-acquisition/chri-request/</a:t>
            </a:r>
            <a:r>
              <a:rPr lang="en-US" sz="2000" dirty="0"/>
              <a:t> </a:t>
            </a:r>
          </a:p>
          <a:p>
            <a:pPr lvl="1" eaLnBrk="1" hangingPunct="1">
              <a:defRPr/>
            </a:pPr>
            <a:r>
              <a:rPr lang="en-US" sz="2000" dirty="0"/>
              <a:t>Complete the T Card Cardholder training (SF2304) through T.A.P. (Valid for up to 1 year) and attach with DocuSign</a:t>
            </a:r>
          </a:p>
          <a:p>
            <a:pPr lvl="1" eaLnBrk="1" hangingPunct="1">
              <a:defRPr/>
            </a:pPr>
            <a:r>
              <a:rPr lang="en-US" sz="2000" dirty="0"/>
              <a:t>Login to P.A.S.S. </a:t>
            </a:r>
            <a:r>
              <a:rPr lang="en-US" sz="2000" dirty="0">
                <a:sym typeface="Wingdings" panose="05000000000000000000" pitchFamily="2" charset="2"/>
              </a:rPr>
              <a:t> </a:t>
            </a:r>
            <a:r>
              <a:rPr lang="en-US" sz="2000" dirty="0"/>
              <a:t>Training </a:t>
            </a:r>
            <a:r>
              <a:rPr lang="en-US" sz="2000" dirty="0">
                <a:sym typeface="Wingdings" panose="05000000000000000000" pitchFamily="2" charset="2"/>
              </a:rPr>
              <a:t></a:t>
            </a:r>
            <a:r>
              <a:rPr lang="en-US" sz="2000" dirty="0"/>
              <a:t> Request Training </a:t>
            </a:r>
            <a:r>
              <a:rPr lang="en-US" sz="2000" dirty="0">
                <a:sym typeface="Wingdings" panose="05000000000000000000" pitchFamily="2" charset="2"/>
              </a:rPr>
              <a:t></a:t>
            </a:r>
            <a:r>
              <a:rPr lang="en-US" sz="2000" dirty="0"/>
              <a:t> Search by Course Number </a:t>
            </a:r>
            <a:r>
              <a:rPr lang="en-US" sz="2000" dirty="0">
                <a:sym typeface="Wingdings" panose="05000000000000000000" pitchFamily="2" charset="2"/>
              </a:rPr>
              <a:t></a:t>
            </a:r>
            <a:r>
              <a:rPr lang="en-US" sz="2000" dirty="0"/>
              <a:t> SF2304 </a:t>
            </a:r>
            <a:r>
              <a:rPr lang="en-US" sz="2000" dirty="0">
                <a:sym typeface="Wingdings" panose="05000000000000000000" pitchFamily="2" charset="2"/>
              </a:rPr>
              <a:t></a:t>
            </a:r>
            <a:r>
              <a:rPr lang="en-US" sz="2000" dirty="0"/>
              <a:t> View Available Sessions </a:t>
            </a:r>
            <a:r>
              <a:rPr lang="en-US" sz="2000" dirty="0">
                <a:sym typeface="Wingdings" panose="05000000000000000000" pitchFamily="2" charset="2"/>
              </a:rPr>
              <a:t></a:t>
            </a:r>
            <a:r>
              <a:rPr lang="en-US" sz="2000" dirty="0"/>
              <a:t> Select Session (0001) </a:t>
            </a:r>
            <a:r>
              <a:rPr lang="en-US" sz="2000" dirty="0">
                <a:sym typeface="Wingdings" panose="05000000000000000000" pitchFamily="2" charset="2"/>
              </a:rPr>
              <a:t></a:t>
            </a:r>
            <a:r>
              <a:rPr lang="en-US" sz="2000" dirty="0"/>
              <a:t> Continue</a:t>
            </a:r>
          </a:p>
          <a:p>
            <a:pPr lvl="1" eaLnBrk="1" hangingPunct="1">
              <a:buFont typeface="Wingdings" panose="05000000000000000000" pitchFamily="2" charset="2"/>
              <a:buChar char="Ø"/>
              <a:defRPr/>
            </a:pPr>
            <a:r>
              <a:rPr lang="en-US" sz="2000" dirty="0">
                <a:hlinkClick r:id="rId3"/>
              </a:rPr>
              <a:t>http://www.uh.edu/adminservices/PASS/trainingenrollment.htm</a:t>
            </a:r>
            <a:r>
              <a:rPr lang="en-US" sz="2100" dirty="0"/>
              <a:t> </a:t>
            </a:r>
          </a:p>
          <a:p>
            <a:pPr lvl="1" eaLnBrk="1" hangingPunct="1">
              <a:defRPr/>
            </a:pPr>
            <a:endParaRPr lang="en-US" sz="1600" dirty="0"/>
          </a:p>
          <a:p>
            <a:endParaRPr lang="en-US" sz="1600" dirty="0"/>
          </a:p>
        </p:txBody>
      </p:sp>
    </p:spTree>
    <p:extLst>
      <p:ext uri="{BB962C8B-B14F-4D97-AF65-F5344CB8AC3E}">
        <p14:creationId xmlns:p14="http://schemas.microsoft.com/office/powerpoint/2010/main" val="835225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6674"/>
            <a:ext cx="8596668" cy="802105"/>
          </a:xfrm>
        </p:spPr>
        <p:txBody>
          <a:bodyPr/>
          <a:lstStyle/>
          <a:p>
            <a:pPr algn="ctr"/>
            <a:r>
              <a:rPr lang="en-US" b="1" dirty="0"/>
              <a:t>Travel Card Overview</a:t>
            </a:r>
          </a:p>
        </p:txBody>
      </p:sp>
      <p:sp>
        <p:nvSpPr>
          <p:cNvPr id="3" name="Content Placeholder 2"/>
          <p:cNvSpPr>
            <a:spLocks noGrp="1"/>
          </p:cNvSpPr>
          <p:nvPr>
            <p:ph idx="1"/>
          </p:nvPr>
        </p:nvSpPr>
        <p:spPr>
          <a:xfrm>
            <a:off x="677334" y="1299411"/>
            <a:ext cx="8596668" cy="5157536"/>
          </a:xfrm>
        </p:spPr>
        <p:txBody>
          <a:bodyPr>
            <a:normAutofit/>
          </a:bodyPr>
          <a:lstStyle/>
          <a:p>
            <a:r>
              <a:rPr lang="en-US" sz="2400" dirty="0"/>
              <a:t>Primary Custodian</a:t>
            </a:r>
          </a:p>
          <a:p>
            <a:pPr>
              <a:buFont typeface="Wingdings" panose="05000000000000000000" pitchFamily="2" charset="2"/>
              <a:buChar char="Ø"/>
            </a:pPr>
            <a:r>
              <a:rPr lang="en-US" dirty="0"/>
              <a:t>Employee who has custody of the travel card</a:t>
            </a:r>
          </a:p>
          <a:p>
            <a:pPr>
              <a:buFont typeface="Wingdings" panose="05000000000000000000" pitchFamily="2" charset="2"/>
              <a:buChar char="Ø"/>
            </a:pPr>
            <a:r>
              <a:rPr lang="en-US" dirty="0"/>
              <a:t>Responsible for submitting expense reports in Concur</a:t>
            </a:r>
          </a:p>
          <a:p>
            <a:pPr>
              <a:buFont typeface="Wingdings" panose="05000000000000000000" pitchFamily="2" charset="2"/>
              <a:buChar char="Ø"/>
            </a:pPr>
            <a:r>
              <a:rPr lang="en-US" altLang="en-US" b="1" dirty="0"/>
              <a:t>Expense Report must be created in the profile of the primary custodian (cardholder); to close out travel card charges</a:t>
            </a:r>
          </a:p>
          <a:p>
            <a:r>
              <a:rPr lang="en-US" sz="2400" dirty="0"/>
              <a:t>Delegates in Concur</a:t>
            </a:r>
          </a:p>
          <a:p>
            <a:pPr>
              <a:buFont typeface="Wingdings" panose="05000000000000000000" pitchFamily="2" charset="2"/>
              <a:buChar char="Ø"/>
            </a:pPr>
            <a:r>
              <a:rPr lang="en-US" dirty="0"/>
              <a:t>Employees authorized to create/review Travel Request and/or Expense Reports for specific employees and/or non-employees. </a:t>
            </a:r>
          </a:p>
          <a:p>
            <a:pPr>
              <a:buFont typeface="Wingdings" panose="05000000000000000000" pitchFamily="2" charset="2"/>
              <a:buChar char="Ø"/>
            </a:pPr>
            <a:r>
              <a:rPr lang="en-US" dirty="0"/>
              <a:t>Submit Travel Requests and/or Expense Reports in Concur on behalf of specific non-employees </a:t>
            </a:r>
            <a:r>
              <a:rPr lang="en-US" b="1" dirty="0"/>
              <a:t>(employees must submit their own Requests/Reports). </a:t>
            </a:r>
          </a:p>
          <a:p>
            <a:pPr>
              <a:buFont typeface="Wingdings" panose="05000000000000000000" pitchFamily="2" charset="2"/>
              <a:buChar char="Ø"/>
            </a:pPr>
            <a:r>
              <a:rPr lang="en-US" dirty="0"/>
              <a:t>Approve Travel Requests and/or Expense Reports in Concur on behalf of specific employee approvers. </a:t>
            </a:r>
          </a:p>
          <a:p>
            <a:endParaRPr lang="en-US" dirty="0"/>
          </a:p>
          <a:p>
            <a:pPr>
              <a:buFont typeface="Wingdings" panose="05000000000000000000" pitchFamily="2" charset="2"/>
              <a:buChar char="Ø"/>
            </a:pPr>
            <a:endParaRPr lang="en-US" dirty="0"/>
          </a:p>
          <a:p>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935651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779"/>
            <a:ext cx="8274161" cy="802105"/>
          </a:xfrm>
        </p:spPr>
        <p:txBody>
          <a:bodyPr/>
          <a:lstStyle/>
          <a:p>
            <a:pPr algn="ctr"/>
            <a:r>
              <a:rPr lang="en-US" b="1" dirty="0"/>
              <a:t>Additional Information</a:t>
            </a:r>
          </a:p>
        </p:txBody>
      </p:sp>
      <p:sp>
        <p:nvSpPr>
          <p:cNvPr id="3" name="Content Placeholder 2"/>
          <p:cNvSpPr>
            <a:spLocks noGrp="1"/>
          </p:cNvSpPr>
          <p:nvPr>
            <p:ph idx="1"/>
          </p:nvPr>
        </p:nvSpPr>
        <p:spPr>
          <a:xfrm>
            <a:off x="677334" y="1331495"/>
            <a:ext cx="8596668" cy="5181600"/>
          </a:xfrm>
        </p:spPr>
        <p:txBody>
          <a:bodyPr>
            <a:normAutofit/>
          </a:bodyPr>
          <a:lstStyle/>
          <a:p>
            <a:r>
              <a:rPr lang="en-US" sz="2400" dirty="0"/>
              <a:t>Concur and </a:t>
            </a:r>
            <a:r>
              <a:rPr lang="en-US" sz="2400" dirty="0" err="1"/>
              <a:t>Tcard</a:t>
            </a:r>
            <a:r>
              <a:rPr lang="en-US" sz="2400" dirty="0"/>
              <a:t> Training Material</a:t>
            </a:r>
          </a:p>
          <a:p>
            <a:pPr>
              <a:buFont typeface="Wingdings" panose="05000000000000000000" pitchFamily="2" charset="2"/>
              <a:buChar char="Ø"/>
            </a:pPr>
            <a:r>
              <a:rPr lang="en-US" sz="2000" dirty="0"/>
              <a:t>Visit: </a:t>
            </a:r>
            <a:r>
              <a:rPr lang="en-US" sz="2000" dirty="0">
                <a:hlinkClick r:id="rId2"/>
              </a:rPr>
              <a:t>https://uh.edu/office-of-finance/ap-travel/concur-tcard/tm-printable/</a:t>
            </a:r>
            <a:endParaRPr lang="en-US" sz="2000" dirty="0"/>
          </a:p>
          <a:p>
            <a:pPr>
              <a:buFont typeface="Wingdings" panose="05000000000000000000" pitchFamily="2" charset="2"/>
              <a:buChar char="Ø"/>
            </a:pPr>
            <a:endParaRPr lang="en-US" sz="1000" dirty="0"/>
          </a:p>
          <a:p>
            <a:r>
              <a:rPr lang="en-US" sz="2400" dirty="0"/>
              <a:t>University of Houston Travel Policies</a:t>
            </a:r>
          </a:p>
          <a:p>
            <a:pPr>
              <a:buFont typeface="Wingdings" panose="05000000000000000000" pitchFamily="2" charset="2"/>
              <a:buChar char="Ø"/>
            </a:pPr>
            <a:r>
              <a:rPr lang="en-US" sz="2000" dirty="0"/>
              <a:t>Visit: </a:t>
            </a:r>
            <a:r>
              <a:rPr lang="en-US" sz="2000" dirty="0">
                <a:hlinkClick r:id="rId3"/>
              </a:rPr>
              <a:t>https://uh.edu/office-of-finance/ap-travel/general/travel-policies/</a:t>
            </a:r>
            <a:endParaRPr lang="en-US" sz="2000" dirty="0"/>
          </a:p>
          <a:p>
            <a:pPr>
              <a:buFont typeface="Wingdings" panose="05000000000000000000" pitchFamily="2" charset="2"/>
              <a:buChar char="Ø"/>
            </a:pPr>
            <a:endParaRPr lang="en-US" sz="1000" dirty="0"/>
          </a:p>
          <a:p>
            <a:r>
              <a:rPr lang="en-US" sz="2400" dirty="0"/>
              <a:t>Insurance </a:t>
            </a:r>
          </a:p>
          <a:p>
            <a:pPr>
              <a:buFont typeface="Wingdings" panose="05000000000000000000" pitchFamily="2" charset="2"/>
              <a:buChar char="Ø"/>
            </a:pPr>
            <a:r>
              <a:rPr lang="en-US" sz="2000" dirty="0"/>
              <a:t>Visit: </a:t>
            </a:r>
            <a:r>
              <a:rPr lang="en-US" sz="2000" dirty="0">
                <a:hlinkClick r:id="rId4"/>
              </a:rPr>
              <a:t>https://uh.edu/office-of-finance/ap-travel/general/insurance/</a:t>
            </a:r>
            <a:endParaRPr lang="en-US" sz="2000" dirty="0"/>
          </a:p>
          <a:p>
            <a:pPr>
              <a:buFont typeface="Wingdings" panose="05000000000000000000" pitchFamily="2" charset="2"/>
              <a:buChar char="Ø"/>
            </a:pPr>
            <a:endParaRPr lang="en-US" sz="1000" dirty="0"/>
          </a:p>
          <a:p>
            <a:r>
              <a:rPr lang="en-US" sz="2400" dirty="0"/>
              <a:t>Travel Forms</a:t>
            </a:r>
          </a:p>
          <a:p>
            <a:pPr>
              <a:buFont typeface="Wingdings" panose="05000000000000000000" pitchFamily="2" charset="2"/>
              <a:buChar char="Ø"/>
            </a:pPr>
            <a:r>
              <a:rPr lang="en-US" sz="2000" dirty="0"/>
              <a:t>Visit: </a:t>
            </a:r>
            <a:r>
              <a:rPr lang="en-US" sz="2000" dirty="0">
                <a:hlinkClick r:id="rId5"/>
              </a:rPr>
              <a:t>https://uh.edu/office-of-finance/ap-travel/forms/</a:t>
            </a:r>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011435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673768" y="289560"/>
            <a:ext cx="7860632" cy="838200"/>
          </a:xfrm>
        </p:spPr>
        <p:txBody>
          <a:bodyPr/>
          <a:lstStyle/>
          <a:p>
            <a:pPr algn="ctr">
              <a:defRPr/>
            </a:pPr>
            <a:r>
              <a:rPr lang="en-US" sz="3600" b="1" dirty="0"/>
              <a:t>AP Travel Contacts</a:t>
            </a:r>
          </a:p>
        </p:txBody>
      </p:sp>
      <p:sp>
        <p:nvSpPr>
          <p:cNvPr id="28674" name="Rectangle 3"/>
          <p:cNvSpPr>
            <a:spLocks noGrp="1" noRot="1" noChangeArrowheads="1"/>
          </p:cNvSpPr>
          <p:nvPr>
            <p:ph idx="1"/>
          </p:nvPr>
        </p:nvSpPr>
        <p:spPr>
          <a:xfrm>
            <a:off x="505326" y="1127760"/>
            <a:ext cx="4406966" cy="4971036"/>
          </a:xfrm>
        </p:spPr>
        <p:txBody>
          <a:bodyPr>
            <a:normAutofit fontScale="92500" lnSpcReduction="20000"/>
          </a:bodyPr>
          <a:lstStyle/>
          <a:p>
            <a:pPr eaLnBrk="1" hangingPunct="1">
              <a:lnSpc>
                <a:spcPct val="80000"/>
              </a:lnSpc>
              <a:buFont typeface="Wingdings" pitchFamily="2" charset="2"/>
              <a:buNone/>
              <a:defRPr/>
            </a:pPr>
            <a:endParaRPr lang="en-US" altLang="en-US" sz="1600" dirty="0"/>
          </a:p>
          <a:p>
            <a:pPr eaLnBrk="1" hangingPunct="1">
              <a:lnSpc>
                <a:spcPct val="80000"/>
              </a:lnSpc>
              <a:buFont typeface="Wingdings" panose="05000000000000000000" pitchFamily="2" charset="2"/>
              <a:buChar char="v"/>
              <a:defRPr/>
            </a:pPr>
            <a:r>
              <a:rPr lang="en-US" altLang="en-US" sz="1900" b="1" dirty="0"/>
              <a:t>Olivia Guo</a:t>
            </a:r>
            <a:r>
              <a:rPr lang="en-US" altLang="en-US" sz="1900" dirty="0"/>
              <a:t>– AP Manager</a:t>
            </a:r>
          </a:p>
          <a:p>
            <a:pPr marL="109537" indent="0">
              <a:lnSpc>
                <a:spcPct val="80000"/>
              </a:lnSpc>
              <a:buNone/>
              <a:defRPr/>
            </a:pPr>
            <a:r>
              <a:rPr lang="en-US" altLang="en-US" sz="1700" dirty="0"/>
              <a:t>713-743-6920</a:t>
            </a:r>
          </a:p>
          <a:p>
            <a:pPr marL="109537" indent="0">
              <a:lnSpc>
                <a:spcPct val="80000"/>
              </a:lnSpc>
              <a:buNone/>
              <a:defRPr/>
            </a:pPr>
            <a:r>
              <a:rPr lang="en-US" altLang="en-US" sz="1700" dirty="0">
                <a:solidFill>
                  <a:schemeClr val="accent1"/>
                </a:solidFill>
                <a:hlinkClick r:id="rId2"/>
              </a:rPr>
              <a:t>lguo9@central.uh.edu</a:t>
            </a:r>
            <a:endParaRPr lang="en-US" altLang="en-US" sz="1700" dirty="0">
              <a:solidFill>
                <a:schemeClr val="accent1"/>
              </a:solidFill>
            </a:endParaRPr>
          </a:p>
          <a:p>
            <a:pPr eaLnBrk="1" hangingPunct="1">
              <a:lnSpc>
                <a:spcPct val="80000"/>
              </a:lnSpc>
              <a:buFont typeface="Wingdings" panose="05000000000000000000" pitchFamily="2" charset="2"/>
              <a:buChar char="v"/>
              <a:defRPr/>
            </a:pPr>
            <a:r>
              <a:rPr lang="en-US" altLang="en-US" sz="1900" b="1" dirty="0"/>
              <a:t>Naomi Compton</a:t>
            </a:r>
            <a:r>
              <a:rPr lang="en-US" altLang="en-US" sz="1900" dirty="0"/>
              <a:t>– AP Analyst II</a:t>
            </a:r>
          </a:p>
          <a:p>
            <a:pPr marL="109537" indent="0">
              <a:lnSpc>
                <a:spcPct val="80000"/>
              </a:lnSpc>
              <a:buNone/>
              <a:defRPr/>
            </a:pPr>
            <a:r>
              <a:rPr lang="en-US" altLang="en-US" sz="1700" dirty="0"/>
              <a:t>713-743-3671</a:t>
            </a:r>
          </a:p>
          <a:p>
            <a:pPr marL="109537" indent="0">
              <a:lnSpc>
                <a:spcPct val="80000"/>
              </a:lnSpc>
              <a:buNone/>
              <a:defRPr/>
            </a:pPr>
            <a:r>
              <a:rPr lang="en-US" sz="1700" dirty="0">
                <a:solidFill>
                  <a:schemeClr val="accent1"/>
                </a:solidFill>
                <a:hlinkClick r:id="rId3"/>
              </a:rPr>
              <a:t>nrcompto@central.uh.edu</a:t>
            </a:r>
            <a:endParaRPr lang="en-US" sz="1700" dirty="0">
              <a:solidFill>
                <a:schemeClr val="accent1"/>
              </a:solidFill>
            </a:endParaRPr>
          </a:p>
          <a:p>
            <a:pPr>
              <a:buFont typeface="Wingdings" panose="05000000000000000000" pitchFamily="2" charset="2"/>
              <a:buChar char="v"/>
            </a:pPr>
            <a:r>
              <a:rPr lang="en-US" sz="1900" b="1" dirty="0"/>
              <a:t>Tripti Das --- </a:t>
            </a:r>
            <a:r>
              <a:rPr lang="en-US" sz="1900" dirty="0"/>
              <a:t>AP Analyst II</a:t>
            </a:r>
          </a:p>
          <a:p>
            <a:pPr marL="109537" indent="0">
              <a:buNone/>
            </a:pPr>
            <a:r>
              <a:rPr lang="en-US" sz="1700" dirty="0"/>
              <a:t>713-743-2542</a:t>
            </a:r>
          </a:p>
          <a:p>
            <a:pPr marL="109537" indent="0">
              <a:buNone/>
            </a:pPr>
            <a:r>
              <a:rPr lang="en-US" sz="1700" dirty="0">
                <a:solidFill>
                  <a:schemeClr val="accent1"/>
                </a:solidFill>
                <a:hlinkClick r:id="rId4"/>
              </a:rPr>
              <a:t>tdas2@central.UH.EDU</a:t>
            </a:r>
            <a:endParaRPr lang="en-US" sz="1700" dirty="0">
              <a:solidFill>
                <a:schemeClr val="accent1"/>
              </a:solidFill>
            </a:endParaRPr>
          </a:p>
          <a:p>
            <a:pPr marL="395287" indent="-285750">
              <a:buFont typeface="Wingdings" panose="05000000000000000000" pitchFamily="2" charset="2"/>
              <a:buChar char="v"/>
            </a:pPr>
            <a:r>
              <a:rPr lang="en-US" b="1" dirty="0"/>
              <a:t>Monica Li </a:t>
            </a:r>
            <a:r>
              <a:rPr lang="en-US" dirty="0"/>
              <a:t>--- AP Analyst II</a:t>
            </a:r>
          </a:p>
          <a:p>
            <a:pPr marL="109537" indent="0">
              <a:buNone/>
            </a:pPr>
            <a:r>
              <a:rPr lang="en-US" dirty="0"/>
              <a:t>713-743-8496</a:t>
            </a:r>
          </a:p>
          <a:p>
            <a:pPr marL="109537" indent="0">
              <a:buNone/>
            </a:pPr>
            <a:r>
              <a:rPr lang="en-US" dirty="0">
                <a:hlinkClick r:id="rId5"/>
              </a:rPr>
              <a:t>smli3@Central.UH.EDU</a:t>
            </a:r>
            <a:endParaRPr lang="en-US" dirty="0"/>
          </a:p>
          <a:p>
            <a:pPr marL="395287" indent="-285750">
              <a:buFont typeface="Wingdings" panose="05000000000000000000" pitchFamily="2" charset="2"/>
              <a:buChar char="v"/>
            </a:pPr>
            <a:r>
              <a:rPr lang="en-US" b="1" dirty="0"/>
              <a:t>Ace Anzaldua </a:t>
            </a:r>
            <a:r>
              <a:rPr lang="en-US" dirty="0"/>
              <a:t>--- AP Analyst II</a:t>
            </a:r>
          </a:p>
          <a:p>
            <a:pPr marL="109537" indent="0">
              <a:buNone/>
            </a:pPr>
            <a:r>
              <a:rPr lang="en-US" dirty="0"/>
              <a:t>713-743-0365</a:t>
            </a:r>
          </a:p>
          <a:p>
            <a:pPr marL="109537" indent="0">
              <a:buNone/>
            </a:pPr>
            <a:r>
              <a:rPr lang="en-US" dirty="0">
                <a:hlinkClick r:id="rId5"/>
              </a:rPr>
              <a:t>crguyanz@Central.UH.EDU</a:t>
            </a:r>
            <a:endParaRPr lang="en-US" dirty="0"/>
          </a:p>
          <a:p>
            <a:pPr marL="109537" indent="0">
              <a:buNone/>
            </a:pPr>
            <a:endParaRPr lang="en-US" dirty="0"/>
          </a:p>
          <a:p>
            <a:pPr marL="109537" indent="0">
              <a:buNone/>
            </a:pPr>
            <a:endParaRPr lang="en-US" dirty="0"/>
          </a:p>
          <a:p>
            <a:pPr marL="395287" indent="-285750">
              <a:buFont typeface="Wingdings" panose="05000000000000000000" pitchFamily="2" charset="2"/>
              <a:buChar char="v"/>
            </a:pPr>
            <a:endParaRPr lang="en-US" dirty="0"/>
          </a:p>
          <a:p>
            <a:pPr marL="109537" indent="0">
              <a:buNone/>
            </a:pPr>
            <a:endParaRPr lang="en-US" dirty="0"/>
          </a:p>
          <a:p>
            <a:pPr marL="109537" indent="0">
              <a:buNone/>
            </a:pPr>
            <a:endParaRPr lang="en-US" sz="1700" dirty="0">
              <a:solidFill>
                <a:schemeClr val="accent1"/>
              </a:solidFill>
            </a:endParaRPr>
          </a:p>
          <a:p>
            <a:pPr marL="109537" indent="0">
              <a:buNone/>
            </a:pPr>
            <a:endParaRPr lang="en-US" sz="1700" dirty="0">
              <a:solidFill>
                <a:schemeClr val="accent1"/>
              </a:solidFill>
            </a:endParaRPr>
          </a:p>
          <a:p>
            <a:pPr marL="109537" indent="0">
              <a:buNone/>
            </a:pPr>
            <a:endParaRPr lang="en-US" sz="1700" dirty="0">
              <a:solidFill>
                <a:schemeClr val="accent1"/>
              </a:solidFill>
            </a:endParaRPr>
          </a:p>
          <a:p>
            <a:pPr marL="109537" indent="0">
              <a:lnSpc>
                <a:spcPct val="80000"/>
              </a:lnSpc>
              <a:buNone/>
              <a:defRPr/>
            </a:pPr>
            <a:endParaRPr lang="en-US" sz="1600" dirty="0"/>
          </a:p>
          <a:p>
            <a:pPr marL="109537" indent="0">
              <a:lnSpc>
                <a:spcPct val="80000"/>
              </a:lnSpc>
              <a:buNone/>
              <a:defRPr/>
            </a:pPr>
            <a:endParaRPr lang="en-US" altLang="en-US" sz="1600" dirty="0"/>
          </a:p>
          <a:p>
            <a:pPr marL="109537" indent="0">
              <a:lnSpc>
                <a:spcPct val="80000"/>
              </a:lnSpc>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p:txBody>
      </p:sp>
      <p:sp>
        <p:nvSpPr>
          <p:cNvPr id="2" name="TextBox 1"/>
          <p:cNvSpPr txBox="1"/>
          <p:nvPr/>
        </p:nvSpPr>
        <p:spPr>
          <a:xfrm>
            <a:off x="4912292" y="1965961"/>
            <a:ext cx="3862739" cy="4555093"/>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US" sz="1600" b="1" dirty="0">
                <a:latin typeface="Calibri" panose="020F0502020204030204" pitchFamily="34" charset="0"/>
                <a:cs typeface="Calibri" panose="020F0502020204030204" pitchFamily="34" charset="0"/>
              </a:rPr>
              <a:t>AP Travel Team</a:t>
            </a:r>
          </a:p>
          <a:p>
            <a:pPr>
              <a:buClr>
                <a:schemeClr val="accent1"/>
              </a:buClr>
            </a:pPr>
            <a:r>
              <a:rPr lang="en-US"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hlinkClick r:id="rId6"/>
              </a:rPr>
              <a:t>aptravel@uh.edu</a:t>
            </a:r>
            <a:endParaRPr lang="en-US" sz="1600" b="1" dirty="0">
              <a:latin typeface="Calibri" panose="020F0502020204030204" pitchFamily="34" charset="0"/>
              <a:cs typeface="Calibri" panose="020F0502020204030204" pitchFamily="34" charset="0"/>
            </a:endParaRPr>
          </a:p>
          <a:p>
            <a:pPr>
              <a:buClr>
                <a:schemeClr val="accent1"/>
              </a:buClr>
            </a:pPr>
            <a:r>
              <a:rPr lang="en-US" sz="1600" b="1" dirty="0">
                <a:latin typeface="Calibri" panose="020F0502020204030204" pitchFamily="34" charset="0"/>
                <a:cs typeface="Calibri" panose="020F0502020204030204" pitchFamily="34" charset="0"/>
                <a:hlinkClick r:id="rId7"/>
              </a:rPr>
              <a:t> aptravel@entral.uh.edu</a:t>
            </a:r>
            <a:endParaRPr lang="en-US" sz="1600" b="1" dirty="0">
              <a:latin typeface="Calibri" panose="020F0502020204030204" pitchFamily="34" charset="0"/>
              <a:cs typeface="Calibri" panose="020F0502020204030204" pitchFamily="34" charset="0"/>
            </a:endParaRPr>
          </a:p>
          <a:p>
            <a:pPr>
              <a:buClr>
                <a:schemeClr val="accent1"/>
              </a:buClr>
            </a:pPr>
            <a:endParaRPr lang="en-US" sz="16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Tax Dept.</a:t>
            </a:r>
          </a:p>
          <a:p>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b="1" dirty="0">
                <a:latin typeface="Calibri" panose="020F0502020204030204" pitchFamily="34" charset="0"/>
                <a:cs typeface="Calibri" panose="020F0502020204030204" pitchFamily="34" charset="0"/>
              </a:rPr>
              <a:t>Tax Office</a:t>
            </a:r>
            <a:endParaRPr lang="en-US" sz="1600" dirty="0">
              <a:latin typeface="Calibri" panose="020F0502020204030204" pitchFamily="34" charset="0"/>
              <a:cs typeface="Calibri" panose="020F0502020204030204" pitchFamily="34" charset="0"/>
            </a:endParaRPr>
          </a:p>
          <a:p>
            <a:r>
              <a:rPr lang="en-US" sz="1600" dirty="0">
                <a:solidFill>
                  <a:schemeClr val="accent1"/>
                </a:solidFill>
                <a:latin typeface="Calibri" panose="020F0502020204030204" pitchFamily="34" charset="0"/>
                <a:cs typeface="Calibri" panose="020F0502020204030204" pitchFamily="34" charset="0"/>
              </a:rPr>
              <a:t>tax@uh.edu</a:t>
            </a:r>
            <a:r>
              <a:rPr lang="en-US" sz="1600" dirty="0">
                <a:solidFill>
                  <a:schemeClr val="accent1"/>
                </a:solidFill>
                <a:latin typeface="Lucida Sans Unicode" panose="020B0602030504020204" pitchFamily="34" charset="0"/>
                <a:cs typeface="Lucida Sans Unicode" panose="020B0602030504020204" pitchFamily="34" charset="0"/>
              </a:rPr>
              <a:t> </a:t>
            </a:r>
          </a:p>
          <a:p>
            <a:endParaRPr lang="en-US" sz="1600" dirty="0">
              <a:latin typeface="Lucida Sans Unicode" panose="020B0602030504020204" pitchFamily="34" charset="0"/>
              <a:cs typeface="Lucida Sans Unicode" panose="020B0602030504020204" pitchFamily="34" charset="0"/>
            </a:endParaRPr>
          </a:p>
          <a:p>
            <a:endParaRPr lang="en-US" sz="1600" dirty="0">
              <a:latin typeface="Lucida Sans Unicode" panose="020B0602030504020204" pitchFamily="34" charset="0"/>
              <a:cs typeface="Lucida Sans Unicode" panose="020B0602030504020204" pitchFamily="34" charset="0"/>
            </a:endParaRPr>
          </a:p>
          <a:p>
            <a:r>
              <a:rPr lang="en-US" sz="2000" b="1" dirty="0">
                <a:latin typeface="Calibri" panose="020F0502020204030204" pitchFamily="34" charset="0"/>
                <a:cs typeface="Calibri" panose="020F0502020204030204" pitchFamily="34" charset="0"/>
              </a:rPr>
              <a:t>Concur System</a:t>
            </a:r>
          </a:p>
          <a:p>
            <a:pPr marL="285750" indent="-285750">
              <a:buFont typeface="Wingdings" panose="05000000000000000000" pitchFamily="2" charset="2"/>
              <a:buChar char="Ø"/>
            </a:pPr>
            <a:r>
              <a:rPr lang="en-US" b="1" dirty="0">
                <a:latin typeface="Calibri" panose="020F0502020204030204" pitchFamily="34" charset="0"/>
                <a:cs typeface="Calibri" panose="020F0502020204030204" pitchFamily="34" charset="0"/>
              </a:rPr>
              <a:t>Concur Support</a:t>
            </a:r>
          </a:p>
          <a:p>
            <a:r>
              <a:rPr lang="en-US" b="1" dirty="0">
                <a:latin typeface="Calibri" panose="020F0502020204030204" pitchFamily="34" charset="0"/>
                <a:cs typeface="Calibri" panose="020F0502020204030204" pitchFamily="34" charset="0"/>
              </a:rPr>
              <a:t>Frank Pham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Coordinator, Application Security, Financial Computing Systems</a:t>
            </a:r>
          </a:p>
          <a:p>
            <a:r>
              <a:rPr lang="en-US" dirty="0">
                <a:latin typeface="Calibri" panose="020F0502020204030204" pitchFamily="34" charset="0"/>
                <a:cs typeface="Calibri" panose="020F0502020204030204" pitchFamily="34" charset="0"/>
              </a:rPr>
              <a:t>713-743-5112</a:t>
            </a:r>
            <a:endParaRPr lang="en-US" b="1" dirty="0">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concur@central.uh.edu </a:t>
            </a:r>
          </a:p>
        </p:txBody>
      </p:sp>
    </p:spTree>
    <p:extLst>
      <p:ext uri="{BB962C8B-B14F-4D97-AF65-F5344CB8AC3E}">
        <p14:creationId xmlns:p14="http://schemas.microsoft.com/office/powerpoint/2010/main" val="358248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49705" y="426835"/>
            <a:ext cx="7555832" cy="838200"/>
          </a:xfrm>
        </p:spPr>
        <p:txBody>
          <a:bodyPr/>
          <a:lstStyle/>
          <a:p>
            <a:pPr algn="ctr">
              <a:defRPr/>
            </a:pPr>
            <a:r>
              <a:rPr lang="en-US" sz="3600" b="1" dirty="0"/>
              <a:t>Concur Travel Request</a:t>
            </a:r>
          </a:p>
        </p:txBody>
      </p:sp>
      <p:sp>
        <p:nvSpPr>
          <p:cNvPr id="10242" name="Rectangle 3"/>
          <p:cNvSpPr>
            <a:spLocks noGrp="1" noRot="1" noChangeArrowheads="1"/>
          </p:cNvSpPr>
          <p:nvPr>
            <p:ph idx="1"/>
          </p:nvPr>
        </p:nvSpPr>
        <p:spPr>
          <a:xfrm>
            <a:off x="649705" y="1455822"/>
            <a:ext cx="8037095" cy="4430486"/>
          </a:xfrm>
        </p:spPr>
        <p:txBody>
          <a:bodyPr>
            <a:normAutofit/>
          </a:bodyPr>
          <a:lstStyle/>
          <a:p>
            <a:r>
              <a:rPr lang="en-US" sz="2400" dirty="0"/>
              <a:t>Created in Concur by traveler or delegate</a:t>
            </a:r>
          </a:p>
          <a:p>
            <a:r>
              <a:rPr lang="en-US" sz="2400" dirty="0"/>
              <a:t>Workflow approval</a:t>
            </a:r>
          </a:p>
          <a:p>
            <a:pPr lvl="1">
              <a:buFont typeface="Wingdings" panose="05000000000000000000" pitchFamily="2" charset="2"/>
              <a:buChar char="Ø"/>
            </a:pPr>
            <a:r>
              <a:rPr lang="en-US" sz="2000" dirty="0"/>
              <a:t>Employee travelers must submit their own TR into workflow to acknowledge their review</a:t>
            </a:r>
          </a:p>
          <a:p>
            <a:r>
              <a:rPr lang="en-US" sz="2400" dirty="0"/>
              <a:t>Approvers are automatically notified when a Travel Request is pending their approval</a:t>
            </a:r>
          </a:p>
          <a:p>
            <a:r>
              <a:rPr lang="en-US" sz="2400" dirty="0"/>
              <a:t>An approved Travel Request is required for all university travel, whether paid by UH or not</a:t>
            </a:r>
          </a:p>
          <a:p>
            <a:pPr>
              <a:buFont typeface="Wingdings" panose="05000000000000000000" pitchFamily="2" charset="2"/>
              <a:buChar char="Ø"/>
            </a:pPr>
            <a:r>
              <a:rPr lang="en-US" sz="2400" b="1" dirty="0"/>
              <a:t>Don’t book travel until the TR is fully approved</a:t>
            </a:r>
          </a:p>
          <a:p>
            <a:pPr eaLnBrk="1" hangingPunct="1">
              <a:lnSpc>
                <a:spcPct val="80000"/>
              </a:lnSpc>
            </a:pPr>
            <a:endParaRPr lang="en-US" altLang="en-US" dirty="0"/>
          </a:p>
        </p:txBody>
      </p:sp>
    </p:spTree>
    <p:extLst>
      <p:ext uri="{BB962C8B-B14F-4D97-AF65-F5344CB8AC3E}">
        <p14:creationId xmlns:p14="http://schemas.microsoft.com/office/powerpoint/2010/main" val="95757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US" b="1" dirty="0"/>
              <a:t>Creating a new Travel Request</a:t>
            </a:r>
          </a:p>
        </p:txBody>
      </p:sp>
      <p:sp>
        <p:nvSpPr>
          <p:cNvPr id="6" name="Rectangle 7"/>
          <p:cNvSpPr>
            <a:spLocks noChangeArrowheads="1"/>
          </p:cNvSpPr>
          <p:nvPr/>
        </p:nvSpPr>
        <p:spPr bwMode="auto">
          <a:xfrm>
            <a:off x="457361" y="1623974"/>
            <a:ext cx="86901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Wingdings" panose="05000000000000000000" pitchFamily="2" charset="2"/>
              <a:buChar char="q"/>
            </a:pPr>
            <a:r>
              <a:rPr kumimoji="0" lang="en-US" altLang="en-US" sz="2000" b="1" i="0" u="none" strike="noStrike" cap="none" normalizeH="0" baseline="0" dirty="0">
                <a:ln>
                  <a:noFill/>
                </a:ln>
                <a:solidFill>
                  <a:schemeClr val="accent1"/>
                </a:solidFill>
                <a:effectLst/>
                <a:latin typeface="+mn-lt"/>
              </a:rPr>
              <a:t>Step 1: Creating</a:t>
            </a:r>
            <a:r>
              <a:rPr kumimoji="0" lang="en-US" altLang="en-US" sz="2000" b="1" i="0" u="none" strike="noStrike" cap="none" normalizeH="0" dirty="0">
                <a:ln>
                  <a:noFill/>
                </a:ln>
                <a:solidFill>
                  <a:schemeClr val="accent1"/>
                </a:solidFill>
                <a:effectLst/>
                <a:latin typeface="+mn-lt"/>
              </a:rPr>
              <a:t> a new Travel Request</a:t>
            </a:r>
            <a:endParaRPr kumimoji="0" lang="en-US" altLang="en-US" sz="2000" b="1" i="0" u="none" strike="noStrike" cap="none" normalizeH="0" baseline="0" dirty="0">
              <a:ln>
                <a:noFill/>
              </a:ln>
              <a:solidFill>
                <a:schemeClr val="accent1"/>
              </a:solidFill>
              <a:effectLst/>
              <a:latin typeface="+mn-lt"/>
            </a:endParaRPr>
          </a:p>
          <a:p>
            <a:pPr marL="342900" indent="-342900">
              <a:buFont typeface="Wingdings" panose="05000000000000000000" pitchFamily="2" charset="2"/>
              <a:buChar char="Ø"/>
            </a:pPr>
            <a:r>
              <a:rPr lang="en-US" altLang="en-US" sz="2000" dirty="0">
                <a:latin typeface="+mn-lt"/>
                <a:sym typeface="Wingdings" panose="05000000000000000000" pitchFamily="2" charset="2"/>
              </a:rPr>
              <a:t>On the main menu, click </a:t>
            </a:r>
            <a:r>
              <a:rPr lang="en-US" altLang="en-US" sz="2000" b="1" dirty="0">
                <a:latin typeface="+mn-lt"/>
                <a:sym typeface="Wingdings" panose="05000000000000000000" pitchFamily="2" charset="2"/>
              </a:rPr>
              <a:t>Requests  + Create New Request</a:t>
            </a:r>
            <a:endParaRPr kumimoji="0" lang="en-US" altLang="en-US" sz="2000" b="0" i="0" u="none" strike="noStrike" cap="none" normalizeH="0" baseline="0" dirty="0">
              <a:ln>
                <a:noFill/>
              </a:ln>
              <a:solidFill>
                <a:schemeClr val="tx1"/>
              </a:solidFill>
              <a:effectLst/>
              <a:latin typeface="+mn-lt"/>
            </a:endParaRPr>
          </a:p>
        </p:txBody>
      </p:sp>
      <p:pic>
        <p:nvPicPr>
          <p:cNvPr id="3" name="Picture 2">
            <a:extLst>
              <a:ext uri="{FF2B5EF4-FFF2-40B4-BE49-F238E27FC236}">
                <a16:creationId xmlns:a16="http://schemas.microsoft.com/office/drawing/2014/main" id="{A0CF981B-5605-40CF-BD79-549311DD52BB}"/>
              </a:ext>
            </a:extLst>
          </p:cNvPr>
          <p:cNvPicPr>
            <a:picLocks noChangeAspect="1"/>
          </p:cNvPicPr>
          <p:nvPr/>
        </p:nvPicPr>
        <p:blipFill>
          <a:blip r:embed="rId2"/>
          <a:stretch>
            <a:fillRect/>
          </a:stretch>
        </p:blipFill>
        <p:spPr>
          <a:xfrm>
            <a:off x="792936" y="2444581"/>
            <a:ext cx="8019048" cy="4619048"/>
          </a:xfrm>
          <a:prstGeom prst="rect">
            <a:avLst/>
          </a:prstGeom>
        </p:spPr>
      </p:pic>
    </p:spTree>
    <p:extLst>
      <p:ext uri="{BB962C8B-B14F-4D97-AF65-F5344CB8AC3E}">
        <p14:creationId xmlns:p14="http://schemas.microsoft.com/office/powerpoint/2010/main" val="275381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480590"/>
            <a:ext cx="8596668" cy="615141"/>
          </a:xfrm>
        </p:spPr>
        <p:txBody>
          <a:bodyPr/>
          <a:lstStyle/>
          <a:p>
            <a:pPr>
              <a:buFont typeface="Wingdings" panose="05000000000000000000" pitchFamily="2" charset="2"/>
              <a:buChar char="q"/>
            </a:pPr>
            <a:r>
              <a:rPr lang="en-US" altLang="en-US" b="1" dirty="0">
                <a:solidFill>
                  <a:schemeClr val="accent1"/>
                </a:solidFill>
              </a:rPr>
              <a:t>Step 2: Complete the information in the Request Header</a:t>
            </a:r>
          </a:p>
          <a:p>
            <a:endParaRPr lang="en-US" dirty="0"/>
          </a:p>
        </p:txBody>
      </p:sp>
      <p:pic>
        <p:nvPicPr>
          <p:cNvPr id="5" name="Picture 4">
            <a:extLst>
              <a:ext uri="{FF2B5EF4-FFF2-40B4-BE49-F238E27FC236}">
                <a16:creationId xmlns:a16="http://schemas.microsoft.com/office/drawing/2014/main" id="{EB9B3EC9-F9C0-4352-BE34-8298DDD9EABA}"/>
              </a:ext>
            </a:extLst>
          </p:cNvPr>
          <p:cNvPicPr>
            <a:picLocks noChangeAspect="1"/>
          </p:cNvPicPr>
          <p:nvPr/>
        </p:nvPicPr>
        <p:blipFill>
          <a:blip r:embed="rId2"/>
          <a:stretch>
            <a:fillRect/>
          </a:stretch>
        </p:blipFill>
        <p:spPr>
          <a:xfrm>
            <a:off x="519192" y="1930400"/>
            <a:ext cx="9058761" cy="4572042"/>
          </a:xfrm>
          <a:prstGeom prst="rect">
            <a:avLst/>
          </a:prstGeom>
        </p:spPr>
      </p:pic>
    </p:spTree>
    <p:extLst>
      <p:ext uri="{BB962C8B-B14F-4D97-AF65-F5344CB8AC3E}">
        <p14:creationId xmlns:p14="http://schemas.microsoft.com/office/powerpoint/2010/main" val="264376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US" b="1" dirty="0"/>
              <a:t>Creating a new Travel Request</a:t>
            </a:r>
            <a:endParaRPr lang="en-US" dirty="0"/>
          </a:p>
        </p:txBody>
      </p:sp>
      <p:sp>
        <p:nvSpPr>
          <p:cNvPr id="3" name="Content Placeholder 2"/>
          <p:cNvSpPr>
            <a:spLocks noGrp="1"/>
          </p:cNvSpPr>
          <p:nvPr>
            <p:ph idx="1"/>
          </p:nvPr>
        </p:nvSpPr>
        <p:spPr>
          <a:xfrm>
            <a:off x="677334" y="1268942"/>
            <a:ext cx="8596668" cy="3277792"/>
          </a:xfrm>
        </p:spPr>
        <p:txBody>
          <a:bodyPr>
            <a:normAutofit lnSpcReduction="10000"/>
          </a:bodyPr>
          <a:lstStyle/>
          <a:p>
            <a:pPr>
              <a:buFont typeface="Wingdings" panose="05000000000000000000" pitchFamily="2" charset="2"/>
              <a:buChar char="q"/>
            </a:pPr>
            <a:r>
              <a:rPr lang="en-US" altLang="en-US" b="1" dirty="0">
                <a:solidFill>
                  <a:schemeClr val="accent1"/>
                </a:solidFill>
              </a:rPr>
              <a:t>Step 2: Complete the information in the Request Header</a:t>
            </a:r>
          </a:p>
          <a:p>
            <a:r>
              <a:rPr lang="en-US" b="1" u="sng" dirty="0"/>
              <a:t>Document ID</a:t>
            </a:r>
            <a:endParaRPr lang="en-US" dirty="0"/>
          </a:p>
          <a:p>
            <a:pPr>
              <a:buFont typeface="Wingdings" panose="05000000000000000000" pitchFamily="2" charset="2"/>
              <a:buChar char="Ø"/>
            </a:pPr>
            <a:r>
              <a:rPr lang="en-US" dirty="0"/>
              <a:t>Enter the travel information in the following format: </a:t>
            </a:r>
          </a:p>
          <a:p>
            <a:pPr>
              <a:buFont typeface="Wingdings" panose="05000000000000000000" pitchFamily="2" charset="2"/>
              <a:buChar char="Ø"/>
            </a:pPr>
            <a:r>
              <a:rPr lang="en-US" dirty="0"/>
              <a:t>Traveler Last name, Traveler First Name initial, Destination City, Departure Date (MMDDYY)</a:t>
            </a:r>
          </a:p>
          <a:p>
            <a:pPr marL="0" indent="0">
              <a:buNone/>
            </a:pPr>
            <a:r>
              <a:rPr lang="en-US" dirty="0"/>
              <a:t>Note: You can enter up to 30 characters in this field.  </a:t>
            </a:r>
          </a:p>
          <a:p>
            <a:r>
              <a:rPr lang="en-US" b="1" u="sng" dirty="0"/>
              <a:t>Primary Purpose of Travel</a:t>
            </a:r>
            <a:endParaRPr lang="en-US" dirty="0"/>
          </a:p>
          <a:p>
            <a:pPr>
              <a:buFont typeface="Wingdings" panose="05000000000000000000" pitchFamily="2" charset="2"/>
              <a:buChar char="Ø"/>
            </a:pPr>
            <a:r>
              <a:rPr lang="en-US" dirty="0"/>
              <a:t>Select the primary purpose of the travel from the dropdown box.  The dropdown box lists the following purposes:</a:t>
            </a:r>
          </a:p>
          <a:p>
            <a:pPr>
              <a:buFont typeface="Wingdings" panose="05000000000000000000" pitchFamily="2" charset="2"/>
              <a:buChar char="q"/>
            </a:pPr>
            <a:endParaRPr lang="en-US" altLang="en-US" b="1" dirty="0">
              <a:solidFill>
                <a:schemeClr val="accent1"/>
              </a:solidFill>
            </a:endParaRPr>
          </a:p>
          <a:p>
            <a:endParaRPr lang="en-US" dirty="0"/>
          </a:p>
          <a:p>
            <a:endParaRPr lang="en-US" dirty="0"/>
          </a:p>
        </p:txBody>
      </p:sp>
      <p:pic>
        <p:nvPicPr>
          <p:cNvPr id="307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144" y="4106174"/>
            <a:ext cx="3255371" cy="27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307611"/>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7202</TotalTime>
  <Words>4086</Words>
  <Application>Microsoft Office PowerPoint</Application>
  <PresentationFormat>Widescreen</PresentationFormat>
  <Paragraphs>372</Paragraphs>
  <Slides>53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Lucida Sans Unicode</vt:lpstr>
      <vt:lpstr>Times New Roman</vt:lpstr>
      <vt:lpstr>Wingdings</vt:lpstr>
      <vt:lpstr>Wingdings 3</vt:lpstr>
      <vt:lpstr>Facet</vt:lpstr>
      <vt:lpstr>Concur Training </vt:lpstr>
      <vt:lpstr>Getting Started</vt:lpstr>
      <vt:lpstr>PowerPoint Presentation</vt:lpstr>
      <vt:lpstr>PowerPoint Presentation</vt:lpstr>
      <vt:lpstr>Concur Travel Request</vt:lpstr>
      <vt:lpstr>Concur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Creating a new Travel Request</vt:lpstr>
      <vt:lpstr>Travel Advances</vt:lpstr>
      <vt:lpstr>Foreign Travel</vt:lpstr>
      <vt:lpstr>Key Points to Remember</vt:lpstr>
      <vt:lpstr>Key Points to Remember</vt:lpstr>
      <vt:lpstr>State Contracted Rental Car Vendor Information</vt:lpstr>
      <vt:lpstr>Travel Reimbursement  Expense Report</vt:lpstr>
      <vt:lpstr>How to assign a Delegate in Concur</vt:lpstr>
      <vt:lpstr>Deadline for Submittal of Reimbursement Expense Reports</vt:lpstr>
      <vt:lpstr>Deadline for Submittal of  Travel Card Expense Reports</vt:lpstr>
      <vt:lpstr>Travel Advances</vt:lpstr>
      <vt:lpstr>Moving &amp; House hunting Expenses</vt:lpstr>
      <vt:lpstr>Creating a Reimbursement Expense Report</vt:lpstr>
      <vt:lpstr>Creating a Reimbursement Expense Report  --- continued</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 Reimbursement Expense Report</vt:lpstr>
      <vt:lpstr>Creating an Expense Report for a Department Travel Card </vt:lpstr>
      <vt:lpstr>Creating an Expense Report for a Department Travel Card </vt:lpstr>
      <vt:lpstr>Creating an Expense Report for a Department Travel Card--- continued </vt:lpstr>
      <vt:lpstr>Frequently made mistakes</vt:lpstr>
      <vt:lpstr>Travel Card Requirements</vt:lpstr>
      <vt:lpstr>Travel Card Overview</vt:lpstr>
      <vt:lpstr>Additional Information</vt:lpstr>
      <vt:lpstr>AP Travel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Concur Training</dc:title>
  <dc:creator>Sanchez, Eric</dc:creator>
  <cp:lastModifiedBy>Guo, Liwei Olivia</cp:lastModifiedBy>
  <cp:revision>137</cp:revision>
  <dcterms:created xsi:type="dcterms:W3CDTF">2019-06-26T17:04:48Z</dcterms:created>
  <dcterms:modified xsi:type="dcterms:W3CDTF">2023-10-23T15:58:31Z</dcterms:modified>
</cp:coreProperties>
</file>